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990095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243569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0514253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609600" y="1600201"/>
            <a:ext cx="53848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quarter" idx="2"/>
          </p:nvPr>
        </p:nvSpPr>
        <p:spPr>
          <a:xfrm>
            <a:off x="6197600" y="1600201"/>
            <a:ext cx="53848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Content Placeholder 4"/>
          <p:cNvSpPr>
            <a:spLocks noGrp="1"/>
          </p:cNvSpPr>
          <p:nvPr>
            <p:ph sz="quarter" idx="3"/>
          </p:nvPr>
        </p:nvSpPr>
        <p:spPr>
          <a:xfrm>
            <a:off x="6197600" y="3941763"/>
            <a:ext cx="53848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Rectangle 12"/>
          <p:cNvSpPr>
            <a:spLocks noGrp="1" noChangeArrowheads="1"/>
          </p:cNvSpPr>
          <p:nvPr>
            <p:ph type="dt" sz="half" idx="10"/>
          </p:nvPr>
        </p:nvSpPr>
        <p:spPr>
          <a:ln/>
        </p:spPr>
        <p:txBody>
          <a:bodyPr/>
          <a:lstStyle>
            <a:lvl1pPr>
              <a:defRPr/>
            </a:lvl1pPr>
          </a:lstStyle>
          <a:p>
            <a:pPr>
              <a:defRPr/>
            </a:pPr>
            <a:endParaRPr lang="tr-TR"/>
          </a:p>
        </p:txBody>
      </p:sp>
      <p:sp>
        <p:nvSpPr>
          <p:cNvPr id="7" name="Rectangle 13"/>
          <p:cNvSpPr>
            <a:spLocks noGrp="1" noChangeArrowheads="1"/>
          </p:cNvSpPr>
          <p:nvPr>
            <p:ph type="ftr" sz="quarter" idx="11"/>
          </p:nvPr>
        </p:nvSpPr>
        <p:spPr>
          <a:ln/>
        </p:spPr>
        <p:txBody>
          <a:bodyPr/>
          <a:lstStyle>
            <a:lvl1pPr>
              <a:defRPr/>
            </a:lvl1pPr>
          </a:lstStyle>
          <a:p>
            <a:pPr>
              <a:defRPr/>
            </a:pPr>
            <a:endParaRPr lang="tr-TR"/>
          </a:p>
        </p:txBody>
      </p:sp>
      <p:sp>
        <p:nvSpPr>
          <p:cNvPr id="8" name="Rectangle 14"/>
          <p:cNvSpPr>
            <a:spLocks noGrp="1" noChangeArrowheads="1"/>
          </p:cNvSpPr>
          <p:nvPr>
            <p:ph type="sldNum" sz="quarter" idx="12"/>
          </p:nvPr>
        </p:nvSpPr>
        <p:spPr>
          <a:ln/>
        </p:spPr>
        <p:txBody>
          <a:bodyPr/>
          <a:lstStyle>
            <a:lvl1pPr>
              <a:defRPr/>
            </a:lvl1pPr>
          </a:lstStyle>
          <a:p>
            <a:pPr>
              <a:defRPr/>
            </a:pPr>
            <a:fld id="{91818748-D58B-4D5F-BE84-C93812050946}" type="slidenum">
              <a:rPr lang="tr-TR"/>
              <a:pPr>
                <a:defRPr/>
              </a:pPr>
              <a:t>‹#›</a:t>
            </a:fld>
            <a:endParaRPr lang="tr-TR"/>
          </a:p>
        </p:txBody>
      </p:sp>
    </p:spTree>
    <p:extLst>
      <p:ext uri="{BB962C8B-B14F-4D97-AF65-F5344CB8AC3E}">
        <p14:creationId xmlns:p14="http://schemas.microsoft.com/office/powerpoint/2010/main" val="1106246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53886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195723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16723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CC5DF54-0EF2-408D-A2FC-691BDF6F47B0}" type="datetimeFigureOut">
              <a:rPr lang="tr-TR" smtClean="0"/>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960760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CC5DF54-0EF2-408D-A2FC-691BDF6F47B0}" type="datetimeFigureOut">
              <a:rPr lang="tr-TR" smtClean="0"/>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74638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C5DF54-0EF2-408D-A2FC-691BDF6F47B0}" type="datetimeFigureOut">
              <a:rPr lang="tr-TR" smtClean="0"/>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2957294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83551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207394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5DF54-0EF2-408D-A2FC-691BDF6F47B0}" type="datetimeFigureOut">
              <a:rPr lang="tr-TR" smtClean="0"/>
              <a:t>30.01.2017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3A5E3-3F91-4D80-ADDF-924350010406}" type="slidenum">
              <a:rPr lang="tr-TR" smtClean="0"/>
              <a:t>‹#›</a:t>
            </a:fld>
            <a:endParaRPr lang="tr-TR"/>
          </a:p>
        </p:txBody>
      </p:sp>
    </p:spTree>
    <p:extLst>
      <p:ext uri="{BB962C8B-B14F-4D97-AF65-F5344CB8AC3E}">
        <p14:creationId xmlns:p14="http://schemas.microsoft.com/office/powerpoint/2010/main" val="2955502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4 Metin kutusu"/>
          <p:cNvSpPr txBox="1">
            <a:spLocks noChangeArrowheads="1"/>
          </p:cNvSpPr>
          <p:nvPr/>
        </p:nvSpPr>
        <p:spPr bwMode="auto">
          <a:xfrm>
            <a:off x="1733550" y="130175"/>
            <a:ext cx="19446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sz="2000">
              <a:solidFill>
                <a:srgbClr val="FF0000"/>
              </a:solidFill>
              <a:latin typeface="Arial Black" panose="020B0A04020102020204" pitchFamily="34" charset="0"/>
            </a:endParaRPr>
          </a:p>
        </p:txBody>
      </p:sp>
      <p:sp>
        <p:nvSpPr>
          <p:cNvPr id="2" name="Rectangle 1"/>
          <p:cNvSpPr/>
          <p:nvPr/>
        </p:nvSpPr>
        <p:spPr>
          <a:xfrm>
            <a:off x="0" y="530285"/>
            <a:ext cx="12192000" cy="4708981"/>
          </a:xfrm>
          <a:prstGeom prst="rect">
            <a:avLst/>
          </a:prstGeom>
          <a:blipFill dpi="0" rotWithShape="1">
            <a:blip r:embed="rId2"/>
            <a:srcRect/>
            <a:tile tx="0" ty="0" sx="100000" sy="100000" flip="none" algn="tl"/>
          </a:blipFill>
        </p:spPr>
        <p:txBody>
          <a:bodyPr wrap="square">
            <a:spAutoFit/>
          </a:bodyPr>
          <a:lstStyle/>
          <a:p>
            <a:endParaRPr lang="tr-TR" sz="2000" dirty="0">
              <a:solidFill>
                <a:srgbClr val="000000"/>
              </a:solidFill>
              <a:latin typeface="Arial Black" panose="020B0A04020102020204" pitchFamily="34" charset="0"/>
            </a:endParaRPr>
          </a:p>
          <a:p>
            <a:pPr algn="ctr"/>
            <a:r>
              <a:rPr lang="tr-TR" sz="2000" dirty="0">
                <a:solidFill>
                  <a:srgbClr val="000000"/>
                </a:solidFill>
                <a:latin typeface="Arial Black" panose="020B0A04020102020204" pitchFamily="34" charset="0"/>
              </a:rPr>
              <a:t> </a:t>
            </a:r>
            <a:r>
              <a:rPr lang="tr-TR" sz="2000" b="1" dirty="0">
                <a:solidFill>
                  <a:srgbClr val="000000"/>
                </a:solidFill>
                <a:latin typeface="Arial Black" panose="020B0A04020102020204" pitchFamily="34" charset="0"/>
              </a:rPr>
              <a:t>ÖRTÜ ALTI </a:t>
            </a:r>
            <a:r>
              <a:rPr lang="tr-TR" sz="2000" b="1" dirty="0" smtClean="0">
                <a:solidFill>
                  <a:srgbClr val="000000"/>
                </a:solidFill>
                <a:latin typeface="Arial Black" panose="020B0A04020102020204" pitchFamily="34" charset="0"/>
              </a:rPr>
              <a:t>YAPILARI</a:t>
            </a:r>
          </a:p>
          <a:p>
            <a:endParaRPr lang="tr-TR" sz="2000" dirty="0">
              <a:solidFill>
                <a:srgbClr val="000000"/>
              </a:solidFill>
              <a:latin typeface="Arial Black" panose="020B0A04020102020204" pitchFamily="34" charset="0"/>
            </a:endParaRPr>
          </a:p>
          <a:p>
            <a:r>
              <a:rPr lang="tr-TR" sz="2000" b="1" dirty="0">
                <a:solidFill>
                  <a:srgbClr val="000000"/>
                </a:solidFill>
                <a:latin typeface="Arial Black" panose="020B0A04020102020204" pitchFamily="34" charset="0"/>
              </a:rPr>
              <a:t>Bitkilerin sağlıklı büyüyebilmeleri, verimli olabilmeleri için çevre koşullarının;</a:t>
            </a:r>
            <a:endParaRPr lang="tr-TR" sz="2000" dirty="0">
              <a:solidFill>
                <a:srgbClr val="000000"/>
              </a:solidFill>
              <a:latin typeface="Arial Black" panose="020B0A04020102020204" pitchFamily="34" charset="0"/>
            </a:endParaRPr>
          </a:p>
          <a:p>
            <a:endParaRPr lang="tr-TR" sz="2000" b="1" dirty="0" smtClean="0">
              <a:solidFill>
                <a:srgbClr val="000000"/>
              </a:solidFill>
              <a:latin typeface="Arial Black" panose="020B0A04020102020204" pitchFamily="34" charset="0"/>
            </a:endParaRPr>
          </a:p>
          <a:p>
            <a:pPr algn="ctr"/>
            <a:r>
              <a:rPr lang="tr-TR" sz="2000" b="1" dirty="0" smtClean="0">
                <a:solidFill>
                  <a:srgbClr val="000000"/>
                </a:solidFill>
                <a:latin typeface="Arial Black" panose="020B0A04020102020204" pitchFamily="34" charset="0"/>
              </a:rPr>
              <a:t>IŞIK</a:t>
            </a:r>
            <a:endParaRPr lang="tr-TR" sz="2000" dirty="0">
              <a:solidFill>
                <a:srgbClr val="000000"/>
              </a:solidFill>
              <a:latin typeface="Arial Black" panose="020B0A04020102020204" pitchFamily="34" charset="0"/>
            </a:endParaRPr>
          </a:p>
          <a:p>
            <a:pPr algn="ctr"/>
            <a:r>
              <a:rPr lang="tr-TR" sz="2000" b="1" dirty="0">
                <a:solidFill>
                  <a:srgbClr val="000000"/>
                </a:solidFill>
                <a:latin typeface="Arial Black" panose="020B0A04020102020204" pitchFamily="34" charset="0"/>
              </a:rPr>
              <a:t>SICAKLIK</a:t>
            </a:r>
            <a:endParaRPr lang="tr-TR" sz="2000" dirty="0">
              <a:solidFill>
                <a:srgbClr val="000000"/>
              </a:solidFill>
              <a:latin typeface="Arial Black" panose="020B0A04020102020204" pitchFamily="34" charset="0"/>
            </a:endParaRPr>
          </a:p>
          <a:p>
            <a:pPr algn="ctr"/>
            <a:r>
              <a:rPr lang="tr-TR" sz="2000" b="1" dirty="0">
                <a:solidFill>
                  <a:srgbClr val="000000"/>
                </a:solidFill>
                <a:latin typeface="Arial Black" panose="020B0A04020102020204" pitchFamily="34" charset="0"/>
              </a:rPr>
              <a:t>BAĞIL NEM</a:t>
            </a:r>
            <a:endParaRPr lang="tr-TR" sz="2000" dirty="0">
              <a:solidFill>
                <a:srgbClr val="000000"/>
              </a:solidFill>
              <a:latin typeface="Arial Black" panose="020B0A04020102020204" pitchFamily="34" charset="0"/>
            </a:endParaRPr>
          </a:p>
          <a:p>
            <a:pPr algn="ctr"/>
            <a:r>
              <a:rPr lang="tr-TR" sz="2000" b="1" dirty="0">
                <a:solidFill>
                  <a:srgbClr val="000000"/>
                </a:solidFill>
                <a:latin typeface="Arial Black" panose="020B0A04020102020204" pitchFamily="34" charset="0"/>
              </a:rPr>
              <a:t>OKSİJEN-KARBONDİOKSİT</a:t>
            </a:r>
            <a:endParaRPr lang="tr-TR" sz="2000" dirty="0">
              <a:solidFill>
                <a:srgbClr val="000000"/>
              </a:solidFill>
              <a:latin typeface="Arial Black" panose="020B0A04020102020204" pitchFamily="34" charset="0"/>
            </a:endParaRPr>
          </a:p>
          <a:p>
            <a:endParaRPr lang="tr-TR" sz="2000" b="1" dirty="0" smtClean="0">
              <a:solidFill>
                <a:srgbClr val="000000"/>
              </a:solidFill>
              <a:latin typeface="Arial Black" panose="020B0A04020102020204" pitchFamily="34" charset="0"/>
            </a:endParaRPr>
          </a:p>
          <a:p>
            <a:pPr algn="ctr"/>
            <a:r>
              <a:rPr lang="tr-TR" sz="2000" b="1" dirty="0" smtClean="0">
                <a:solidFill>
                  <a:srgbClr val="000000"/>
                </a:solidFill>
                <a:latin typeface="Arial Black" panose="020B0A04020102020204" pitchFamily="34" charset="0"/>
              </a:rPr>
              <a:t>kontrol </a:t>
            </a:r>
            <a:r>
              <a:rPr lang="tr-TR" sz="2000" b="1" dirty="0">
                <a:solidFill>
                  <a:srgbClr val="000000"/>
                </a:solidFill>
                <a:latin typeface="Arial Black" panose="020B0A04020102020204" pitchFamily="34" charset="0"/>
              </a:rPr>
              <a:t>altına alınabilmelidir</a:t>
            </a:r>
            <a:r>
              <a:rPr lang="tr-TR" sz="2000" b="1" dirty="0" smtClean="0">
                <a:solidFill>
                  <a:srgbClr val="000000"/>
                </a:solidFill>
                <a:latin typeface="Arial Black" panose="020B0A04020102020204" pitchFamily="34" charset="0"/>
              </a:rPr>
              <a:t>.</a:t>
            </a:r>
          </a:p>
          <a:p>
            <a:pPr algn="ctr"/>
            <a:endParaRPr lang="tr-TR" sz="2000" dirty="0">
              <a:solidFill>
                <a:srgbClr val="000000"/>
              </a:solidFill>
              <a:latin typeface="Arial Black" panose="020B0A04020102020204" pitchFamily="34" charset="0"/>
            </a:endParaRPr>
          </a:p>
          <a:p>
            <a:r>
              <a:rPr lang="tr-TR" sz="2000" b="1" dirty="0">
                <a:solidFill>
                  <a:srgbClr val="000000"/>
                </a:solidFill>
                <a:latin typeface="Arial Black" panose="020B0A04020102020204" pitchFamily="34" charset="0"/>
              </a:rPr>
              <a:t>İklim koşullarının kısmen veya tamamen kontrol altına alınabildiği ortamlarda yapılan yetiştiriciliğe "Örtü altı Yetiştiriciliği”, bu amaca yönelik olarak kullanılan yapı ünitelerine "Örtü altı Yapıları" adı verilir.</a:t>
            </a:r>
            <a:endParaRPr lang="tr-TR" sz="2000" dirty="0">
              <a:latin typeface="Arial Black" panose="020B0A04020102020204" pitchFamily="34" charset="0"/>
            </a:endParaRPr>
          </a:p>
        </p:txBody>
      </p:sp>
    </p:spTree>
    <p:extLst>
      <p:ext uri="{BB962C8B-B14F-4D97-AF65-F5344CB8AC3E}">
        <p14:creationId xmlns:p14="http://schemas.microsoft.com/office/powerpoint/2010/main" val="1606048004"/>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8456" y="1397726"/>
            <a:ext cx="10829109" cy="2554545"/>
          </a:xfrm>
          <a:prstGeom prst="rect">
            <a:avLst/>
          </a:prstGeom>
        </p:spPr>
        <p:txBody>
          <a:bodyPr wrap="square">
            <a:spAutoFit/>
          </a:bodyPr>
          <a:lstStyle/>
          <a:p>
            <a:pPr algn="ctr"/>
            <a:r>
              <a:rPr lang="tr-TR" sz="2000" dirty="0">
                <a:solidFill>
                  <a:srgbClr val="000000"/>
                </a:solidFill>
                <a:latin typeface="Arial Black" panose="020B0A04020102020204" pitchFamily="34" charset="0"/>
              </a:rPr>
              <a:t>SERACILIĞA GENEL </a:t>
            </a:r>
            <a:r>
              <a:rPr lang="tr-TR" sz="2000" dirty="0" smtClean="0">
                <a:solidFill>
                  <a:srgbClr val="000000"/>
                </a:solidFill>
                <a:latin typeface="Arial Black" panose="020B0A04020102020204" pitchFamily="34" charset="0"/>
              </a:rPr>
              <a:t>BAKIŞ</a:t>
            </a:r>
          </a:p>
          <a:p>
            <a:endParaRPr lang="tr-TR" sz="2000" dirty="0">
              <a:solidFill>
                <a:srgbClr val="000000"/>
              </a:solidFill>
              <a:latin typeface="Arial Black" panose="020B0A04020102020204" pitchFamily="34" charset="0"/>
            </a:endParaRPr>
          </a:p>
          <a:p>
            <a:r>
              <a:rPr lang="tr-TR" sz="2000" dirty="0">
                <a:solidFill>
                  <a:srgbClr val="000000"/>
                </a:solidFill>
                <a:latin typeface="Arial Black" panose="020B0A04020102020204" pitchFamily="34" charset="0"/>
              </a:rPr>
              <a:t>•Birim alana düşen işgücü ve sermaye açısından tarımın en yoğun uygulama alanlarından birini oluşturan seracılığın başlangıcı yaklaşık </a:t>
            </a:r>
            <a:r>
              <a:rPr lang="tr-TR" sz="2000" b="1" dirty="0">
                <a:solidFill>
                  <a:srgbClr val="000000"/>
                </a:solidFill>
                <a:latin typeface="Arial Black" panose="020B0A04020102020204" pitchFamily="34" charset="0"/>
              </a:rPr>
              <a:t>1400</a:t>
            </a:r>
            <a:r>
              <a:rPr lang="tr-TR" sz="2000" dirty="0">
                <a:solidFill>
                  <a:srgbClr val="000000"/>
                </a:solidFill>
                <a:latin typeface="Arial Black" panose="020B0A04020102020204" pitchFamily="34" charset="0"/>
              </a:rPr>
              <a:t>’ </a:t>
            </a:r>
            <a:r>
              <a:rPr lang="tr-TR" sz="2000" dirty="0" err="1">
                <a:solidFill>
                  <a:srgbClr val="000000"/>
                </a:solidFill>
                <a:latin typeface="Arial Black" panose="020B0A04020102020204" pitchFamily="34" charset="0"/>
              </a:rPr>
              <a:t>lüyıllara</a:t>
            </a:r>
            <a:r>
              <a:rPr lang="tr-TR" sz="2000" dirty="0">
                <a:solidFill>
                  <a:srgbClr val="000000"/>
                </a:solidFill>
                <a:latin typeface="Arial Black" panose="020B0A04020102020204" pitchFamily="34" charset="0"/>
              </a:rPr>
              <a:t> dayanmaktadır. </a:t>
            </a:r>
          </a:p>
          <a:p>
            <a:r>
              <a:rPr lang="tr-TR" sz="2000" dirty="0">
                <a:solidFill>
                  <a:srgbClr val="000000"/>
                </a:solidFill>
                <a:latin typeface="Arial Black" panose="020B0A04020102020204" pitchFamily="34" charset="0"/>
              </a:rPr>
              <a:t>•O zamanlar evlerin çatılarının cam ile örtülüp sera olarak kullanılmakta idi. </a:t>
            </a:r>
          </a:p>
          <a:p>
            <a:r>
              <a:rPr lang="tr-TR" sz="2000" dirty="0">
                <a:solidFill>
                  <a:srgbClr val="000000"/>
                </a:solidFill>
                <a:latin typeface="Arial Black" panose="020B0A04020102020204" pitchFamily="34" charset="0"/>
              </a:rPr>
              <a:t>•</a:t>
            </a:r>
            <a:r>
              <a:rPr lang="tr-TR" sz="2000" dirty="0" err="1">
                <a:solidFill>
                  <a:srgbClr val="000000"/>
                </a:solidFill>
                <a:latin typeface="Arial Black" panose="020B0A04020102020204" pitchFamily="34" charset="0"/>
              </a:rPr>
              <a:t>Örtüaltıüretiminin</a:t>
            </a:r>
            <a:r>
              <a:rPr lang="tr-TR" sz="2000" dirty="0">
                <a:solidFill>
                  <a:srgbClr val="000000"/>
                </a:solidFill>
                <a:latin typeface="Arial Black" panose="020B0A04020102020204" pitchFamily="34" charset="0"/>
              </a:rPr>
              <a:t> endüstri haine gelmesi I. Dünya Savaşı’ </a:t>
            </a:r>
            <a:r>
              <a:rPr lang="tr-TR" sz="2000" dirty="0" err="1">
                <a:solidFill>
                  <a:srgbClr val="000000"/>
                </a:solidFill>
                <a:latin typeface="Arial Black" panose="020B0A04020102020204" pitchFamily="34" charset="0"/>
              </a:rPr>
              <a:t>ndansonra</a:t>
            </a:r>
            <a:r>
              <a:rPr lang="tr-TR" sz="2000" dirty="0">
                <a:solidFill>
                  <a:srgbClr val="000000"/>
                </a:solidFill>
                <a:latin typeface="Arial Black" panose="020B0A04020102020204" pitchFamily="34" charset="0"/>
              </a:rPr>
              <a:t> başlamış ve 50’ </a:t>
            </a:r>
            <a:r>
              <a:rPr lang="tr-TR" sz="2000" dirty="0" err="1">
                <a:solidFill>
                  <a:srgbClr val="000000"/>
                </a:solidFill>
                <a:latin typeface="Arial Black" panose="020B0A04020102020204" pitchFamily="34" charset="0"/>
              </a:rPr>
              <a:t>liyıllardan</a:t>
            </a:r>
            <a:r>
              <a:rPr lang="tr-TR" sz="2000" dirty="0">
                <a:solidFill>
                  <a:srgbClr val="000000"/>
                </a:solidFill>
                <a:latin typeface="Arial Black" panose="020B0A04020102020204" pitchFamily="34" charset="0"/>
              </a:rPr>
              <a:t> sonra hız kazanmıştır. </a:t>
            </a:r>
          </a:p>
        </p:txBody>
      </p:sp>
    </p:spTree>
    <p:extLst>
      <p:ext uri="{BB962C8B-B14F-4D97-AF65-F5344CB8AC3E}">
        <p14:creationId xmlns:p14="http://schemas.microsoft.com/office/powerpoint/2010/main" val="1238694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4"/>
          <p:cNvSpPr>
            <a:spLocks noGrp="1" noChangeArrowheads="1"/>
          </p:cNvSpPr>
          <p:nvPr>
            <p:ph type="title"/>
          </p:nvPr>
        </p:nvSpPr>
        <p:spPr/>
        <p:txBody>
          <a:bodyPr/>
          <a:lstStyle/>
          <a:p>
            <a:pPr algn="ctr" eaLnBrk="1" hangingPunct="1">
              <a:defRPr/>
            </a:pPr>
            <a:r>
              <a:rPr lang="tr-TR" sz="3200" b="1" dirty="0">
                <a:effectLst>
                  <a:outerShdw blurRad="38100" dist="38100" dir="2700000" algn="tl">
                    <a:srgbClr val="000000">
                      <a:alpha val="43137"/>
                    </a:srgbClr>
                  </a:outerShdw>
                </a:effectLst>
              </a:rPr>
              <a:t>ÜRETİM ALANLARI DARALMAKTA</a:t>
            </a:r>
          </a:p>
        </p:txBody>
      </p:sp>
      <p:sp>
        <p:nvSpPr>
          <p:cNvPr id="84997" name="Rectangle 5"/>
          <p:cNvSpPr>
            <a:spLocks noGrp="1" noChangeArrowheads="1"/>
          </p:cNvSpPr>
          <p:nvPr>
            <p:ph type="body" sz="half" idx="1"/>
          </p:nvPr>
        </p:nvSpPr>
        <p:spPr>
          <a:xfrm>
            <a:off x="1981200" y="1600201"/>
            <a:ext cx="4040188" cy="4530725"/>
          </a:xfrm>
        </p:spPr>
        <p:txBody>
          <a:bodyPr/>
          <a:lstStyle/>
          <a:p>
            <a:pPr eaLnBrk="1" hangingPunct="1">
              <a:defRPr/>
            </a:pPr>
            <a:r>
              <a:rPr lang="tr-TR" b="1" dirty="0">
                <a:solidFill>
                  <a:srgbClr val="FF0000"/>
                </a:solidFill>
                <a:effectLst>
                  <a:outerShdw blurRad="38100" dist="38100" dir="2700000" algn="tl">
                    <a:srgbClr val="FFFFFF"/>
                  </a:outerShdw>
                </a:effectLst>
              </a:rPr>
              <a:t>EROZYON</a:t>
            </a:r>
          </a:p>
          <a:p>
            <a:pPr eaLnBrk="1" hangingPunct="1">
              <a:defRPr/>
            </a:pPr>
            <a:endParaRPr lang="tr-TR" b="1" dirty="0">
              <a:solidFill>
                <a:srgbClr val="FF0000"/>
              </a:solidFill>
              <a:effectLst>
                <a:outerShdw blurRad="38100" dist="38100" dir="2700000" algn="tl">
                  <a:srgbClr val="FFFFFF"/>
                </a:outerShdw>
              </a:effectLst>
            </a:endParaRPr>
          </a:p>
          <a:p>
            <a:pPr eaLnBrk="1" hangingPunct="1">
              <a:defRPr/>
            </a:pPr>
            <a:r>
              <a:rPr lang="tr-TR" b="1" dirty="0">
                <a:solidFill>
                  <a:srgbClr val="FF0000"/>
                </a:solidFill>
                <a:effectLst>
                  <a:outerShdw blurRad="38100" dist="38100" dir="2700000" algn="tl">
                    <a:srgbClr val="FFFFFF"/>
                  </a:outerShdw>
                </a:effectLst>
              </a:rPr>
              <a:t>ÇORAKLAŞMA</a:t>
            </a:r>
          </a:p>
          <a:p>
            <a:pPr eaLnBrk="1" hangingPunct="1">
              <a:defRPr/>
            </a:pPr>
            <a:endParaRPr lang="tr-TR" b="1" dirty="0">
              <a:solidFill>
                <a:srgbClr val="FF0000"/>
              </a:solidFill>
              <a:effectLst>
                <a:outerShdw blurRad="38100" dist="38100" dir="2700000" algn="tl">
                  <a:srgbClr val="FFFFFF"/>
                </a:outerShdw>
              </a:effectLst>
            </a:endParaRPr>
          </a:p>
          <a:p>
            <a:pPr eaLnBrk="1" hangingPunct="1">
              <a:defRPr/>
            </a:pPr>
            <a:r>
              <a:rPr lang="tr-TR" b="1" dirty="0">
                <a:solidFill>
                  <a:srgbClr val="FF0000"/>
                </a:solidFill>
                <a:effectLst>
                  <a:outerShdw blurRad="38100" dist="38100" dir="2700000" algn="tl">
                    <a:srgbClr val="FFFFFF"/>
                  </a:outerShdw>
                </a:effectLst>
              </a:rPr>
              <a:t>YERLEŞİM</a:t>
            </a:r>
          </a:p>
          <a:p>
            <a:pPr eaLnBrk="1" hangingPunct="1">
              <a:defRPr/>
            </a:pPr>
            <a:endParaRPr lang="tr-TR" b="1" dirty="0">
              <a:solidFill>
                <a:srgbClr val="FF0000"/>
              </a:solidFill>
              <a:effectLst>
                <a:outerShdw blurRad="38100" dist="38100" dir="2700000" algn="tl">
                  <a:srgbClr val="FFFFFF"/>
                </a:outerShdw>
              </a:effectLst>
            </a:endParaRPr>
          </a:p>
          <a:p>
            <a:pPr eaLnBrk="1" hangingPunct="1">
              <a:defRPr/>
            </a:pPr>
            <a:r>
              <a:rPr lang="tr-TR" b="1" dirty="0">
                <a:solidFill>
                  <a:srgbClr val="FF0000"/>
                </a:solidFill>
                <a:effectLst>
                  <a:outerShdw blurRad="38100" dist="38100" dir="2700000" algn="tl">
                    <a:srgbClr val="FFFFFF"/>
                  </a:outerShdw>
                </a:effectLst>
              </a:rPr>
              <a:t>TURİZM</a:t>
            </a:r>
          </a:p>
        </p:txBody>
      </p:sp>
      <p:pic>
        <p:nvPicPr>
          <p:cNvPr id="6148" name="Picture 7" descr="ErozyonTurkiye"/>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5519738" y="1628775"/>
            <a:ext cx="1625600" cy="2190750"/>
          </a:xfrm>
        </p:spPr>
      </p:pic>
      <p:pic>
        <p:nvPicPr>
          <p:cNvPr id="6149" name="Picture 10" descr="su%20kaynaklarinin%20azalmasi2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7439" y="4149725"/>
            <a:ext cx="2016125"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13" descr="amara_club_mari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5863" y="1628776"/>
            <a:ext cx="2089150" cy="215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442870"/>
      </p:ext>
    </p:extLst>
  </p:cSld>
  <p:clrMapOvr>
    <a:masterClrMapping/>
  </p:clrMapOvr>
  <p:transition spd="med">
    <p:blinds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011689"/>
            <a:ext cx="6096000" cy="369332"/>
          </a:xfrm>
          <a:prstGeom prst="rect">
            <a:avLst/>
          </a:prstGeom>
        </p:spPr>
        <p:txBody>
          <a:bodyPr>
            <a:spAutoFit/>
          </a:bodyPr>
          <a:lstStyle/>
          <a:p>
            <a:pPr>
              <a:lnSpc>
                <a:spcPct val="90000"/>
              </a:lnSpc>
              <a:buFontTx/>
              <a:buChar char="•"/>
            </a:pPr>
            <a:endParaRPr lang="tr-TR" sz="2000" dirty="0">
              <a:latin typeface="Arial Black" panose="020B0A04020102020204" pitchFamily="34" charset="0"/>
            </a:endParaRPr>
          </a:p>
        </p:txBody>
      </p:sp>
      <p:sp>
        <p:nvSpPr>
          <p:cNvPr id="3" name="Rectangle 2"/>
          <p:cNvSpPr/>
          <p:nvPr/>
        </p:nvSpPr>
        <p:spPr>
          <a:xfrm>
            <a:off x="-101600" y="1794933"/>
            <a:ext cx="12395200" cy="4413516"/>
          </a:xfrm>
          <a:prstGeom prst="rect">
            <a:avLst/>
          </a:prstGeom>
        </p:spPr>
        <p:txBody>
          <a:bodyPr wrap="square">
            <a:spAutoFit/>
          </a:bodyPr>
          <a:lstStyle/>
          <a:p>
            <a:pPr>
              <a:lnSpc>
                <a:spcPct val="90000"/>
              </a:lnSpc>
              <a:buFontTx/>
              <a:buChar char="•"/>
            </a:pPr>
            <a:r>
              <a:rPr lang="tr-TR" sz="2400" dirty="0">
                <a:latin typeface="Arial Black" panose="020B0A04020102020204" pitchFamily="34" charset="0"/>
              </a:rPr>
              <a:t>Ilıman iklimin hüküm sürdüğü Akdeniz sahil kuşağında (İspanya, Türkiye, İtalya, Yunanistan) üretim genelde güzü ve ilkbaharı da içine alan soğuk dönemde yapılmakta, Orta Avrupa’ya oranla ısıtma giderleri daha düşük olduğu için daha ucuz ve yalın sera konstrüksiyonları ile yetinilmektedir. </a:t>
            </a:r>
            <a:endParaRPr lang="tr-TR" sz="2400" dirty="0" smtClean="0">
              <a:latin typeface="Arial Black" panose="020B0A04020102020204" pitchFamily="34" charset="0"/>
            </a:endParaRPr>
          </a:p>
          <a:p>
            <a:pPr>
              <a:lnSpc>
                <a:spcPct val="90000"/>
              </a:lnSpc>
              <a:buFontTx/>
              <a:buChar char="•"/>
            </a:pPr>
            <a:endParaRPr lang="tr-TR" sz="2400" dirty="0">
              <a:latin typeface="Arial Black" panose="020B0A04020102020204" pitchFamily="34" charset="0"/>
            </a:endParaRPr>
          </a:p>
          <a:p>
            <a:pPr>
              <a:lnSpc>
                <a:spcPct val="90000"/>
              </a:lnSpc>
              <a:buFontTx/>
              <a:buChar char="•"/>
            </a:pPr>
            <a:r>
              <a:rPr lang="tr-TR" sz="2400" dirty="0">
                <a:latin typeface="Arial Black" panose="020B0A04020102020204" pitchFamily="34" charset="0"/>
              </a:rPr>
              <a:t> Akdeniz ülkelerinde genelde plastik sera hakimdir. </a:t>
            </a:r>
            <a:endParaRPr lang="tr-TR" sz="2400" dirty="0" smtClean="0">
              <a:latin typeface="Arial Black" panose="020B0A04020102020204" pitchFamily="34" charset="0"/>
            </a:endParaRPr>
          </a:p>
          <a:p>
            <a:pPr>
              <a:lnSpc>
                <a:spcPct val="90000"/>
              </a:lnSpc>
              <a:buFontTx/>
              <a:buChar char="•"/>
            </a:pPr>
            <a:endParaRPr lang="tr-TR" sz="2400" dirty="0">
              <a:latin typeface="Arial Black" panose="020B0A04020102020204" pitchFamily="34" charset="0"/>
            </a:endParaRPr>
          </a:p>
          <a:p>
            <a:pPr>
              <a:lnSpc>
                <a:spcPct val="90000"/>
              </a:lnSpc>
              <a:buFontTx/>
              <a:buChar char="•"/>
            </a:pPr>
            <a:r>
              <a:rPr lang="tr-TR" sz="2400" dirty="0">
                <a:latin typeface="Arial Black" panose="020B0A04020102020204" pitchFamily="34" charset="0"/>
              </a:rPr>
              <a:t> Serin kıta ikliminin hakim olduğu orta ve batı Avrupa ülkelerinde (Hollanda, Belçika, Almanya, Danimarka) örtü altı üretiminin tamamına yakını cam serada yapılmaktadır. Bu iklim kuşağında yer alan ülkelerde sera yatırımı </a:t>
            </a:r>
            <a:r>
              <a:rPr lang="tr-TR" sz="2400" dirty="0" err="1">
                <a:latin typeface="Arial Black" panose="020B0A04020102020204" pitchFamily="34" charset="0"/>
              </a:rPr>
              <a:t>yanısıra</a:t>
            </a:r>
            <a:r>
              <a:rPr lang="tr-TR" sz="2400" dirty="0">
                <a:latin typeface="Arial Black" panose="020B0A04020102020204" pitchFamily="34" charset="0"/>
              </a:rPr>
              <a:t>, ısıtma, ek aydınlatma ve tüm işletme giderleri oldukça yüksektir. </a:t>
            </a:r>
            <a:endParaRPr lang="tr-TR" sz="2400" dirty="0">
              <a:latin typeface="Arial Black" panose="020B0A04020102020204" pitchFamily="34" charset="0"/>
            </a:endParaRPr>
          </a:p>
        </p:txBody>
      </p:sp>
    </p:spTree>
    <p:extLst>
      <p:ext uri="{BB962C8B-B14F-4D97-AF65-F5344CB8AC3E}">
        <p14:creationId xmlns:p14="http://schemas.microsoft.com/office/powerpoint/2010/main" val="1312512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224</Words>
  <Application>Microsoft Office PowerPoint</Application>
  <PresentationFormat>Widescreen</PresentationFormat>
  <Paragraphs>31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Black</vt:lpstr>
      <vt:lpstr>Calibri</vt:lpstr>
      <vt:lpstr>Calibri Light</vt:lpstr>
      <vt:lpstr>Office Theme</vt:lpstr>
      <vt:lpstr>PowerPoint Presentation</vt:lpstr>
      <vt:lpstr>PowerPoint Presentation</vt:lpstr>
      <vt:lpstr>ÜRETİM ALANLARI DARALMAKTA</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KOKSAL</dc:creator>
  <cp:lastModifiedBy>KOKSAL</cp:lastModifiedBy>
  <cp:revision>6</cp:revision>
  <dcterms:created xsi:type="dcterms:W3CDTF">2017-01-30T07:07:14Z</dcterms:created>
  <dcterms:modified xsi:type="dcterms:W3CDTF">2017-01-30T11:20:15Z</dcterms:modified>
</cp:coreProperties>
</file>