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4" r:id="rId5"/>
    <p:sldId id="1100" r:id="rId6"/>
    <p:sldId id="1086" r:id="rId7"/>
    <p:sldId id="1103" r:id="rId8"/>
    <p:sldId id="1104" r:id="rId9"/>
    <p:sldId id="1087" r:id="rId10"/>
    <p:sldId id="1088" r:id="rId11"/>
    <p:sldId id="1089" r:id="rId12"/>
    <p:sldId id="1105"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53503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211</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İŞLETME  FİNANSMANI</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İşletme Sermayesinin Özellikleri</a:t>
            </a:r>
          </a:p>
        </p:txBody>
      </p:sp>
      <p:sp>
        <p:nvSpPr>
          <p:cNvPr id="9" name="İçerik Yer Tutucusu 2"/>
          <p:cNvSpPr>
            <a:spLocks noGrp="1"/>
          </p:cNvSpPr>
          <p:nvPr>
            <p:ph idx="1"/>
          </p:nvPr>
        </p:nvSpPr>
        <p:spPr>
          <a:xfrm>
            <a:off x="782857" y="1914548"/>
            <a:ext cx="7520222" cy="3373284"/>
          </a:xfrm>
        </p:spPr>
        <p:txBody>
          <a:bodyPr anchor="t">
            <a:noAutofit/>
          </a:bodyPr>
          <a:lstStyle/>
          <a:p>
            <a:pPr marL="457200" indent="-457200" algn="just">
              <a:buFont typeface="+mj-lt"/>
              <a:buAutoNum type="arabicPeriod"/>
            </a:pPr>
            <a:r>
              <a:rPr lang="tr-TR" sz="2000" dirty="0">
                <a:solidFill>
                  <a:schemeClr val="tx1">
                    <a:lumMod val="95000"/>
                    <a:lumOff val="5000"/>
                  </a:schemeClr>
                </a:solidFill>
                <a:latin typeface="Arial" panose="020B0604020202020204" pitchFamily="34" charset="0"/>
                <a:cs typeface="Arial" panose="020B0604020202020204" pitchFamily="34" charset="0"/>
              </a:rPr>
              <a:t>İşletme sermayesi unsurları kısa vadelidir. (Varlıklar 1 yıl </a:t>
            </a:r>
            <a:r>
              <a:rPr lang="tr-TR" sz="2000">
                <a:solidFill>
                  <a:schemeClr val="tx1">
                    <a:lumMod val="95000"/>
                    <a:lumOff val="5000"/>
                  </a:schemeClr>
                </a:solidFill>
                <a:latin typeface="Arial" panose="020B0604020202020204" pitchFamily="34" charset="0"/>
                <a:cs typeface="Arial" panose="020B0604020202020204" pitchFamily="34" charset="0"/>
              </a:rPr>
              <a:t>içinde </a:t>
            </a:r>
            <a:r>
              <a:rPr lang="tr-TR" sz="2000" smtClean="0">
                <a:solidFill>
                  <a:schemeClr val="tx1">
                    <a:lumMod val="95000"/>
                    <a:lumOff val="5000"/>
                  </a:schemeClr>
                </a:solidFill>
                <a:latin typeface="Arial" panose="020B0604020202020204" pitchFamily="34" charset="0"/>
                <a:cs typeface="Arial" panose="020B0604020202020204" pitchFamily="34" charset="0"/>
              </a:rPr>
              <a:t>nakde </a:t>
            </a:r>
            <a:r>
              <a:rPr lang="tr-TR" sz="2000" dirty="0">
                <a:solidFill>
                  <a:schemeClr val="tx1">
                    <a:lumMod val="95000"/>
                    <a:lumOff val="5000"/>
                  </a:schemeClr>
                </a:solidFill>
                <a:latin typeface="Arial" panose="020B0604020202020204" pitchFamily="34" charset="0"/>
                <a:cs typeface="Arial" panose="020B0604020202020204" pitchFamily="34" charset="0"/>
              </a:rPr>
              <a:t>dönüşmektedir. Nakit ile başlayan dönüşüm tekrar  nakit ile bitmektedir. Nakit  hammaddeye,  hammadde  mamule, mamul  satıldığında alacaklara, alacaklar da tekrar nakde dönüşmektedir)</a:t>
            </a:r>
          </a:p>
          <a:p>
            <a:pPr marL="457200" indent="-457200" algn="just">
              <a:buFont typeface="+mj-lt"/>
              <a:buAutoNum type="arabicPeriod"/>
            </a:pPr>
            <a:r>
              <a:rPr lang="tr-TR" sz="2000" dirty="0">
                <a:solidFill>
                  <a:schemeClr val="tx1">
                    <a:lumMod val="95000"/>
                    <a:lumOff val="5000"/>
                  </a:schemeClr>
                </a:solidFill>
                <a:latin typeface="Arial" panose="020B0604020202020204" pitchFamily="34" charset="0"/>
                <a:cs typeface="Arial" panose="020B0604020202020204" pitchFamily="34" charset="0"/>
              </a:rPr>
              <a:t>İşletme sermayesi unsurları 1 yıl vadeli olmalarının yanında 1 yılda 1’den  fazla hareketlilik göstermektedirler.</a:t>
            </a:r>
          </a:p>
          <a:p>
            <a:pPr marL="457200" indent="-457200" algn="just">
              <a:buFont typeface="+mj-lt"/>
              <a:buAutoNum type="arabicPeriod"/>
            </a:pPr>
            <a:r>
              <a:rPr lang="tr-TR" sz="2000" dirty="0">
                <a:solidFill>
                  <a:schemeClr val="tx1">
                    <a:lumMod val="95000"/>
                    <a:lumOff val="5000"/>
                  </a:schemeClr>
                </a:solidFill>
                <a:latin typeface="Arial" panose="020B0604020202020204" pitchFamily="34" charset="0"/>
                <a:cs typeface="Arial" panose="020B0604020202020204" pitchFamily="34" charset="0"/>
              </a:rPr>
              <a:t>İşletme sermayesi unsurlarında değişmeler birlikte meydana gelmediği gibi,  önceden planlanmış biçimde gerçekleştiklerinden ani olmayan faaliyetlerin  sonucunda görülmektedir.</a:t>
            </a:r>
          </a:p>
          <a:p>
            <a:pPr marL="0" indent="0" algn="just">
              <a:buNone/>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79998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İŞLETME SERMAYESİ YÖNETİMİ</a:t>
            </a:r>
          </a:p>
        </p:txBody>
      </p:sp>
      <p:sp>
        <p:nvSpPr>
          <p:cNvPr id="9" name="İçerik Yer Tutucusu 2"/>
          <p:cNvSpPr>
            <a:spLocks noGrp="1"/>
          </p:cNvSpPr>
          <p:nvPr>
            <p:ph idx="1"/>
          </p:nvPr>
        </p:nvSpPr>
        <p:spPr>
          <a:xfrm>
            <a:off x="782857" y="1914548"/>
            <a:ext cx="7520222" cy="3373284"/>
          </a:xfrm>
        </p:spPr>
        <p:txBody>
          <a:bodyPr anchor="t">
            <a:noAutofit/>
          </a:bodyPr>
          <a:lstStyle/>
          <a:p>
            <a:pPr algn="just">
              <a:spcBef>
                <a:spcPts val="0"/>
              </a:spcBef>
              <a:buFont typeface="Wingdings" panose="05000000000000000000" pitchFamily="2" charset="2"/>
              <a:buChar char="Ø"/>
            </a:pPr>
            <a:r>
              <a:rPr lang="tr-TR" sz="2400" b="1" dirty="0">
                <a:solidFill>
                  <a:schemeClr val="tx1">
                    <a:lumMod val="95000"/>
                    <a:lumOff val="5000"/>
                  </a:schemeClr>
                </a:solidFill>
                <a:latin typeface="Arial" panose="020B0604020202020204" pitchFamily="34" charset="0"/>
                <a:cs typeface="Arial" panose="020B0604020202020204" pitchFamily="34" charset="0"/>
              </a:rPr>
              <a:t>İşletme sermayesi: </a:t>
            </a:r>
            <a:r>
              <a:rPr lang="tr-TR" sz="2400" dirty="0">
                <a:solidFill>
                  <a:schemeClr val="tx1">
                    <a:lumMod val="95000"/>
                    <a:lumOff val="5000"/>
                  </a:schemeClr>
                </a:solidFill>
                <a:latin typeface="Arial" panose="020B0604020202020204" pitchFamily="34" charset="0"/>
                <a:cs typeface="Arial" panose="020B0604020202020204" pitchFamily="34" charset="0"/>
              </a:rPr>
              <a:t>İşletme faaliyetlerinin sürdürülmesi amacıyla  bir hesap dönemi içerisinde en az bir defa nakde çevrilebilme  özelliğine sahip dönen varlıklarına verilen isimdir.</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İşletmelerin varlıklara ve alacaklara bağlayacakları  fonların kullanım yerleri işletmelerin özelliklerine  göre değişim gösterir.</a:t>
            </a:r>
          </a:p>
          <a:p>
            <a:pPr algn="just">
              <a:spcBef>
                <a:spcPts val="0"/>
              </a:spcBef>
              <a:buFont typeface="Wingdings" panose="05000000000000000000" pitchFamily="2" charset="2"/>
              <a:buChar char="Ø"/>
            </a:pPr>
            <a:r>
              <a:rPr lang="tr-TR" sz="2400" dirty="0">
                <a:solidFill>
                  <a:schemeClr val="tx1">
                    <a:lumMod val="95000"/>
                    <a:lumOff val="5000"/>
                  </a:schemeClr>
                </a:solidFill>
                <a:latin typeface="Arial" panose="020B0604020202020204" pitchFamily="34" charset="0"/>
                <a:cs typeface="Arial" panose="020B0604020202020204" pitchFamily="34" charset="0"/>
              </a:rPr>
              <a:t>Temel amaç işletmenin piyasa değerini artırmaktır.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73761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İşletme Sermayesi Yönetimi</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a:buNone/>
            </a:pPr>
            <a:r>
              <a:rPr lang="tr-TR" sz="2000" b="1" dirty="0">
                <a:solidFill>
                  <a:schemeClr val="tx1">
                    <a:lumMod val="95000"/>
                    <a:lumOff val="5000"/>
                  </a:schemeClr>
                </a:solidFill>
                <a:latin typeface="Arial" panose="020B0604020202020204" pitchFamily="34" charset="0"/>
                <a:cs typeface="Arial" panose="020B0604020202020204" pitchFamily="34" charset="0"/>
              </a:rPr>
              <a:t>İşletme sermayesi çeşitli literatürlerde;</a:t>
            </a:r>
          </a:p>
          <a:p>
            <a:pPr marL="0" indent="0" algn="just">
              <a:buNone/>
            </a:pPr>
            <a:endParaRPr lang="tr-TR" sz="2000" dirty="0">
              <a:solidFill>
                <a:schemeClr val="tx1">
                  <a:lumMod val="95000"/>
                  <a:lumOff val="5000"/>
                </a:schemeClr>
              </a:solidFill>
              <a:latin typeface="Arial" panose="020B0604020202020204" pitchFamily="34" charset="0"/>
              <a:cs typeface="Arial" panose="020B0604020202020204" pitchFamily="34" charset="0"/>
            </a:endParaRP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Dönen Varlıklar,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Dönen Sermaye,</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Çalışma Sermayesi,</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Dönen Değerler,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Cari Aktifler,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Mütedavil (Dönen) Kıymetler olarak isimlendirilmektedir.</a:t>
            </a:r>
          </a:p>
          <a:p>
            <a:pPr algn="just">
              <a:buFont typeface="Wingdings" panose="05000000000000000000" pitchFamily="2" charset="2"/>
              <a:buChar char="Ø"/>
            </a:pPr>
            <a:endParaRPr lang="tr-TR" sz="2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52653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nn-NO" sz="2700" dirty="0"/>
              <a:t>İşletme sermayesi yönetiminde hata  yaparsanız…</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fontAlgn="t">
              <a:buNone/>
            </a:pPr>
            <a:r>
              <a:rPr lang="tr-TR" sz="2000" b="1" dirty="0">
                <a:latin typeface="Arial" panose="020B0604020202020204" pitchFamily="34" charset="0"/>
                <a:cs typeface="Arial" panose="020B0604020202020204" pitchFamily="34" charset="0"/>
              </a:rPr>
              <a:t>1- Dönen Varlıklara yapılan yatırımın bir maliyeti vardır.</a:t>
            </a:r>
          </a:p>
          <a:p>
            <a:pPr marL="0" indent="0" fontAlgn="t">
              <a:buNone/>
            </a:pPr>
            <a:r>
              <a:rPr lang="tr-TR" sz="2000" dirty="0">
                <a:latin typeface="Arial" panose="020B0604020202020204" pitchFamily="34" charset="0"/>
                <a:cs typeface="Arial" panose="020B0604020202020204" pitchFamily="34" charset="0"/>
              </a:rPr>
              <a:t>İstenilenden fazla dönen varlığa sahipseniz ve bu varlıklar;</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Yabancı Kaynaklarla finanse ediliyorsa, finansman gideriniz artar,</a:t>
            </a:r>
          </a:p>
          <a:p>
            <a:pPr fontAlgn="t">
              <a:buFont typeface="Wingdings" panose="05000000000000000000" pitchFamily="2" charset="2"/>
              <a:buChar char="ü"/>
            </a:pPr>
            <a:r>
              <a:rPr lang="tr-TR" sz="2000" dirty="0" err="1">
                <a:latin typeface="Arial" panose="020B0604020202020204" pitchFamily="34" charset="0"/>
                <a:cs typeface="Arial" panose="020B0604020202020204" pitchFamily="34" charset="0"/>
              </a:rPr>
              <a:t>Özkaynaklarla</a:t>
            </a:r>
            <a:r>
              <a:rPr lang="tr-TR" sz="2000" dirty="0">
                <a:latin typeface="Arial" panose="020B0604020202020204" pitchFamily="34" charset="0"/>
                <a:cs typeface="Arial" panose="020B0604020202020204" pitchFamily="34" charset="0"/>
              </a:rPr>
              <a:t> finanse ediliyorsa, alternatif kullanımlardan elde edilecek  gelirlerden mahrum kalırsınız,</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Karlılığınız olumsuz yönde etkilenir,</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Stok kontrolünüz yetersiz olacağından ve modası geçmiş ürünler elinizde  kalacağından gereksiz zararlar oluşacaktır,</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Ticari Alacakların yönetiminde yapılacak hatalar işletmenin  değersiz/şüpheli alacak miktarını artıracaktır.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67628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nn-NO" sz="2700" dirty="0"/>
              <a:t>İşletme sermayesi yönetiminde hata  yaparsanız…</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fontAlgn="t">
              <a:buNone/>
            </a:pPr>
            <a:r>
              <a:rPr lang="tr-TR" sz="2000" b="1" dirty="0">
                <a:latin typeface="Arial" panose="020B0604020202020204" pitchFamily="34" charset="0"/>
                <a:cs typeface="Arial" panose="020B0604020202020204" pitchFamily="34" charset="0"/>
              </a:rPr>
              <a:t>2- Yeterli işletme sermayesine sahip değilseniz bunun işletme açısından  oldukça yüksek maliyeti vardır.</a:t>
            </a:r>
            <a:endParaRPr lang="tr-TR" sz="2000" dirty="0">
              <a:latin typeface="Arial" panose="020B0604020202020204" pitchFamily="34" charset="0"/>
              <a:cs typeface="Arial" panose="020B0604020202020204" pitchFamily="34" charset="0"/>
            </a:endParaRPr>
          </a:p>
          <a:p>
            <a:pPr marL="0" indent="0" fontAlgn="t">
              <a:buNone/>
            </a:pPr>
            <a:r>
              <a:rPr lang="tr-TR" sz="2000" dirty="0">
                <a:latin typeface="Arial" panose="020B0604020202020204" pitchFamily="34" charset="0"/>
                <a:cs typeface="Arial" panose="020B0604020202020204" pitchFamily="34" charset="0"/>
              </a:rPr>
              <a:t>Yeterli işletme sermayeniz yoksa;</a:t>
            </a:r>
          </a:p>
          <a:p>
            <a:pPr marL="0" indent="0" fontAlgn="t">
              <a:buNone/>
            </a:pPr>
            <a:endParaRPr lang="tr-TR" sz="2000" dirty="0">
              <a:latin typeface="Arial" panose="020B0604020202020204" pitchFamily="34" charset="0"/>
              <a:cs typeface="Arial" panose="020B0604020202020204" pitchFamily="34" charset="0"/>
            </a:endParaRP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Tam kapasite çalışamazsınız,</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Üretimde kesintilere yol açarsınız,</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Üretim maliyetleriniz yükselir,</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Müşteri talepleri ve siparişleri zamanında karşılayamazsınız,</a:t>
            </a:r>
          </a:p>
          <a:p>
            <a:pPr fontAlgn="t">
              <a:buFont typeface="Wingdings" panose="05000000000000000000" pitchFamily="2" charset="2"/>
              <a:buChar char="ü"/>
            </a:pPr>
            <a:r>
              <a:rPr lang="tr-TR" sz="2000" dirty="0">
                <a:latin typeface="Arial" panose="020B0604020202020204" pitchFamily="34" charset="0"/>
                <a:cs typeface="Arial" panose="020B0604020202020204" pitchFamily="34" charset="0"/>
              </a:rPr>
              <a:t>Elverişli şartlarda satış yapamayacağınız için iş hacminiz daralır.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44856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nn-NO" sz="2700" dirty="0"/>
              <a:t>İşletme sermayesi yönetiminde hata  yaparsanız…</a:t>
            </a:r>
          </a:p>
        </p:txBody>
      </p:sp>
      <p:sp>
        <p:nvSpPr>
          <p:cNvPr id="9" name="İçerik Yer Tutucusu 2"/>
          <p:cNvSpPr>
            <a:spLocks noGrp="1"/>
          </p:cNvSpPr>
          <p:nvPr>
            <p:ph idx="1"/>
          </p:nvPr>
        </p:nvSpPr>
        <p:spPr>
          <a:xfrm>
            <a:off x="782857" y="1914548"/>
            <a:ext cx="7520222" cy="3373284"/>
          </a:xfrm>
        </p:spPr>
        <p:txBody>
          <a:bodyPr anchor="t">
            <a:noAutofit/>
          </a:bodyPr>
          <a:lstStyle/>
          <a:p>
            <a:pPr marL="0" indent="0" algn="just" fontAlgn="t">
              <a:buNone/>
            </a:pPr>
            <a:r>
              <a:rPr lang="tr-TR" sz="2000" b="1" dirty="0">
                <a:latin typeface="Arial" panose="020B0604020202020204" pitchFamily="34" charset="0"/>
                <a:cs typeface="Arial" panose="020B0604020202020204" pitchFamily="34" charset="0"/>
              </a:rPr>
              <a:t>3-Vadesi gelen yükümlülüklerinizi zamanında yerine getiremezsiniz,</a:t>
            </a:r>
            <a:endParaRPr lang="tr-TR" sz="2000" dirty="0">
              <a:latin typeface="Arial" panose="020B0604020202020204" pitchFamily="34" charset="0"/>
              <a:cs typeface="Arial" panose="020B0604020202020204" pitchFamily="34" charset="0"/>
            </a:endParaRPr>
          </a:p>
          <a:p>
            <a:pPr marL="0" indent="0" algn="just" fontAlgn="t">
              <a:buNone/>
            </a:pPr>
            <a:r>
              <a:rPr lang="tr-TR" sz="2000" dirty="0">
                <a:latin typeface="Arial" panose="020B0604020202020204" pitchFamily="34" charset="0"/>
                <a:cs typeface="Arial" panose="020B0604020202020204" pitchFamily="34" charset="0"/>
              </a:rPr>
              <a:t>Dönen Varlıklarını KVYK ile finanse eden işletmeler, enflasyon  dönemlerinde para otoritelerinin enflasyonun  hızını kesme  adına  izledikleri para politikaları (banka kredilerinin kısılması, faiz oranlarının  artması vb.) yüzünden gerek karlılık gerekse likidite açısından zor duruma  düşerler.</a:t>
            </a:r>
          </a:p>
          <a:p>
            <a:pPr marL="0" indent="0" algn="just" fontAlgn="t">
              <a:buNone/>
            </a:pPr>
            <a:r>
              <a:rPr lang="tr-TR" sz="2000" dirty="0">
                <a:latin typeface="Arial" panose="020B0604020202020204" pitchFamily="34" charset="0"/>
                <a:cs typeface="Arial" panose="020B0604020202020204" pitchFamily="34" charset="0"/>
              </a:rPr>
              <a:t>İşletmeler piyasaya güven verme adına (itibar, kredi değerliliği) yeterli  işletme sermayesine sahip olmak mecburiyetindedirler.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997172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İşletme sermayesinin</a:t>
            </a:r>
            <a:br>
              <a:rPr lang="tr-TR" sz="2700" dirty="0"/>
            </a:br>
            <a:r>
              <a:rPr lang="tr-TR" sz="2700" dirty="0"/>
              <a:t>finansal yönetim döngüsü içindeki yeri</a:t>
            </a:r>
          </a:p>
        </p:txBody>
      </p:sp>
      <p:sp>
        <p:nvSpPr>
          <p:cNvPr id="9" name="İçerik Yer Tutucusu 2"/>
          <p:cNvSpPr>
            <a:spLocks noGrp="1"/>
          </p:cNvSpPr>
          <p:nvPr>
            <p:ph idx="1"/>
          </p:nvPr>
        </p:nvSpPr>
        <p:spPr>
          <a:xfrm>
            <a:off x="782857" y="1914548"/>
            <a:ext cx="7520222" cy="3373284"/>
          </a:xfrm>
        </p:spPr>
        <p:txBody>
          <a:bodyPr anchor="t">
            <a:noAutofit/>
          </a:bodyPr>
          <a:lstStyle/>
          <a:p>
            <a:pPr marL="91440" lvl="0" indent="-64769" fontAlgn="auto">
              <a:lnSpc>
                <a:spcPct val="100000"/>
              </a:lnSpc>
              <a:spcBef>
                <a:spcPts val="175"/>
              </a:spcBef>
              <a:spcAft>
                <a:spcPts val="0"/>
              </a:spcAft>
              <a:buFontTx/>
              <a:buAutoNum type="arabicPlain"/>
              <a:tabLst>
                <a:tab pos="92075" algn="l"/>
              </a:tabLst>
            </a:pPr>
            <a:r>
              <a:rPr lang="tr-TR" sz="1050" b="1" kern="0" dirty="0">
                <a:solidFill>
                  <a:prstClr val="black"/>
                </a:solidFill>
                <a:latin typeface="Arial" panose="020B0604020202020204" pitchFamily="34" charset="0"/>
                <a:cs typeface="Arial" panose="020B0604020202020204" pitchFamily="34" charset="0"/>
              </a:rPr>
              <a:t>- Nakit </a:t>
            </a:r>
            <a:r>
              <a:rPr lang="tr-TR" sz="1050" b="1" kern="0" spc="5" dirty="0">
                <a:solidFill>
                  <a:prstClr val="black"/>
                </a:solidFill>
                <a:latin typeface="Arial" panose="020B0604020202020204" pitchFamily="34" charset="0"/>
                <a:cs typeface="Arial" panose="020B0604020202020204" pitchFamily="34" charset="0"/>
              </a:rPr>
              <a:t>para </a:t>
            </a:r>
            <a:r>
              <a:rPr lang="tr-TR" sz="1050" b="1" kern="0" dirty="0">
                <a:solidFill>
                  <a:prstClr val="black"/>
                </a:solidFill>
                <a:latin typeface="Arial" panose="020B0604020202020204" pitchFamily="34" charset="0"/>
                <a:cs typeface="Arial" panose="020B0604020202020204" pitchFamily="34" charset="0"/>
              </a:rPr>
              <a:t>(harcama</a:t>
            </a:r>
            <a:r>
              <a:rPr lang="tr-TR" sz="1050" b="1" kern="0" spc="-15" dirty="0">
                <a:solidFill>
                  <a:prstClr val="black"/>
                </a:solidFill>
                <a:latin typeface="Arial" panose="020B0604020202020204" pitchFamily="34" charset="0"/>
                <a:cs typeface="Arial" panose="020B0604020202020204" pitchFamily="34" charset="0"/>
              </a:rPr>
              <a:t> </a:t>
            </a:r>
            <a:r>
              <a:rPr lang="tr-TR" sz="1050" b="1" kern="0" spc="5" dirty="0">
                <a:solidFill>
                  <a:prstClr val="black"/>
                </a:solidFill>
                <a:latin typeface="Arial" panose="020B0604020202020204" pitchFamily="34" charset="0"/>
                <a:cs typeface="Arial" panose="020B0604020202020204" pitchFamily="34" charset="0"/>
              </a:rPr>
              <a:t>yapıldı)</a:t>
            </a:r>
            <a:endParaRPr lang="tr-TR" sz="1050" kern="0" dirty="0">
              <a:solidFill>
                <a:prstClr val="black"/>
              </a:solidFill>
              <a:latin typeface="Arial" panose="020B0604020202020204" pitchFamily="34" charset="0"/>
              <a:cs typeface="Arial" panose="020B0604020202020204" pitchFamily="34" charset="0"/>
            </a:endParaRPr>
          </a:p>
          <a:p>
            <a:pPr marL="1368425" lvl="0" indent="0" fontAlgn="auto">
              <a:lnSpc>
                <a:spcPct val="100000"/>
              </a:lnSpc>
              <a:spcBef>
                <a:spcPts val="25"/>
              </a:spcBef>
              <a:spcAft>
                <a:spcPts val="0"/>
              </a:spcAft>
              <a:buNone/>
            </a:pPr>
            <a:r>
              <a:rPr lang="tr-TR" sz="1050" kern="0" dirty="0">
                <a:solidFill>
                  <a:prstClr val="black"/>
                </a:solidFill>
                <a:latin typeface="Arial" panose="020B0604020202020204" pitchFamily="34" charset="0"/>
                <a:cs typeface="Arial" panose="020B0604020202020204" pitchFamily="34" charset="0"/>
              </a:rPr>
              <a:t>-Hammadde</a:t>
            </a:r>
            <a:r>
              <a:rPr lang="tr-TR" sz="1050" kern="0" spc="-45"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stok</a:t>
            </a:r>
            <a:endParaRPr lang="tr-TR" sz="1050" kern="0" dirty="0">
              <a:solidFill>
                <a:prstClr val="black"/>
              </a:solidFill>
              <a:latin typeface="Arial" panose="020B0604020202020204" pitchFamily="34" charset="0"/>
              <a:cs typeface="Arial" panose="020B0604020202020204" pitchFamily="34" charset="0"/>
            </a:endParaRPr>
          </a:p>
          <a:p>
            <a:pPr marL="1368425" lvl="0" indent="0" fontAlgn="auto">
              <a:lnSpc>
                <a:spcPct val="100000"/>
              </a:lnSpc>
              <a:spcBef>
                <a:spcPts val="10"/>
              </a:spcBef>
              <a:spcAft>
                <a:spcPts val="0"/>
              </a:spcAft>
              <a:buNone/>
            </a:pPr>
            <a:r>
              <a:rPr lang="tr-TR" sz="1050" kern="0" spc="-5" dirty="0">
                <a:solidFill>
                  <a:prstClr val="black"/>
                </a:solidFill>
                <a:latin typeface="Arial" panose="020B0604020202020204" pitchFamily="34" charset="0"/>
                <a:cs typeface="Arial" panose="020B0604020202020204" pitchFamily="34" charset="0"/>
              </a:rPr>
              <a:t>-Yarı </a:t>
            </a:r>
            <a:r>
              <a:rPr lang="tr-TR" sz="1050" kern="0" dirty="0">
                <a:solidFill>
                  <a:prstClr val="black"/>
                </a:solidFill>
                <a:latin typeface="Arial" panose="020B0604020202020204" pitchFamily="34" charset="0"/>
                <a:cs typeface="Arial" panose="020B0604020202020204" pitchFamily="34" charset="0"/>
              </a:rPr>
              <a:t>Mamul</a:t>
            </a:r>
            <a:r>
              <a:rPr lang="tr-TR" sz="1050" kern="0" spc="-35"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stok</a:t>
            </a:r>
          </a:p>
          <a:p>
            <a:pPr marL="1368425" lvl="0" indent="0" fontAlgn="auto">
              <a:lnSpc>
                <a:spcPct val="100000"/>
              </a:lnSpc>
              <a:spcBef>
                <a:spcPts val="15"/>
              </a:spcBef>
              <a:spcAft>
                <a:spcPts val="0"/>
              </a:spcAft>
              <a:buNone/>
            </a:pPr>
            <a:r>
              <a:rPr lang="tr-TR" sz="1050" kern="0" dirty="0">
                <a:solidFill>
                  <a:prstClr val="black"/>
                </a:solidFill>
                <a:latin typeface="Arial" panose="020B0604020202020204" pitchFamily="34" charset="0"/>
                <a:cs typeface="Arial" panose="020B0604020202020204" pitchFamily="34" charset="0"/>
              </a:rPr>
              <a:t>-Mamul</a:t>
            </a:r>
            <a:r>
              <a:rPr lang="tr-TR" sz="1050" kern="0" spc="2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stok</a:t>
            </a:r>
          </a:p>
          <a:p>
            <a:pPr marL="91440" lvl="0" indent="-64769" fontAlgn="auto">
              <a:lnSpc>
                <a:spcPct val="100000"/>
              </a:lnSpc>
              <a:spcBef>
                <a:spcPts val="20"/>
              </a:spcBef>
              <a:spcAft>
                <a:spcPts val="0"/>
              </a:spcAft>
              <a:buFontTx/>
              <a:buAutoNum type="arabicPlain" startAt="2"/>
              <a:tabLst>
                <a:tab pos="92075" algn="l"/>
              </a:tabLst>
            </a:pPr>
            <a:r>
              <a:rPr lang="tr-TR" sz="1050" b="1" kern="0" spc="5" dirty="0">
                <a:solidFill>
                  <a:prstClr val="black"/>
                </a:solidFill>
                <a:latin typeface="Arial" panose="020B0604020202020204" pitchFamily="34" charset="0"/>
                <a:cs typeface="Arial" panose="020B0604020202020204" pitchFamily="34" charset="0"/>
              </a:rPr>
              <a:t>- Üretim yapıldı / Giderler</a:t>
            </a:r>
            <a:r>
              <a:rPr lang="tr-TR" sz="1050" b="1" kern="0" spc="35" dirty="0">
                <a:solidFill>
                  <a:prstClr val="black"/>
                </a:solidFill>
                <a:latin typeface="Arial" panose="020B0604020202020204" pitchFamily="34" charset="0"/>
                <a:cs typeface="Arial" panose="020B0604020202020204" pitchFamily="34" charset="0"/>
              </a:rPr>
              <a:t> </a:t>
            </a:r>
            <a:r>
              <a:rPr lang="tr-TR" sz="1050" b="1" kern="0" dirty="0">
                <a:solidFill>
                  <a:prstClr val="black"/>
                </a:solidFill>
                <a:latin typeface="Arial" panose="020B0604020202020204" pitchFamily="34" charset="0"/>
                <a:cs typeface="Arial" panose="020B0604020202020204" pitchFamily="34" charset="0"/>
              </a:rPr>
              <a:t>gerçekleşti</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15"/>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Hammadde – Yarı Mamul</a:t>
            </a:r>
            <a:r>
              <a:rPr lang="tr-TR" sz="1050" kern="0" spc="35"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oldu</a:t>
            </a:r>
          </a:p>
          <a:p>
            <a:pPr marL="1398905" lvl="1" indent="-31115" fontAlgn="auto">
              <a:lnSpc>
                <a:spcPct val="100000"/>
              </a:lnSpc>
              <a:spcBef>
                <a:spcPts val="10"/>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Yarı Mamul – Mamul</a:t>
            </a:r>
            <a:r>
              <a:rPr lang="tr-TR" sz="1050" kern="0" spc="3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oldu</a:t>
            </a:r>
          </a:p>
          <a:p>
            <a:pPr marL="1398905" lvl="1" indent="-31115" fontAlgn="auto">
              <a:lnSpc>
                <a:spcPct val="100000"/>
              </a:lnSpc>
              <a:spcBef>
                <a:spcPts val="15"/>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Mamul – </a:t>
            </a:r>
            <a:r>
              <a:rPr lang="tr-TR" sz="1050" kern="0" spc="-5" dirty="0">
                <a:solidFill>
                  <a:prstClr val="black"/>
                </a:solidFill>
                <a:latin typeface="Arial" panose="020B0604020202020204" pitchFamily="34" charset="0"/>
                <a:cs typeface="Arial" panose="020B0604020202020204" pitchFamily="34" charset="0"/>
              </a:rPr>
              <a:t>Ticari </a:t>
            </a:r>
            <a:r>
              <a:rPr lang="tr-TR" sz="1050" kern="0" dirty="0">
                <a:solidFill>
                  <a:prstClr val="black"/>
                </a:solidFill>
                <a:latin typeface="Arial" panose="020B0604020202020204" pitchFamily="34" charset="0"/>
                <a:cs typeface="Arial" panose="020B0604020202020204" pitchFamily="34" charset="0"/>
              </a:rPr>
              <a:t>Mal</a:t>
            </a:r>
            <a:r>
              <a:rPr lang="tr-TR" sz="1050" kern="0" spc="5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oldu</a:t>
            </a:r>
          </a:p>
          <a:p>
            <a:pPr marL="91440" lvl="0" indent="-64769" fontAlgn="auto">
              <a:lnSpc>
                <a:spcPct val="100000"/>
              </a:lnSpc>
              <a:spcBef>
                <a:spcPts val="20"/>
              </a:spcBef>
              <a:spcAft>
                <a:spcPts val="0"/>
              </a:spcAft>
              <a:buFontTx/>
              <a:buAutoNum type="arabicPlain" startAt="2"/>
              <a:tabLst>
                <a:tab pos="92075" algn="l"/>
              </a:tabLst>
            </a:pPr>
            <a:r>
              <a:rPr lang="tr-TR" sz="1050" b="1" kern="0" dirty="0">
                <a:solidFill>
                  <a:prstClr val="black"/>
                </a:solidFill>
                <a:latin typeface="Arial" panose="020B0604020202020204" pitchFamily="34" charset="0"/>
                <a:cs typeface="Arial" panose="020B0604020202020204" pitchFamily="34" charset="0"/>
              </a:rPr>
              <a:t>- Alıcılara </a:t>
            </a:r>
            <a:r>
              <a:rPr lang="tr-TR" sz="1050" b="1" kern="0" spc="5" dirty="0">
                <a:solidFill>
                  <a:prstClr val="black"/>
                </a:solidFill>
                <a:latin typeface="Arial" panose="020B0604020202020204" pitchFamily="34" charset="0"/>
                <a:cs typeface="Arial" panose="020B0604020202020204" pitchFamily="34" charset="0"/>
              </a:rPr>
              <a:t>/ Müşterilere </a:t>
            </a:r>
            <a:r>
              <a:rPr lang="tr-TR" sz="1050" b="1" kern="0" dirty="0">
                <a:solidFill>
                  <a:prstClr val="black"/>
                </a:solidFill>
                <a:latin typeface="Arial" panose="020B0604020202020204" pitchFamily="34" charset="0"/>
                <a:cs typeface="Arial" panose="020B0604020202020204" pitchFamily="34" charset="0"/>
              </a:rPr>
              <a:t>satış</a:t>
            </a:r>
            <a:r>
              <a:rPr lang="tr-TR" sz="1050" b="1" kern="0" spc="65" dirty="0">
                <a:solidFill>
                  <a:prstClr val="black"/>
                </a:solidFill>
                <a:latin typeface="Arial" panose="020B0604020202020204" pitchFamily="34" charset="0"/>
                <a:cs typeface="Arial" panose="020B0604020202020204" pitchFamily="34" charset="0"/>
              </a:rPr>
              <a:t> </a:t>
            </a:r>
            <a:r>
              <a:rPr lang="tr-TR" sz="1050" b="1" kern="0" spc="5" dirty="0">
                <a:solidFill>
                  <a:prstClr val="black"/>
                </a:solidFill>
                <a:latin typeface="Arial" panose="020B0604020202020204" pitchFamily="34" charset="0"/>
                <a:cs typeface="Arial" panose="020B0604020202020204" pitchFamily="34" charset="0"/>
              </a:rPr>
              <a:t>yapıldı</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15"/>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Nakit</a:t>
            </a:r>
            <a:r>
              <a:rPr lang="tr-TR" sz="1050" kern="0" spc="-55"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olarak</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10"/>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Çek</a:t>
            </a:r>
            <a:r>
              <a:rPr lang="tr-TR" sz="1050" kern="0" spc="5"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al</a:t>
            </a:r>
            <a:r>
              <a:rPr lang="tr-TR" sz="1050" kern="0" spc="-10" dirty="0">
                <a:solidFill>
                  <a:prstClr val="black"/>
                </a:solidFill>
                <a:latin typeface="Arial" panose="020B0604020202020204" pitchFamily="34" charset="0"/>
                <a:cs typeface="Arial" panose="020B0604020202020204" pitchFamily="34" charset="0"/>
              </a:rPr>
              <a:t>ı</a:t>
            </a:r>
            <a:r>
              <a:rPr lang="tr-TR" sz="1050" kern="0" spc="-15" dirty="0">
                <a:solidFill>
                  <a:prstClr val="black"/>
                </a:solidFill>
                <a:latin typeface="Arial" panose="020B0604020202020204" pitchFamily="34" charset="0"/>
                <a:cs typeface="Arial" panose="020B0604020202020204" pitchFamily="34" charset="0"/>
              </a:rPr>
              <a:t>n</a:t>
            </a:r>
            <a:r>
              <a:rPr lang="tr-TR" sz="1050" kern="0" spc="-5" dirty="0">
                <a:solidFill>
                  <a:prstClr val="black"/>
                </a:solidFill>
                <a:latin typeface="Arial" panose="020B0604020202020204" pitchFamily="34" charset="0"/>
                <a:cs typeface="Arial" panose="020B0604020202020204" pitchFamily="34" charset="0"/>
              </a:rPr>
              <a:t>ara</a:t>
            </a:r>
            <a:r>
              <a:rPr lang="tr-TR" sz="1050" kern="0" dirty="0">
                <a:solidFill>
                  <a:prstClr val="black"/>
                </a:solidFill>
                <a:latin typeface="Arial" panose="020B0604020202020204" pitchFamily="34" charset="0"/>
                <a:cs typeface="Arial" panose="020B0604020202020204" pitchFamily="34" charset="0"/>
              </a:rPr>
              <a:t>k</a:t>
            </a:r>
          </a:p>
          <a:p>
            <a:pPr marL="1398905" lvl="1" indent="-31115" fontAlgn="auto">
              <a:lnSpc>
                <a:spcPct val="100000"/>
              </a:lnSpc>
              <a:spcBef>
                <a:spcPts val="15"/>
              </a:spcBef>
              <a:spcAft>
                <a:spcPts val="0"/>
              </a:spcAft>
              <a:buFontTx/>
              <a:buChar char="-"/>
              <a:tabLst>
                <a:tab pos="1399540" algn="l"/>
              </a:tabLst>
            </a:pPr>
            <a:r>
              <a:rPr lang="tr-TR" sz="1050" kern="0" spc="-5" dirty="0">
                <a:solidFill>
                  <a:prstClr val="black"/>
                </a:solidFill>
                <a:latin typeface="Arial" panose="020B0604020202020204" pitchFamily="34" charset="0"/>
                <a:cs typeface="Arial" panose="020B0604020202020204" pitchFamily="34" charset="0"/>
              </a:rPr>
              <a:t>Alacak senedi</a:t>
            </a:r>
            <a:r>
              <a:rPr lang="tr-TR" sz="1050" kern="0" spc="-40"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alınarak</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10"/>
              </a:spcBef>
              <a:spcAft>
                <a:spcPts val="0"/>
              </a:spcAft>
              <a:buFontTx/>
              <a:buChar char="-"/>
              <a:tabLst>
                <a:tab pos="1399540" algn="l"/>
              </a:tabLst>
            </a:pPr>
            <a:r>
              <a:rPr lang="tr-TR" sz="1050" kern="0" spc="-5" dirty="0">
                <a:solidFill>
                  <a:prstClr val="black"/>
                </a:solidFill>
                <a:latin typeface="Arial" panose="020B0604020202020204" pitchFamily="34" charset="0"/>
                <a:cs typeface="Arial" panose="020B0604020202020204" pitchFamily="34" charset="0"/>
              </a:rPr>
              <a:t>Ticari alacak olarak açık</a:t>
            </a:r>
            <a:r>
              <a:rPr lang="tr-TR" sz="1050" kern="0" spc="80"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hesap</a:t>
            </a:r>
            <a:endParaRPr lang="tr-TR" sz="1050" kern="0" dirty="0">
              <a:solidFill>
                <a:prstClr val="black"/>
              </a:solidFill>
              <a:latin typeface="Arial" panose="020B0604020202020204" pitchFamily="34" charset="0"/>
              <a:cs typeface="Arial" panose="020B0604020202020204" pitchFamily="34" charset="0"/>
            </a:endParaRPr>
          </a:p>
          <a:p>
            <a:pPr marL="91440" lvl="0" indent="-64769" fontAlgn="auto">
              <a:lnSpc>
                <a:spcPct val="100000"/>
              </a:lnSpc>
              <a:spcBef>
                <a:spcPts val="20"/>
              </a:spcBef>
              <a:spcAft>
                <a:spcPts val="0"/>
              </a:spcAft>
              <a:buFontTx/>
              <a:buAutoNum type="arabicPlain" startAt="2"/>
              <a:tabLst>
                <a:tab pos="92075" algn="l"/>
              </a:tabLst>
            </a:pPr>
            <a:r>
              <a:rPr lang="tr-TR" sz="1050" b="1" kern="0" dirty="0">
                <a:solidFill>
                  <a:prstClr val="black"/>
                </a:solidFill>
                <a:latin typeface="Arial" panose="020B0604020202020204" pitchFamily="34" charset="0"/>
                <a:cs typeface="Arial" panose="020B0604020202020204" pitchFamily="34" charset="0"/>
              </a:rPr>
              <a:t>- Alınan nakit </a:t>
            </a:r>
            <a:r>
              <a:rPr lang="tr-TR" sz="1050" b="1" kern="0" spc="5" dirty="0">
                <a:solidFill>
                  <a:prstClr val="black"/>
                </a:solidFill>
                <a:latin typeface="Arial" panose="020B0604020202020204" pitchFamily="34" charset="0"/>
                <a:cs typeface="Arial" panose="020B0604020202020204" pitchFamily="34" charset="0"/>
              </a:rPr>
              <a:t>para</a:t>
            </a:r>
            <a:r>
              <a:rPr lang="tr-TR" sz="1050" b="1" kern="0" spc="-40" dirty="0">
                <a:solidFill>
                  <a:prstClr val="black"/>
                </a:solidFill>
                <a:latin typeface="Arial" panose="020B0604020202020204" pitchFamily="34" charset="0"/>
                <a:cs typeface="Arial" panose="020B0604020202020204" pitchFamily="34" charset="0"/>
              </a:rPr>
              <a:t> </a:t>
            </a:r>
            <a:r>
              <a:rPr lang="tr-TR" sz="1050" b="1" kern="0" spc="5" dirty="0">
                <a:solidFill>
                  <a:prstClr val="black"/>
                </a:solidFill>
                <a:latin typeface="Arial" panose="020B0604020202020204" pitchFamily="34" charset="0"/>
                <a:cs typeface="Arial" panose="020B0604020202020204" pitchFamily="34" charset="0"/>
              </a:rPr>
              <a:t>ile</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15"/>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Yeni hammadde/</a:t>
            </a:r>
            <a:r>
              <a:rPr lang="tr-TR" sz="1050" kern="0" dirty="0" err="1">
                <a:solidFill>
                  <a:prstClr val="black"/>
                </a:solidFill>
                <a:latin typeface="Arial" panose="020B0604020202020204" pitchFamily="34" charset="0"/>
                <a:cs typeface="Arial" panose="020B0604020202020204" pitchFamily="34" charset="0"/>
              </a:rPr>
              <a:t>yarımamul</a:t>
            </a:r>
            <a:r>
              <a:rPr lang="tr-TR" sz="1050" kern="0" dirty="0">
                <a:solidFill>
                  <a:prstClr val="black"/>
                </a:solidFill>
                <a:latin typeface="Arial" panose="020B0604020202020204" pitchFamily="34" charset="0"/>
                <a:cs typeface="Arial" panose="020B0604020202020204" pitchFamily="34" charset="0"/>
              </a:rPr>
              <a:t>/mamul</a:t>
            </a:r>
            <a:r>
              <a:rPr lang="tr-TR" sz="1050" kern="0" spc="50" dirty="0">
                <a:solidFill>
                  <a:prstClr val="black"/>
                </a:solidFill>
                <a:latin typeface="Arial" panose="020B0604020202020204" pitchFamily="34" charset="0"/>
                <a:cs typeface="Arial" panose="020B0604020202020204" pitchFamily="34" charset="0"/>
              </a:rPr>
              <a:t> </a:t>
            </a:r>
            <a:r>
              <a:rPr lang="tr-TR" sz="1050" kern="0" spc="-5" dirty="0">
                <a:solidFill>
                  <a:prstClr val="black"/>
                </a:solidFill>
                <a:latin typeface="Arial" panose="020B0604020202020204" pitchFamily="34" charset="0"/>
                <a:cs typeface="Arial" panose="020B0604020202020204" pitchFamily="34" charset="0"/>
              </a:rPr>
              <a:t>alındı</a:t>
            </a:r>
            <a:endParaRPr lang="tr-TR" sz="1050" kern="0" dirty="0">
              <a:solidFill>
                <a:prstClr val="black"/>
              </a:solidFill>
              <a:latin typeface="Arial" panose="020B0604020202020204" pitchFamily="34" charset="0"/>
              <a:cs typeface="Arial" panose="020B0604020202020204" pitchFamily="34" charset="0"/>
            </a:endParaRPr>
          </a:p>
          <a:p>
            <a:pPr marL="1398905" lvl="1" indent="-31115" fontAlgn="auto">
              <a:lnSpc>
                <a:spcPct val="100000"/>
              </a:lnSpc>
              <a:spcBef>
                <a:spcPts val="25"/>
              </a:spcBef>
              <a:spcAft>
                <a:spcPts val="0"/>
              </a:spcAft>
              <a:buFontTx/>
              <a:buChar char="-"/>
              <a:tabLst>
                <a:tab pos="1399540" algn="l"/>
              </a:tabLst>
            </a:pPr>
            <a:r>
              <a:rPr lang="tr-TR" sz="1050" kern="0" dirty="0">
                <a:solidFill>
                  <a:prstClr val="black"/>
                </a:solidFill>
                <a:latin typeface="Arial" panose="020B0604020202020204" pitchFamily="34" charset="0"/>
                <a:cs typeface="Arial" panose="020B0604020202020204" pitchFamily="34" charset="0"/>
              </a:rPr>
              <a:t>Vadesi </a:t>
            </a:r>
            <a:r>
              <a:rPr lang="tr-TR" sz="1050" kern="0" spc="-5" dirty="0">
                <a:solidFill>
                  <a:prstClr val="black"/>
                </a:solidFill>
                <a:latin typeface="Arial" panose="020B0604020202020204" pitchFamily="34" charset="0"/>
                <a:cs typeface="Arial" panose="020B0604020202020204" pitchFamily="34" charset="0"/>
              </a:rPr>
              <a:t>gelen borçlar</a:t>
            </a:r>
            <a:r>
              <a:rPr lang="tr-TR" sz="1050" kern="0" spc="7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ödendi</a:t>
            </a:r>
          </a:p>
          <a:p>
            <a:pPr marL="1398905" lvl="1" indent="-31115" fontAlgn="auto">
              <a:lnSpc>
                <a:spcPct val="100000"/>
              </a:lnSpc>
              <a:spcBef>
                <a:spcPts val="10"/>
              </a:spcBef>
              <a:spcAft>
                <a:spcPts val="0"/>
              </a:spcAft>
              <a:buFontTx/>
              <a:buChar char="-"/>
              <a:tabLst>
                <a:tab pos="1399540" algn="l"/>
              </a:tabLst>
            </a:pPr>
            <a:r>
              <a:rPr lang="tr-TR" sz="1050" kern="0" spc="-5" dirty="0">
                <a:solidFill>
                  <a:prstClr val="black"/>
                </a:solidFill>
                <a:latin typeface="Arial" panose="020B0604020202020204" pitchFamily="34" charset="0"/>
                <a:cs typeface="Arial" panose="020B0604020202020204" pitchFamily="34" charset="0"/>
              </a:rPr>
              <a:t>Giderler</a:t>
            </a:r>
            <a:r>
              <a:rPr lang="tr-TR" sz="1050" kern="0" spc="2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ödendi</a:t>
            </a:r>
          </a:p>
          <a:p>
            <a:pPr marL="91440" lvl="0" indent="-64769" fontAlgn="auto">
              <a:lnSpc>
                <a:spcPct val="100000"/>
              </a:lnSpc>
              <a:spcBef>
                <a:spcPts val="10"/>
              </a:spcBef>
              <a:spcAft>
                <a:spcPts val="0"/>
              </a:spcAft>
              <a:buFontTx/>
              <a:buAutoNum type="arabicPlain" startAt="2"/>
              <a:tabLst>
                <a:tab pos="92075" algn="l"/>
              </a:tabLst>
            </a:pPr>
            <a:r>
              <a:rPr lang="tr-TR" sz="1050" b="1" kern="0" dirty="0">
                <a:solidFill>
                  <a:prstClr val="black"/>
                </a:solidFill>
                <a:latin typeface="Arial" panose="020B0604020202020204" pitchFamily="34" charset="0"/>
                <a:cs typeface="Arial" panose="020B0604020202020204" pitchFamily="34" charset="0"/>
              </a:rPr>
              <a:t>- Alacaklar tahsil</a:t>
            </a:r>
            <a:r>
              <a:rPr lang="tr-TR" sz="1050" b="1" kern="0" spc="-40" dirty="0">
                <a:solidFill>
                  <a:prstClr val="black"/>
                </a:solidFill>
                <a:latin typeface="Arial" panose="020B0604020202020204" pitchFamily="34" charset="0"/>
                <a:cs typeface="Arial" panose="020B0604020202020204" pitchFamily="34" charset="0"/>
              </a:rPr>
              <a:t> </a:t>
            </a:r>
            <a:r>
              <a:rPr lang="tr-TR" sz="1050" b="1" kern="0" spc="5" dirty="0">
                <a:solidFill>
                  <a:prstClr val="black"/>
                </a:solidFill>
                <a:latin typeface="Arial" panose="020B0604020202020204" pitchFamily="34" charset="0"/>
                <a:cs typeface="Arial" panose="020B0604020202020204" pitchFamily="34" charset="0"/>
              </a:rPr>
              <a:t>edildi</a:t>
            </a:r>
            <a:endParaRPr lang="tr-TR" sz="1050" kern="0" dirty="0">
              <a:solidFill>
                <a:prstClr val="black"/>
              </a:solidFill>
              <a:latin typeface="Arial" panose="020B0604020202020204" pitchFamily="34" charset="0"/>
              <a:cs typeface="Arial" panose="020B0604020202020204" pitchFamily="34" charset="0"/>
            </a:endParaRPr>
          </a:p>
          <a:p>
            <a:pPr marL="1368425" lvl="0" indent="0" fontAlgn="auto">
              <a:lnSpc>
                <a:spcPct val="100000"/>
              </a:lnSpc>
              <a:spcBef>
                <a:spcPts val="30"/>
              </a:spcBef>
              <a:spcAft>
                <a:spcPts val="0"/>
              </a:spcAft>
              <a:buNone/>
            </a:pPr>
            <a:r>
              <a:rPr lang="tr-TR" sz="1050" kern="0" dirty="0">
                <a:solidFill>
                  <a:prstClr val="black"/>
                </a:solidFill>
                <a:latin typeface="Arial" panose="020B0604020202020204" pitchFamily="34" charset="0"/>
                <a:cs typeface="Arial" panose="020B0604020202020204" pitchFamily="34" charset="0"/>
              </a:rPr>
              <a:t>-Nakit</a:t>
            </a:r>
            <a:r>
              <a:rPr lang="tr-TR" sz="1050" kern="0" spc="1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oldu</a:t>
            </a:r>
          </a:p>
          <a:p>
            <a:pPr marL="91440" lvl="0" indent="-64769" fontAlgn="auto">
              <a:lnSpc>
                <a:spcPct val="100000"/>
              </a:lnSpc>
              <a:spcBef>
                <a:spcPts val="10"/>
              </a:spcBef>
              <a:spcAft>
                <a:spcPts val="0"/>
              </a:spcAft>
              <a:buFontTx/>
              <a:buAutoNum type="arabicPlain" startAt="6"/>
              <a:tabLst>
                <a:tab pos="92075" algn="l"/>
              </a:tabLst>
            </a:pPr>
            <a:r>
              <a:rPr lang="tr-TR" sz="1050" b="1" kern="0" spc="5" dirty="0">
                <a:solidFill>
                  <a:prstClr val="black"/>
                </a:solidFill>
                <a:latin typeface="Arial" panose="020B0604020202020204" pitchFamily="34" charset="0"/>
                <a:cs typeface="Arial" panose="020B0604020202020204" pitchFamily="34" charset="0"/>
              </a:rPr>
              <a:t>- Elde edilen</a:t>
            </a:r>
            <a:r>
              <a:rPr lang="tr-TR" sz="1050" b="1" kern="0" dirty="0">
                <a:solidFill>
                  <a:prstClr val="black"/>
                </a:solidFill>
                <a:latin typeface="Arial" panose="020B0604020202020204" pitchFamily="34" charset="0"/>
                <a:cs typeface="Arial" panose="020B0604020202020204" pitchFamily="34" charset="0"/>
              </a:rPr>
              <a:t> nakit</a:t>
            </a:r>
            <a:endParaRPr lang="tr-TR" sz="1050" kern="0" dirty="0">
              <a:solidFill>
                <a:prstClr val="black"/>
              </a:solidFill>
              <a:latin typeface="Arial" panose="020B0604020202020204" pitchFamily="34" charset="0"/>
              <a:cs typeface="Arial" panose="020B0604020202020204" pitchFamily="34" charset="0"/>
            </a:endParaRPr>
          </a:p>
          <a:p>
            <a:pPr marL="1368425" lvl="0" indent="0" fontAlgn="auto">
              <a:lnSpc>
                <a:spcPct val="100000"/>
              </a:lnSpc>
              <a:spcBef>
                <a:spcPts val="70"/>
              </a:spcBef>
              <a:spcAft>
                <a:spcPts val="0"/>
              </a:spcAft>
              <a:buNone/>
            </a:pPr>
            <a:r>
              <a:rPr lang="tr-TR" sz="1050" kern="0" spc="-5" dirty="0">
                <a:solidFill>
                  <a:prstClr val="black"/>
                </a:solidFill>
                <a:latin typeface="Arial" panose="020B0604020202020204" pitchFamily="34" charset="0"/>
                <a:cs typeface="Arial" panose="020B0604020202020204" pitchFamily="34" charset="0"/>
              </a:rPr>
              <a:t>-Menkul </a:t>
            </a:r>
            <a:r>
              <a:rPr lang="tr-TR" sz="1050" kern="0" dirty="0">
                <a:solidFill>
                  <a:prstClr val="black"/>
                </a:solidFill>
                <a:latin typeface="Arial" panose="020B0604020202020204" pitchFamily="34" charset="0"/>
                <a:cs typeface="Arial" panose="020B0604020202020204" pitchFamily="34" charset="0"/>
              </a:rPr>
              <a:t>kıymet</a:t>
            </a:r>
            <a:r>
              <a:rPr lang="tr-TR" sz="1050" kern="0" spc="-50" dirty="0">
                <a:solidFill>
                  <a:prstClr val="black"/>
                </a:solidFill>
                <a:latin typeface="Arial" panose="020B0604020202020204" pitchFamily="34" charset="0"/>
                <a:cs typeface="Arial" panose="020B0604020202020204" pitchFamily="34" charset="0"/>
              </a:rPr>
              <a:t> </a:t>
            </a:r>
            <a:r>
              <a:rPr lang="tr-TR" sz="1050" kern="0" dirty="0">
                <a:solidFill>
                  <a:prstClr val="black"/>
                </a:solidFill>
                <a:latin typeface="Arial" panose="020B0604020202020204" pitchFamily="34" charset="0"/>
                <a:cs typeface="Arial" panose="020B0604020202020204" pitchFamily="34" charset="0"/>
              </a:rPr>
              <a:t>oldu</a:t>
            </a:r>
          </a:p>
          <a:p>
            <a:pPr marL="1368425" lvl="0" indent="0" fontAlgn="auto">
              <a:lnSpc>
                <a:spcPct val="100000"/>
              </a:lnSpc>
              <a:spcBef>
                <a:spcPts val="40"/>
              </a:spcBef>
              <a:spcAft>
                <a:spcPts val="0"/>
              </a:spcAft>
              <a:buNone/>
            </a:pPr>
            <a:r>
              <a:rPr lang="tr-TR" sz="1050" kern="0" dirty="0">
                <a:solidFill>
                  <a:prstClr val="black"/>
                </a:solidFill>
                <a:latin typeface="Arial" panose="020B0604020202020204" pitchFamily="34" charset="0"/>
                <a:cs typeface="Arial" panose="020B0604020202020204" pitchFamily="34" charset="0"/>
              </a:rPr>
              <a:t>-Stok oldu</a:t>
            </a:r>
          </a:p>
          <a:p>
            <a:pPr marL="1368425" lvl="0" indent="0" fontAlgn="auto">
              <a:lnSpc>
                <a:spcPct val="100000"/>
              </a:lnSpc>
              <a:spcBef>
                <a:spcPts val="10"/>
              </a:spcBef>
              <a:spcAft>
                <a:spcPts val="0"/>
              </a:spcAft>
              <a:buNone/>
            </a:pPr>
            <a:r>
              <a:rPr lang="tr-TR" sz="1050" kern="0" dirty="0">
                <a:solidFill>
                  <a:prstClr val="black"/>
                </a:solidFill>
                <a:latin typeface="Arial" panose="020B0604020202020204" pitchFamily="34" charset="0"/>
                <a:cs typeface="Arial" panose="020B0604020202020204" pitchFamily="34" charset="0"/>
              </a:rPr>
              <a:t>-Borçlar ödendi</a:t>
            </a:r>
          </a:p>
          <a:p>
            <a:pPr algn="just">
              <a:buFont typeface="Wingdings" panose="05000000000000000000" pitchFamily="2" charset="2"/>
              <a:buChar char="Ø"/>
            </a:pPr>
            <a:endParaRPr lang="tr-TR" sz="105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04956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Çalışma sermayesi neden önemlidir?</a:t>
            </a:r>
          </a:p>
        </p:txBody>
      </p:sp>
      <p:sp>
        <p:nvSpPr>
          <p:cNvPr id="9" name="İçerik Yer Tutucusu 2"/>
          <p:cNvSpPr>
            <a:spLocks noGrp="1"/>
          </p:cNvSpPr>
          <p:nvPr>
            <p:ph idx="1"/>
          </p:nvPr>
        </p:nvSpPr>
        <p:spPr>
          <a:xfrm>
            <a:off x="782857" y="1914548"/>
            <a:ext cx="7520222" cy="3373284"/>
          </a:xfrm>
        </p:spPr>
        <p:txBody>
          <a:bodyPr anchor="t">
            <a:noAutofit/>
          </a:bodyPr>
          <a:lstStyle/>
          <a:p>
            <a:pPr marL="342900" indent="-342900" algn="just">
              <a:lnSpc>
                <a:spcPct val="100000"/>
              </a:lnSpc>
              <a:spcBef>
                <a:spcPts val="0"/>
              </a:spcBef>
              <a:buFont typeface="+mj-lt"/>
              <a:buAutoNum type="arabicPeriod"/>
            </a:pPr>
            <a:r>
              <a:rPr lang="tr-TR" sz="2400" dirty="0">
                <a:solidFill>
                  <a:schemeClr val="tx1">
                    <a:lumMod val="95000"/>
                    <a:lumOff val="5000"/>
                  </a:schemeClr>
                </a:solidFill>
                <a:latin typeface="Arial" panose="020B0604020202020204" pitchFamily="34" charset="0"/>
                <a:cs typeface="Arial" panose="020B0604020202020204" pitchFamily="34" charset="0"/>
              </a:rPr>
              <a:t>İşletmenin tam kapasite ile çalışabilmesi için,</a:t>
            </a:r>
          </a:p>
          <a:p>
            <a:pPr marL="342900" indent="-342900" algn="just">
              <a:lnSpc>
                <a:spcPct val="100000"/>
              </a:lnSpc>
              <a:spcBef>
                <a:spcPts val="0"/>
              </a:spcBef>
              <a:buFont typeface="+mj-lt"/>
              <a:buAutoNum type="arabicPeriod"/>
            </a:pPr>
            <a:r>
              <a:rPr lang="tr-TR" sz="2400" dirty="0">
                <a:solidFill>
                  <a:schemeClr val="tx1">
                    <a:lumMod val="95000"/>
                    <a:lumOff val="5000"/>
                  </a:schemeClr>
                </a:solidFill>
                <a:latin typeface="Arial" panose="020B0604020202020204" pitchFamily="34" charset="0"/>
                <a:cs typeface="Arial" panose="020B0604020202020204" pitchFamily="34" charset="0"/>
              </a:rPr>
              <a:t>Yükümlülüklerini karşılayamama riskinin azaltılması için,</a:t>
            </a:r>
          </a:p>
          <a:p>
            <a:pPr marL="342900" indent="-342900" algn="just">
              <a:lnSpc>
                <a:spcPct val="100000"/>
              </a:lnSpc>
              <a:spcBef>
                <a:spcPts val="0"/>
              </a:spcBef>
              <a:buFont typeface="+mj-lt"/>
              <a:buAutoNum type="arabicPeriod"/>
            </a:pPr>
            <a:r>
              <a:rPr lang="tr-TR" sz="2400" dirty="0">
                <a:solidFill>
                  <a:schemeClr val="tx1">
                    <a:lumMod val="95000"/>
                    <a:lumOff val="5000"/>
                  </a:schemeClr>
                </a:solidFill>
                <a:latin typeface="Arial" panose="020B0604020202020204" pitchFamily="34" charset="0"/>
                <a:cs typeface="Arial" panose="020B0604020202020204" pitchFamily="34" charset="0"/>
              </a:rPr>
              <a:t>Kredi değerliliğinin artırılması için,</a:t>
            </a:r>
          </a:p>
          <a:p>
            <a:pPr marL="342900" indent="-342900" algn="just">
              <a:lnSpc>
                <a:spcPct val="100000"/>
              </a:lnSpc>
              <a:spcBef>
                <a:spcPts val="0"/>
              </a:spcBef>
              <a:buFont typeface="+mj-lt"/>
              <a:buAutoNum type="arabicPeriod"/>
            </a:pPr>
            <a:r>
              <a:rPr lang="tr-TR" sz="2400" dirty="0">
                <a:solidFill>
                  <a:schemeClr val="tx1">
                    <a:lumMod val="95000"/>
                    <a:lumOff val="5000"/>
                  </a:schemeClr>
                </a:solidFill>
                <a:latin typeface="Arial" panose="020B0604020202020204" pitchFamily="34" charset="0"/>
                <a:cs typeface="Arial" panose="020B0604020202020204" pitchFamily="34" charset="0"/>
              </a:rPr>
              <a:t>Olağanüstü durumlarda mali yönden zor durumlara  düşülmesinin önlemesi için,</a:t>
            </a:r>
          </a:p>
          <a:p>
            <a:pPr marL="342900" indent="-342900" algn="just">
              <a:lnSpc>
                <a:spcPct val="100000"/>
              </a:lnSpc>
              <a:spcBef>
                <a:spcPts val="0"/>
              </a:spcBef>
              <a:buFont typeface="+mj-lt"/>
              <a:buAutoNum type="arabicPeriod"/>
            </a:pPr>
            <a:r>
              <a:rPr lang="tr-TR" sz="2400" dirty="0">
                <a:solidFill>
                  <a:schemeClr val="tx1">
                    <a:lumMod val="95000"/>
                    <a:lumOff val="5000"/>
                  </a:schemeClr>
                </a:solidFill>
                <a:latin typeface="Arial" panose="020B0604020202020204" pitchFamily="34" charset="0"/>
                <a:cs typeface="Arial" panose="020B0604020202020204" pitchFamily="34" charset="0"/>
              </a:rPr>
              <a:t>Faaliyetlerin karlı/verimli bir şekilde yürütülmesi için  önemlidir.</a:t>
            </a: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09352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İşletme sermayesine yatırılan tutarların büyüklüğü</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Muhafazakar bir yönetici riske girmeyi çok arzu etmeyeceğinden daha  fazla nakit ile faaliyetleri yürütmektedir.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Atılgan bir yönetici ise risk alarak daha az nakitle aynı hacimdeki  faaliyetleri yürütmektedir.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İşletme sermayesi aktif toplamı içerisinde önemli bir yer tutmaktadır.</a:t>
            </a:r>
          </a:p>
          <a:p>
            <a:pPr algn="just">
              <a:buFont typeface="Wingdings" panose="05000000000000000000" pitchFamily="2" charset="2"/>
              <a:buChar char="Ø"/>
            </a:pPr>
            <a:r>
              <a:rPr lang="tr-TR" sz="2000" dirty="0">
                <a:solidFill>
                  <a:schemeClr val="tx1">
                    <a:lumMod val="95000"/>
                    <a:lumOff val="5000"/>
                  </a:schemeClr>
                </a:solidFill>
                <a:latin typeface="Arial" panose="020B0604020202020204" pitchFamily="34" charset="0"/>
                <a:cs typeface="Arial" panose="020B0604020202020204" pitchFamily="34" charset="0"/>
              </a:rPr>
              <a:t>Genel olarak tipik sınai işletmelerinde işletme sermayesinin aktiflere oranı % 50’den fazla ağırlık taşırken bu oran, toptan ve perakende ticaretle  uğraşanlarda % 70 seviyesini aşmakta, finans kuruluşlarında % 90’ı  bulmaktadır.</a:t>
            </a:r>
          </a:p>
          <a:p>
            <a:pPr marL="0" indent="0" algn="just">
              <a:buNone/>
            </a:pPr>
            <a:endParaRPr lang="tr-TR" sz="18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0" name="Altbilgi Yer Tutucusu 1">
            <a:extLst>
              <a:ext uri="{FF2B5EF4-FFF2-40B4-BE49-F238E27FC236}">
                <a16:creationId xmlns:a16="http://schemas.microsoft.com/office/drawing/2014/main" id="{0CA285FF-45CB-4FEA-A7C2-C3C6E1083EB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128300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12608</TotalTime>
  <Words>585</Words>
  <Application>Microsoft Office PowerPoint</Application>
  <PresentationFormat>Ekran Gösterisi (4:3)</PresentationFormat>
  <Paragraphs>78</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İŞLETME SERMAYESİ YÖNETİMİ</vt:lpstr>
      <vt:lpstr>İşletme Sermayesi Yönetimi</vt:lpstr>
      <vt:lpstr>İşletme sermayesi yönetiminde hata  yaparsanız…</vt:lpstr>
      <vt:lpstr>İşletme sermayesi yönetiminde hata  yaparsanız…</vt:lpstr>
      <vt:lpstr>İşletme sermayesi yönetiminde hata  yaparsanız…</vt:lpstr>
      <vt:lpstr>İşletme sermayesinin finansal yönetim döngüsü içindeki yeri</vt:lpstr>
      <vt:lpstr>Çalışma sermayesi neden önemlidir?</vt:lpstr>
      <vt:lpstr>İşletme sermayesine yatırılan tutarların büyüklüğü</vt:lpstr>
      <vt:lpstr>İşletme Sermayesinin Özellikleri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 DEMİR</cp:lastModifiedBy>
  <cp:revision>822</cp:revision>
  <cp:lastPrinted>2016-10-24T07:53:35Z</cp:lastPrinted>
  <dcterms:created xsi:type="dcterms:W3CDTF">2016-09-18T09:35:24Z</dcterms:created>
  <dcterms:modified xsi:type="dcterms:W3CDTF">2020-02-28T18:13:06Z</dcterms:modified>
</cp:coreProperties>
</file>