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355" r:id="rId3"/>
    <p:sldId id="351" r:id="rId4"/>
    <p:sldId id="352" r:id="rId5"/>
    <p:sldId id="353" r:id="rId6"/>
    <p:sldId id="354" r:id="rId7"/>
    <p:sldId id="362" r:id="rId8"/>
    <p:sldId id="356" r:id="rId9"/>
    <p:sldId id="357" r:id="rId10"/>
    <p:sldId id="34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20.11.2019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b="1" dirty="0" smtClean="0"/>
              <a:t>Doç. Dr. Tarık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Eğitimde İşgücü Planlaması - 10</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797516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a:t>
            </a:r>
            <a:r>
              <a:rPr lang="tr-TR" sz="3200" dirty="0" smtClean="0">
                <a:solidFill>
                  <a:srgbClr val="FF0000"/>
                </a:solidFill>
                <a:latin typeface="+mn-lt"/>
              </a:rPr>
              <a:t>Çalışmak insanı özgürleştirir</a:t>
            </a:r>
            <a:r>
              <a:rPr lang="tr-TR" sz="3200" dirty="0" smtClean="0">
                <a:latin typeface="+mn-lt"/>
              </a:rPr>
              <a:t>» mi?</a:t>
            </a:r>
            <a:endParaRPr lang="tr-TR" sz="3200" dirty="0">
              <a:latin typeface="+mn-lt"/>
            </a:endParaRPr>
          </a:p>
        </p:txBody>
      </p:sp>
      <p:pic>
        <p:nvPicPr>
          <p:cNvPr id="4" name="İçerik Yer Tutucusu 3"/>
          <p:cNvPicPr>
            <a:picLocks noGrp="1" noChangeAspect="1"/>
          </p:cNvPicPr>
          <p:nvPr>
            <p:ph sz="quarter" idx="1"/>
          </p:nvPr>
        </p:nvPicPr>
        <p:blipFill>
          <a:blip r:embed="rId2"/>
          <a:stretch>
            <a:fillRect/>
          </a:stretch>
        </p:blipFill>
        <p:spPr>
          <a:xfrm>
            <a:off x="1263269" y="1447800"/>
            <a:ext cx="7074661" cy="4572000"/>
          </a:xfrm>
          <a:prstGeom prst="rect">
            <a:avLst/>
          </a:prstGeom>
        </p:spPr>
      </p:pic>
    </p:spTree>
    <p:extLst>
      <p:ext uri="{BB962C8B-B14F-4D97-AF65-F5344CB8AC3E}">
        <p14:creationId xmlns:p14="http://schemas.microsoft.com/office/powerpoint/2010/main" val="1172459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normAutofit/>
          </a:bodyPr>
          <a:lstStyle/>
          <a:p>
            <a:pPr algn="just"/>
            <a:endParaRPr lang="tr-TR" sz="2400" dirty="0" smtClean="0">
              <a:latin typeface="Arial" panose="020B0604020202020204" pitchFamily="34" charset="0"/>
              <a:cs typeface="Arial" panose="020B0604020202020204" pitchFamily="34" charset="0"/>
            </a:endParaRPr>
          </a:p>
          <a:p>
            <a:pPr algn="just"/>
            <a:r>
              <a:rPr lang="tr-TR" sz="2400" dirty="0" smtClean="0">
                <a:cs typeface="Arial" panose="020B0604020202020204" pitchFamily="34" charset="0"/>
              </a:rPr>
              <a:t>Nazi Almanya’sı </a:t>
            </a:r>
            <a:r>
              <a:rPr lang="tr-TR" sz="2400" dirty="0">
                <a:cs typeface="Arial" panose="020B0604020202020204" pitchFamily="34" charset="0"/>
              </a:rPr>
              <a:t>tarafından II. Dünya Savaşı döneminde kurulmuş en büyük toplama, zorunlu çalıştırma ve imha kampı olan </a:t>
            </a:r>
            <a:r>
              <a:rPr lang="tr-TR" sz="2400" dirty="0" err="1">
                <a:solidFill>
                  <a:srgbClr val="FF0000"/>
                </a:solidFill>
                <a:cs typeface="Arial" panose="020B0604020202020204" pitchFamily="34" charset="0"/>
              </a:rPr>
              <a:t>Auschwitz'</a:t>
            </a:r>
            <a:r>
              <a:rPr lang="tr-TR" sz="2400" dirty="0" err="1">
                <a:cs typeface="Arial" panose="020B0604020202020204" pitchFamily="34" charset="0"/>
              </a:rPr>
              <a:t>in</a:t>
            </a:r>
            <a:r>
              <a:rPr lang="tr-TR" sz="2400" dirty="0">
                <a:cs typeface="Arial" panose="020B0604020202020204" pitchFamily="34" charset="0"/>
              </a:rPr>
              <a:t> girişinde (ve bir çok benzeri kampın girişinde de) </a:t>
            </a:r>
            <a:r>
              <a:rPr lang="tr-TR" sz="2400" u="sng" dirty="0">
                <a:cs typeface="Arial" panose="020B0604020202020204" pitchFamily="34" charset="0"/>
              </a:rPr>
              <a:t>"çalışmak insanı özgürleştirir"(</a:t>
            </a:r>
            <a:r>
              <a:rPr lang="tr-TR" sz="2400" u="sng" dirty="0" err="1">
                <a:cs typeface="Arial" panose="020B0604020202020204" pitchFamily="34" charset="0"/>
              </a:rPr>
              <a:t>Arbeit</a:t>
            </a:r>
            <a:r>
              <a:rPr lang="tr-TR" sz="2400" u="sng" dirty="0">
                <a:cs typeface="Arial" panose="020B0604020202020204" pitchFamily="34" charset="0"/>
              </a:rPr>
              <a:t> </a:t>
            </a:r>
            <a:r>
              <a:rPr lang="tr-TR" sz="2400" u="sng" dirty="0" err="1">
                <a:cs typeface="Arial" panose="020B0604020202020204" pitchFamily="34" charset="0"/>
              </a:rPr>
              <a:t>macht</a:t>
            </a:r>
            <a:r>
              <a:rPr lang="tr-TR" sz="2400" u="sng" dirty="0">
                <a:cs typeface="Arial" panose="020B0604020202020204" pitchFamily="34" charset="0"/>
              </a:rPr>
              <a:t> </a:t>
            </a:r>
            <a:r>
              <a:rPr lang="tr-TR" sz="2400" u="sng" dirty="0" err="1">
                <a:cs typeface="Arial" panose="020B0604020202020204" pitchFamily="34" charset="0"/>
              </a:rPr>
              <a:t>frei</a:t>
            </a:r>
            <a:r>
              <a:rPr lang="tr-TR" sz="2400" u="sng" dirty="0">
                <a:cs typeface="Arial" panose="020B0604020202020204" pitchFamily="34" charset="0"/>
              </a:rPr>
              <a:t>) </a:t>
            </a:r>
            <a:r>
              <a:rPr lang="tr-TR" sz="2400" dirty="0">
                <a:cs typeface="Arial" panose="020B0604020202020204" pitchFamily="34" charset="0"/>
              </a:rPr>
              <a:t>diye </a:t>
            </a:r>
            <a:r>
              <a:rPr lang="tr-TR" sz="2400" dirty="0" smtClean="0">
                <a:cs typeface="Arial" panose="020B0604020202020204" pitchFamily="34" charset="0"/>
              </a:rPr>
              <a:t>yazar.</a:t>
            </a:r>
          </a:p>
          <a:p>
            <a:pPr algn="just"/>
            <a:endParaRPr lang="tr-TR" sz="2400" dirty="0" smtClean="0">
              <a:cs typeface="Arial" panose="020B0604020202020204" pitchFamily="34" charset="0"/>
            </a:endParaRPr>
          </a:p>
          <a:p>
            <a:r>
              <a:rPr lang="tr-TR" sz="2400" dirty="0" smtClean="0">
                <a:cs typeface="Arial" panose="020B0604020202020204" pitchFamily="34" charset="0"/>
              </a:rPr>
              <a:t>Geleneksel </a:t>
            </a:r>
            <a:r>
              <a:rPr lang="tr-TR" sz="2400" dirty="0">
                <a:cs typeface="Arial" panose="020B0604020202020204" pitchFamily="34" charset="0"/>
              </a:rPr>
              <a:t>bir söze göre de, </a:t>
            </a:r>
            <a:r>
              <a:rPr lang="tr-TR" sz="2400" u="sng" dirty="0">
                <a:cs typeface="Arial" panose="020B0604020202020204" pitchFamily="34" charset="0"/>
              </a:rPr>
              <a:t>"şeytan aylaklara sürekli yaptıracak bir kötülük bulur."</a:t>
            </a:r>
            <a:br>
              <a:rPr lang="tr-TR" sz="2400" u="sng" dirty="0">
                <a:cs typeface="Arial" panose="020B0604020202020204" pitchFamily="34" charset="0"/>
              </a:rPr>
            </a:br>
            <a:endParaRPr lang="tr-TR" sz="2400" u="sng" dirty="0">
              <a:cs typeface="Arial" panose="020B0604020202020204" pitchFamily="34" charset="0"/>
            </a:endParaRPr>
          </a:p>
        </p:txBody>
      </p:sp>
    </p:spTree>
    <p:extLst>
      <p:ext uri="{BB962C8B-B14F-4D97-AF65-F5344CB8AC3E}">
        <p14:creationId xmlns:p14="http://schemas.microsoft.com/office/powerpoint/2010/main" val="3449609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latin typeface="Arial" panose="020B0604020202020204" pitchFamily="34" charset="0"/>
                <a:cs typeface="Arial" panose="020B0604020202020204" pitchFamily="34" charset="0"/>
              </a:rPr>
              <a:t>Aylaklığa Övgü!</a:t>
            </a:r>
            <a:endParaRPr lang="tr-TR" sz="2400"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lnSpcReduction="10000"/>
          </a:bodyPr>
          <a:lstStyle/>
          <a:p>
            <a:pPr marL="0" indent="0" algn="just">
              <a:buNone/>
            </a:pPr>
            <a:r>
              <a:rPr lang="tr-TR" dirty="0"/>
              <a:t/>
            </a:r>
            <a:br>
              <a:rPr lang="tr-TR" dirty="0"/>
            </a:br>
            <a:r>
              <a:rPr lang="tr-TR" dirty="0" smtClean="0"/>
              <a:t>Büyük </a:t>
            </a:r>
            <a:r>
              <a:rPr lang="tr-TR" dirty="0" smtClean="0">
                <a:cs typeface="Arial" panose="020B0604020202020204" pitchFamily="34" charset="0"/>
              </a:rPr>
              <a:t>Britanyalı </a:t>
            </a:r>
            <a:r>
              <a:rPr lang="tr-TR" dirty="0">
                <a:cs typeface="Arial" panose="020B0604020202020204" pitchFamily="34" charset="0"/>
              </a:rPr>
              <a:t>düşünce insanı </a:t>
            </a:r>
            <a:r>
              <a:rPr lang="tr-TR" dirty="0" err="1">
                <a:cs typeface="Arial" panose="020B0604020202020204" pitchFamily="34" charset="0"/>
              </a:rPr>
              <a:t>Bertrand</a:t>
            </a:r>
            <a:r>
              <a:rPr lang="tr-TR" dirty="0">
                <a:cs typeface="Arial" panose="020B0604020202020204" pitchFamily="34" charset="0"/>
              </a:rPr>
              <a:t> </a:t>
            </a:r>
            <a:r>
              <a:rPr lang="tr-TR" dirty="0" err="1">
                <a:cs typeface="Arial" panose="020B0604020202020204" pitchFamily="34" charset="0"/>
              </a:rPr>
              <a:t>Russell</a:t>
            </a:r>
            <a:r>
              <a:rPr lang="tr-TR" dirty="0">
                <a:cs typeface="Arial" panose="020B0604020202020204" pitchFamily="34" charset="0"/>
              </a:rPr>
              <a:t> (1872 - 1970), 1950 yılında Nobel Edebiyat Ödülü'ne layık bulunmuş "Aylaklığa Övgü" adlı kitabında, teknolojinin gelişimiyle birlikte (ki sözünü ettiği dönem </a:t>
            </a:r>
            <a:r>
              <a:rPr lang="tr-TR" dirty="0" smtClean="0">
                <a:cs typeface="Arial" panose="020B0604020202020204" pitchFamily="34" charset="0"/>
              </a:rPr>
              <a:t>1930'lardır</a:t>
            </a:r>
            <a:r>
              <a:rPr lang="tr-TR" dirty="0">
                <a:cs typeface="Arial" panose="020B0604020202020204" pitchFamily="34" charset="0"/>
              </a:rPr>
              <a:t>!) çalışmanın </a:t>
            </a:r>
            <a:r>
              <a:rPr lang="tr-TR" dirty="0" err="1">
                <a:cs typeface="Arial" panose="020B0604020202020204" pitchFamily="34" charset="0"/>
              </a:rPr>
              <a:t>rasyonalize</a:t>
            </a:r>
            <a:r>
              <a:rPr lang="tr-TR" dirty="0">
                <a:cs typeface="Arial" panose="020B0604020202020204" pitchFamily="34" charset="0"/>
              </a:rPr>
              <a:t> edilerek kısaltıldığı bir toplum modelini savunur:</a:t>
            </a:r>
            <a:br>
              <a:rPr lang="tr-TR" dirty="0">
                <a:cs typeface="Arial" panose="020B0604020202020204" pitchFamily="34" charset="0"/>
              </a:rPr>
            </a:br>
            <a:r>
              <a:rPr lang="tr-TR" dirty="0">
                <a:cs typeface="Arial" panose="020B0604020202020204" pitchFamily="34" charset="0"/>
              </a:rPr>
              <a:t/>
            </a:r>
            <a:br>
              <a:rPr lang="tr-TR" dirty="0">
                <a:cs typeface="Arial" panose="020B0604020202020204" pitchFamily="34" charset="0"/>
              </a:rPr>
            </a:br>
            <a:r>
              <a:rPr lang="tr-TR" dirty="0">
                <a:cs typeface="Arial" panose="020B0604020202020204" pitchFamily="34" charset="0"/>
              </a:rPr>
              <a:t>"Gayet ciddi olarak şunu söylemek isterim ki, modern dünyada ÇALIŞMANIN erdem olduğuna inanma yüzünden çok büyük zararlar doğmaktadır ve mutluluğa giden yol, refaha giden yol, çalışmanın örgütlü bir düzen içinde azaltılmasından geçer" (</a:t>
            </a:r>
            <a:r>
              <a:rPr lang="tr-TR" dirty="0" err="1">
                <a:cs typeface="Arial" panose="020B0604020202020204" pitchFamily="34" charset="0"/>
              </a:rPr>
              <a:t>Russell</a:t>
            </a:r>
            <a:r>
              <a:rPr lang="tr-TR" dirty="0">
                <a:cs typeface="Arial" panose="020B0604020202020204" pitchFamily="34" charset="0"/>
              </a:rPr>
              <a:t>, 1993: 9).</a:t>
            </a:r>
          </a:p>
        </p:txBody>
      </p:sp>
    </p:spTree>
    <p:extLst>
      <p:ext uri="{BB962C8B-B14F-4D97-AF65-F5344CB8AC3E}">
        <p14:creationId xmlns:p14="http://schemas.microsoft.com/office/powerpoint/2010/main" val="1682297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pic>
        <p:nvPicPr>
          <p:cNvPr id="5" name="İçerik Yer Tutucusu 4"/>
          <p:cNvPicPr>
            <a:picLocks noGrp="1" noChangeAspect="1"/>
          </p:cNvPicPr>
          <p:nvPr>
            <p:ph sz="quarter" idx="1"/>
          </p:nvPr>
        </p:nvPicPr>
        <p:blipFill>
          <a:blip r:embed="rId2"/>
          <a:stretch>
            <a:fillRect/>
          </a:stretch>
        </p:blipFill>
        <p:spPr>
          <a:xfrm>
            <a:off x="3390900" y="1857375"/>
            <a:ext cx="2819400" cy="3752850"/>
          </a:xfrm>
          <a:prstGeom prst="rect">
            <a:avLst/>
          </a:prstGeom>
        </p:spPr>
      </p:pic>
    </p:spTree>
    <p:extLst>
      <p:ext uri="{BB962C8B-B14F-4D97-AF65-F5344CB8AC3E}">
        <p14:creationId xmlns:p14="http://schemas.microsoft.com/office/powerpoint/2010/main" val="1246150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dirty="0" err="1">
                <a:cs typeface="Arial" panose="020B0604020202020204" pitchFamily="34" charset="0"/>
              </a:rPr>
              <a:t>Russell</a:t>
            </a:r>
            <a:r>
              <a:rPr lang="tr-TR" dirty="0">
                <a:cs typeface="Arial" panose="020B0604020202020204" pitchFamily="34" charset="0"/>
              </a:rPr>
              <a:t>, çalışmanın </a:t>
            </a:r>
            <a:r>
              <a:rPr lang="tr-TR" dirty="0" err="1">
                <a:cs typeface="Arial" panose="020B0604020202020204" pitchFamily="34" charset="0"/>
              </a:rPr>
              <a:t>rasyonalize</a:t>
            </a:r>
            <a:r>
              <a:rPr lang="tr-TR" dirty="0">
                <a:cs typeface="Arial" panose="020B0604020202020204" pitchFamily="34" charset="0"/>
              </a:rPr>
              <a:t> edildiği toplumun, tüm çalışabilir nüfusun istihdam edilebildiği, dolayısıyla işsizliğin olmadığı ve insanların boş zamanlarını üretken bir şekilde değerlendirme olanağı bulabilecekleri bir toplum olacağını söyler</a:t>
            </a:r>
            <a:r>
              <a:rPr lang="tr-TR" dirty="0" smtClean="0">
                <a:cs typeface="Arial" panose="020B0604020202020204" pitchFamily="34" charset="0"/>
              </a:rPr>
              <a:t>:</a:t>
            </a:r>
          </a:p>
          <a:p>
            <a:pPr marL="0" indent="0" algn="just">
              <a:buNone/>
            </a:pPr>
            <a:r>
              <a:rPr lang="tr-TR" dirty="0">
                <a:cs typeface="Arial" panose="020B0604020202020204" pitchFamily="34" charset="0"/>
              </a:rPr>
              <a:t/>
            </a:r>
            <a:br>
              <a:rPr lang="tr-TR" dirty="0">
                <a:cs typeface="Arial" panose="020B0604020202020204" pitchFamily="34" charset="0"/>
              </a:rPr>
            </a:br>
            <a:r>
              <a:rPr lang="tr-TR" dirty="0">
                <a:cs typeface="Arial" panose="020B0604020202020204" pitchFamily="34" charset="0"/>
              </a:rPr>
              <a:t>"Uygarlık için boş vakit şarttır, eski zamanlarda ise bir azınlığın boş vakte sahip olabilmesi, büyük bir çoğunluğun emeği sayesinde gerçekleşiyordu(...) Çağdaş teknoloji sayesinde uygarlığa zarar vermeksizin boş vakti insanlar arasında pay etmek mümkün olabilirdi" (</a:t>
            </a:r>
            <a:r>
              <a:rPr lang="tr-TR" dirty="0" err="1">
                <a:cs typeface="Arial" panose="020B0604020202020204" pitchFamily="34" charset="0"/>
              </a:rPr>
              <a:t>Russell</a:t>
            </a:r>
            <a:r>
              <a:rPr lang="tr-TR" dirty="0">
                <a:cs typeface="Arial" panose="020B0604020202020204" pitchFamily="34" charset="0"/>
              </a:rPr>
              <a:t>, 1993: 12).</a:t>
            </a:r>
          </a:p>
        </p:txBody>
      </p:sp>
    </p:spTree>
    <p:extLst>
      <p:ext uri="{BB962C8B-B14F-4D97-AF65-F5344CB8AC3E}">
        <p14:creationId xmlns:p14="http://schemas.microsoft.com/office/powerpoint/2010/main" val="1000867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10000"/>
          </a:bodyPr>
          <a:lstStyle/>
          <a:p>
            <a:pPr algn="just"/>
            <a:r>
              <a:rPr lang="tr-TR" dirty="0"/>
              <a:t>“…Biz iktisadi adaleti gerçekleştirmeye kalkışmadığımız için tüm ulusal gelirin büyük yüzdesi, nüfus içinde büyük bölümü hiç çalışmayan küçük bir azınlığa gider. Üretim hiçbir şekilde bir merkezden yönetilmediği için sürüyle gereksiz şey üretiriz. Nüfusun bir bölümünü gerektiğinden çok çalıştırmak suretiyle geri kalanların emeğinden vazgeçebildiğimiz için çalışabilir nüfusun büyük yüzdesini aylak [işsiz]bırakırız. Bu yöntemler yetersiz kalınca da savaş çıkarırız…”(</a:t>
            </a:r>
            <a:r>
              <a:rPr lang="tr-TR" dirty="0" err="1"/>
              <a:t>Russell</a:t>
            </a:r>
            <a:r>
              <a:rPr lang="tr-TR" dirty="0"/>
              <a:t>, 1993: 17, 18</a:t>
            </a:r>
            <a:r>
              <a:rPr lang="tr-TR" dirty="0" smtClean="0"/>
              <a:t>).</a:t>
            </a:r>
          </a:p>
          <a:p>
            <a:pPr marL="0" indent="0" algn="just">
              <a:buNone/>
            </a:pPr>
            <a:r>
              <a:rPr lang="tr-TR" dirty="0"/>
              <a:t/>
            </a:r>
            <a:br>
              <a:rPr lang="tr-TR" dirty="0"/>
            </a:br>
            <a:r>
              <a:rPr lang="tr-TR" dirty="0"/>
              <a:t>“…Gerçek odur ki, maddenin bir bölümü varlığımız için zorunlu olduğu halde, maddeye durmadan biçim vermek ve onu yer değiştirmek [üretim] hiç de insan hayatının amaçlarından biri değildir…”(</a:t>
            </a:r>
            <a:r>
              <a:rPr lang="tr-TR" dirty="0" err="1"/>
              <a:t>Russell</a:t>
            </a:r>
            <a:r>
              <a:rPr lang="tr-TR" dirty="0"/>
              <a:t>, 1993: 18, 19).</a:t>
            </a:r>
            <a:br>
              <a:rPr lang="tr-TR" dirty="0"/>
            </a:br>
            <a:r>
              <a:rPr lang="tr-TR" dirty="0"/>
              <a:t/>
            </a:r>
            <a:br>
              <a:rPr lang="tr-TR" dirty="0"/>
            </a:br>
            <a:r>
              <a:rPr lang="tr-TR" dirty="0"/>
              <a:t>(</a:t>
            </a:r>
            <a:r>
              <a:rPr lang="tr-TR" dirty="0" err="1"/>
              <a:t>Bertrand</a:t>
            </a:r>
            <a:r>
              <a:rPr lang="tr-TR" dirty="0"/>
              <a:t> </a:t>
            </a:r>
            <a:r>
              <a:rPr lang="tr-TR" dirty="0" err="1"/>
              <a:t>Russell</a:t>
            </a:r>
            <a:r>
              <a:rPr lang="tr-TR" dirty="0"/>
              <a:t> - Aylaklığa Övgü)</a:t>
            </a:r>
          </a:p>
          <a:p>
            <a:r>
              <a:rPr lang="tr-TR" dirty="0"/>
              <a:t> </a:t>
            </a:r>
          </a:p>
          <a:p>
            <a:endParaRPr lang="tr-TR" dirty="0"/>
          </a:p>
        </p:txBody>
      </p:sp>
    </p:spTree>
    <p:extLst>
      <p:ext uri="{BB962C8B-B14F-4D97-AF65-F5344CB8AC3E}">
        <p14:creationId xmlns:p14="http://schemas.microsoft.com/office/powerpoint/2010/main" val="1949619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FF0000"/>
                </a:solidFill>
                <a:latin typeface="Arial" pitchFamily="34" charset="0"/>
                <a:cs typeface="Arial" pitchFamily="34" charset="0"/>
              </a:rPr>
              <a:t>İşgücü planlaması</a:t>
            </a:r>
            <a:endParaRPr lang="tr-TR" sz="2400" b="1" dirty="0">
              <a:solidFill>
                <a:srgbClr val="FF0000"/>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pPr>
              <a:buNone/>
            </a:pPr>
            <a:r>
              <a:rPr lang="tr-TR" dirty="0" smtClean="0">
                <a:cs typeface="Arial" pitchFamily="34" charset="0"/>
              </a:rPr>
              <a:t>İlgili olduğu konu: </a:t>
            </a:r>
          </a:p>
          <a:p>
            <a:pPr>
              <a:buNone/>
            </a:pPr>
            <a:r>
              <a:rPr lang="tr-TR" dirty="0" smtClean="0">
                <a:cs typeface="Arial" pitchFamily="34" charset="0"/>
              </a:rPr>
              <a:t>   </a:t>
            </a:r>
            <a:r>
              <a:rPr lang="tr-TR" dirty="0" smtClean="0">
                <a:solidFill>
                  <a:srgbClr val="00B050"/>
                </a:solidFill>
                <a:cs typeface="Arial" pitchFamily="34" charset="0"/>
              </a:rPr>
              <a:t>“Doğru sayıda kişiyi doğru zamanda, doğru işlerde, doğru beceri, tecrübe ve yeteneklerle işe almak ve çalıştırmak.”</a:t>
            </a:r>
          </a:p>
          <a:p>
            <a:pPr>
              <a:buNone/>
            </a:pPr>
            <a:r>
              <a:rPr lang="tr-TR" dirty="0" smtClean="0">
                <a:cs typeface="Arial" pitchFamily="34" charset="0"/>
              </a:rPr>
              <a:t>Neden işgücü planlamasına ihtiyaç vardır?</a:t>
            </a:r>
          </a:p>
          <a:p>
            <a:pPr>
              <a:buNone/>
            </a:pPr>
            <a:r>
              <a:rPr lang="tr-TR" dirty="0" smtClean="0">
                <a:cs typeface="Arial" pitchFamily="34" charset="0"/>
              </a:rPr>
              <a:t>   - Belirlenen </a:t>
            </a:r>
            <a:r>
              <a:rPr lang="tr-TR" dirty="0" smtClean="0">
                <a:solidFill>
                  <a:srgbClr val="FF0000"/>
                </a:solidFill>
                <a:cs typeface="Arial" pitchFamily="34" charset="0"/>
              </a:rPr>
              <a:t>amaçlar</a:t>
            </a:r>
            <a:r>
              <a:rPr lang="tr-TR" dirty="0" smtClean="0">
                <a:cs typeface="Arial" pitchFamily="34" charset="0"/>
              </a:rPr>
              <a:t>ın gerçekleştirilebilmesi</a:t>
            </a:r>
          </a:p>
          <a:p>
            <a:pPr>
              <a:buNone/>
            </a:pPr>
            <a:r>
              <a:rPr lang="tr-TR" dirty="0" smtClean="0">
                <a:cs typeface="Arial" pitchFamily="34" charset="0"/>
              </a:rPr>
              <a:t>   - Kaynakların </a:t>
            </a:r>
            <a:r>
              <a:rPr lang="tr-TR" dirty="0" smtClean="0">
                <a:solidFill>
                  <a:srgbClr val="FF0000"/>
                </a:solidFill>
                <a:cs typeface="Arial" pitchFamily="34" charset="0"/>
              </a:rPr>
              <a:t>etkin ve tam </a:t>
            </a:r>
            <a:r>
              <a:rPr lang="tr-TR" dirty="0" smtClean="0">
                <a:cs typeface="Arial" pitchFamily="34" charset="0"/>
              </a:rPr>
              <a:t>olarak kullanılabilmesi</a:t>
            </a:r>
          </a:p>
          <a:p>
            <a:pPr>
              <a:buNone/>
            </a:pPr>
            <a:r>
              <a:rPr lang="tr-TR" dirty="0" smtClean="0">
                <a:cs typeface="Arial" pitchFamily="34" charset="0"/>
              </a:rPr>
              <a:t>   - Kaynakların </a:t>
            </a:r>
            <a:r>
              <a:rPr lang="tr-TR" dirty="0" smtClean="0">
                <a:solidFill>
                  <a:srgbClr val="FF0000"/>
                </a:solidFill>
                <a:cs typeface="Arial" pitchFamily="34" charset="0"/>
              </a:rPr>
              <a:t>etkili </a:t>
            </a:r>
            <a:r>
              <a:rPr lang="tr-TR" dirty="0" smtClean="0">
                <a:cs typeface="Arial" pitchFamily="34" charset="0"/>
              </a:rPr>
              <a:t>bir tarzda  kullanılabilmesi</a:t>
            </a:r>
          </a:p>
          <a:p>
            <a:pPr>
              <a:buNone/>
            </a:pPr>
            <a:r>
              <a:rPr lang="tr-TR" dirty="0" smtClean="0">
                <a:cs typeface="Arial" pitchFamily="34" charset="0"/>
              </a:rPr>
              <a:t>   - Çalışanların, çalışmak isteyenlerin ve hizmet alanların </a:t>
            </a:r>
            <a:r>
              <a:rPr lang="tr-TR" dirty="0" smtClean="0">
                <a:solidFill>
                  <a:srgbClr val="FF0000"/>
                </a:solidFill>
                <a:cs typeface="Arial" pitchFamily="34" charset="0"/>
              </a:rPr>
              <a:t>istem</a:t>
            </a:r>
            <a:r>
              <a:rPr lang="tr-TR" dirty="0" smtClean="0">
                <a:cs typeface="Arial" pitchFamily="34" charset="0"/>
              </a:rPr>
              <a:t>ine karşılık verilebilmesi…</a:t>
            </a:r>
          </a:p>
          <a:p>
            <a:pPr>
              <a:buNone/>
            </a:pPr>
            <a:endParaRPr lang="tr-TR" dirty="0"/>
          </a:p>
        </p:txBody>
      </p:sp>
    </p:spTree>
    <p:extLst>
      <p:ext uri="{BB962C8B-B14F-4D97-AF65-F5344CB8AC3E}">
        <p14:creationId xmlns:p14="http://schemas.microsoft.com/office/powerpoint/2010/main" val="2971621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0070C0"/>
                </a:solidFill>
              </a:rPr>
              <a:t> </a:t>
            </a:r>
            <a:r>
              <a:rPr lang="tr-TR" sz="2400" b="1" dirty="0" smtClean="0">
                <a:solidFill>
                  <a:srgbClr val="FF0000"/>
                </a:solidFill>
                <a:latin typeface="Arial" pitchFamily="34" charset="0"/>
                <a:cs typeface="Arial" pitchFamily="34" charset="0"/>
              </a:rPr>
              <a:t>İşgücü planlaması yaklaşımları</a:t>
            </a:r>
            <a:endParaRPr lang="tr-TR" sz="2400" b="1" dirty="0">
              <a:solidFill>
                <a:srgbClr val="FF0000"/>
              </a:solidFill>
              <a:latin typeface="Arial" pitchFamily="34" charset="0"/>
              <a:cs typeface="Arial" pitchFamily="34" charset="0"/>
            </a:endParaRPr>
          </a:p>
        </p:txBody>
      </p:sp>
      <p:sp>
        <p:nvSpPr>
          <p:cNvPr id="3" name="2 İçerik Yer Tutucusu"/>
          <p:cNvSpPr>
            <a:spLocks noGrp="1"/>
          </p:cNvSpPr>
          <p:nvPr>
            <p:ph sz="quarter" idx="1"/>
          </p:nvPr>
        </p:nvSpPr>
        <p:spPr/>
        <p:txBody>
          <a:bodyPr/>
          <a:lstStyle/>
          <a:p>
            <a:pPr algn="just">
              <a:buNone/>
            </a:pPr>
            <a:r>
              <a:rPr lang="tr-TR" b="1" dirty="0" smtClean="0">
                <a:solidFill>
                  <a:srgbClr val="FF0000"/>
                </a:solidFill>
              </a:rPr>
              <a:t>    </a:t>
            </a:r>
            <a:r>
              <a:rPr lang="tr-TR" b="1" dirty="0" smtClean="0">
                <a:solidFill>
                  <a:srgbClr val="FF0000"/>
                </a:solidFill>
                <a:cs typeface="Arial" pitchFamily="34" charset="0"/>
              </a:rPr>
              <a:t>Arz Yönlü Yaklaşımlar</a:t>
            </a:r>
          </a:p>
          <a:p>
            <a:pPr algn="just">
              <a:buNone/>
            </a:pPr>
            <a:r>
              <a:rPr lang="tr-TR" dirty="0" smtClean="0">
                <a:cs typeface="Arial" pitchFamily="34" charset="0"/>
              </a:rPr>
              <a:t>    Bu yaklaşımlarda ‘ekonominin </a:t>
            </a:r>
            <a:r>
              <a:rPr lang="tr-TR" dirty="0" err="1" smtClean="0">
                <a:cs typeface="Arial" pitchFamily="34" charset="0"/>
              </a:rPr>
              <a:t>gerekleri’ne</a:t>
            </a:r>
            <a:r>
              <a:rPr lang="tr-TR" dirty="0" smtClean="0">
                <a:cs typeface="Arial" pitchFamily="34" charset="0"/>
              </a:rPr>
              <a:t> uygun işgücü sayısını ve yeterliklerini, bir başka ifade ile nicelik ve nitelik olarak işgücünü, sağlamak üzere planlama yapılması gerektiği savunulur.</a:t>
            </a:r>
          </a:p>
          <a:p>
            <a:pPr algn="just">
              <a:buNone/>
            </a:pPr>
            <a:r>
              <a:rPr lang="tr-TR" dirty="0" smtClean="0">
                <a:solidFill>
                  <a:srgbClr val="FF0000"/>
                </a:solidFill>
                <a:cs typeface="Arial" pitchFamily="34" charset="0"/>
              </a:rPr>
              <a:t>    </a:t>
            </a:r>
            <a:r>
              <a:rPr lang="tr-TR" b="1" dirty="0" smtClean="0">
                <a:solidFill>
                  <a:srgbClr val="FF0000"/>
                </a:solidFill>
                <a:cs typeface="Arial" pitchFamily="34" charset="0"/>
              </a:rPr>
              <a:t>Talep Yönlü Yaklaşımlar</a:t>
            </a:r>
          </a:p>
          <a:p>
            <a:pPr algn="just">
              <a:buNone/>
            </a:pPr>
            <a:r>
              <a:rPr lang="tr-TR" b="1" dirty="0" smtClean="0">
                <a:cs typeface="Arial" pitchFamily="34" charset="0"/>
              </a:rPr>
              <a:t>    </a:t>
            </a:r>
            <a:r>
              <a:rPr lang="tr-TR" dirty="0" smtClean="0">
                <a:cs typeface="Arial" pitchFamily="34" charset="0"/>
              </a:rPr>
              <a:t>Bu yaklaşımlarda, işgücü planlaması yapılırken ‘ekonominin </a:t>
            </a:r>
            <a:r>
              <a:rPr lang="tr-TR" dirty="0" err="1" smtClean="0">
                <a:cs typeface="Arial" pitchFamily="34" charset="0"/>
              </a:rPr>
              <a:t>gerekleri’nden</a:t>
            </a:r>
            <a:r>
              <a:rPr lang="tr-TR" dirty="0" smtClean="0">
                <a:cs typeface="Arial" pitchFamily="34" charset="0"/>
              </a:rPr>
              <a:t> ziyade “toplumun beklentileri” </a:t>
            </a:r>
            <a:r>
              <a:rPr lang="tr-TR" dirty="0" err="1" smtClean="0">
                <a:cs typeface="Arial" pitchFamily="34" charset="0"/>
              </a:rPr>
              <a:t>önplanda</a:t>
            </a:r>
            <a:r>
              <a:rPr lang="tr-TR" dirty="0" smtClean="0">
                <a:cs typeface="Arial" pitchFamily="34" charset="0"/>
              </a:rPr>
              <a:t> tutulur. </a:t>
            </a:r>
          </a:p>
          <a:p>
            <a:pPr>
              <a:buNone/>
            </a:pPr>
            <a:r>
              <a:rPr lang="tr-TR" dirty="0" smtClean="0"/>
              <a:t> </a:t>
            </a:r>
            <a:endParaRPr lang="tr-TR" dirty="0"/>
          </a:p>
        </p:txBody>
      </p:sp>
    </p:spTree>
    <p:extLst>
      <p:ext uri="{BB962C8B-B14F-4D97-AF65-F5344CB8AC3E}">
        <p14:creationId xmlns:p14="http://schemas.microsoft.com/office/powerpoint/2010/main" val="42571639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1567</TotalTime>
  <Words>298</Words>
  <Application>Microsoft Office PowerPoint</Application>
  <PresentationFormat>Ekran Gösterisi (4:3)</PresentationFormat>
  <Paragraphs>34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Franklin Gothic Book</vt:lpstr>
      <vt:lpstr>Perpetua</vt:lpstr>
      <vt:lpstr>Wingdings 2</vt:lpstr>
      <vt:lpstr>Hisse Senedi</vt:lpstr>
      <vt:lpstr>Eğitimde İşgücü Planlaması - 10</vt:lpstr>
      <vt:lpstr>«Çalışmak insanı özgürleştirir» mi?</vt:lpstr>
      <vt:lpstr>PowerPoint Sunusu</vt:lpstr>
      <vt:lpstr>Aylaklığa Övgü!</vt:lpstr>
      <vt:lpstr>PowerPoint Sunusu</vt:lpstr>
      <vt:lpstr>PowerPoint Sunusu</vt:lpstr>
      <vt:lpstr>PowerPoint Sunusu</vt:lpstr>
      <vt:lpstr>İşgücü planlaması</vt:lpstr>
      <vt:lpstr> İşgücü planlaması yaklaşımları</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377</cp:revision>
  <dcterms:created xsi:type="dcterms:W3CDTF">2014-05-05T08:01:07Z</dcterms:created>
  <dcterms:modified xsi:type="dcterms:W3CDTF">2019-11-20T11:55:33Z</dcterms:modified>
</cp:coreProperties>
</file>