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057708E-EC78-4F49-93BF-B66579B4BFC6}"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38DFC0-8542-4B31-8D0B-827C3E04ECC4}" type="slidenum">
              <a:rPr lang="tr-TR" smtClean="0"/>
              <a:t>‹#›</a:t>
            </a:fld>
            <a:endParaRPr lang="tr-TR"/>
          </a:p>
        </p:txBody>
      </p:sp>
    </p:spTree>
    <p:extLst>
      <p:ext uri="{BB962C8B-B14F-4D97-AF65-F5344CB8AC3E}">
        <p14:creationId xmlns:p14="http://schemas.microsoft.com/office/powerpoint/2010/main" val="296141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057708E-EC78-4F49-93BF-B66579B4BFC6}"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38DFC0-8542-4B31-8D0B-827C3E04ECC4}" type="slidenum">
              <a:rPr lang="tr-TR" smtClean="0"/>
              <a:t>‹#›</a:t>
            </a:fld>
            <a:endParaRPr lang="tr-TR"/>
          </a:p>
        </p:txBody>
      </p:sp>
    </p:spTree>
    <p:extLst>
      <p:ext uri="{BB962C8B-B14F-4D97-AF65-F5344CB8AC3E}">
        <p14:creationId xmlns:p14="http://schemas.microsoft.com/office/powerpoint/2010/main" val="2868637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057708E-EC78-4F49-93BF-B66579B4BFC6}"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38DFC0-8542-4B31-8D0B-827C3E04ECC4}" type="slidenum">
              <a:rPr lang="tr-TR" smtClean="0"/>
              <a:t>‹#›</a:t>
            </a:fld>
            <a:endParaRPr lang="tr-TR"/>
          </a:p>
        </p:txBody>
      </p:sp>
    </p:spTree>
    <p:extLst>
      <p:ext uri="{BB962C8B-B14F-4D97-AF65-F5344CB8AC3E}">
        <p14:creationId xmlns:p14="http://schemas.microsoft.com/office/powerpoint/2010/main" val="3438057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057708E-EC78-4F49-93BF-B66579B4BFC6}"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38DFC0-8542-4B31-8D0B-827C3E04ECC4}" type="slidenum">
              <a:rPr lang="tr-TR" smtClean="0"/>
              <a:t>‹#›</a:t>
            </a:fld>
            <a:endParaRPr lang="tr-TR"/>
          </a:p>
        </p:txBody>
      </p:sp>
    </p:spTree>
    <p:extLst>
      <p:ext uri="{BB962C8B-B14F-4D97-AF65-F5344CB8AC3E}">
        <p14:creationId xmlns:p14="http://schemas.microsoft.com/office/powerpoint/2010/main" val="359214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057708E-EC78-4F49-93BF-B66579B4BFC6}"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38DFC0-8542-4B31-8D0B-827C3E04ECC4}" type="slidenum">
              <a:rPr lang="tr-TR" smtClean="0"/>
              <a:t>‹#›</a:t>
            </a:fld>
            <a:endParaRPr lang="tr-TR"/>
          </a:p>
        </p:txBody>
      </p:sp>
    </p:spTree>
    <p:extLst>
      <p:ext uri="{BB962C8B-B14F-4D97-AF65-F5344CB8AC3E}">
        <p14:creationId xmlns:p14="http://schemas.microsoft.com/office/powerpoint/2010/main" val="4178766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057708E-EC78-4F49-93BF-B66579B4BFC6}"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C38DFC0-8542-4B31-8D0B-827C3E04ECC4}" type="slidenum">
              <a:rPr lang="tr-TR" smtClean="0"/>
              <a:t>‹#›</a:t>
            </a:fld>
            <a:endParaRPr lang="tr-TR"/>
          </a:p>
        </p:txBody>
      </p:sp>
    </p:spTree>
    <p:extLst>
      <p:ext uri="{BB962C8B-B14F-4D97-AF65-F5344CB8AC3E}">
        <p14:creationId xmlns:p14="http://schemas.microsoft.com/office/powerpoint/2010/main" val="3360234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057708E-EC78-4F49-93BF-B66579B4BFC6}" type="datetimeFigureOut">
              <a:rPr lang="tr-TR" smtClean="0"/>
              <a:t>27.7.2021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C38DFC0-8542-4B31-8D0B-827C3E04ECC4}" type="slidenum">
              <a:rPr lang="tr-TR" smtClean="0"/>
              <a:t>‹#›</a:t>
            </a:fld>
            <a:endParaRPr lang="tr-TR"/>
          </a:p>
        </p:txBody>
      </p:sp>
    </p:spTree>
    <p:extLst>
      <p:ext uri="{BB962C8B-B14F-4D97-AF65-F5344CB8AC3E}">
        <p14:creationId xmlns:p14="http://schemas.microsoft.com/office/powerpoint/2010/main" val="2779372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057708E-EC78-4F49-93BF-B66579B4BFC6}" type="datetimeFigureOut">
              <a:rPr lang="tr-TR" smtClean="0"/>
              <a:t>27.7.2021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C38DFC0-8542-4B31-8D0B-827C3E04ECC4}" type="slidenum">
              <a:rPr lang="tr-TR" smtClean="0"/>
              <a:t>‹#›</a:t>
            </a:fld>
            <a:endParaRPr lang="tr-TR"/>
          </a:p>
        </p:txBody>
      </p:sp>
    </p:spTree>
    <p:extLst>
      <p:ext uri="{BB962C8B-B14F-4D97-AF65-F5344CB8AC3E}">
        <p14:creationId xmlns:p14="http://schemas.microsoft.com/office/powerpoint/2010/main" val="406087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7708E-EC78-4F49-93BF-B66579B4BFC6}" type="datetimeFigureOut">
              <a:rPr lang="tr-TR" smtClean="0"/>
              <a:t>27.7.2021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C38DFC0-8542-4B31-8D0B-827C3E04ECC4}" type="slidenum">
              <a:rPr lang="tr-TR" smtClean="0"/>
              <a:t>‹#›</a:t>
            </a:fld>
            <a:endParaRPr lang="tr-TR"/>
          </a:p>
        </p:txBody>
      </p:sp>
    </p:spTree>
    <p:extLst>
      <p:ext uri="{BB962C8B-B14F-4D97-AF65-F5344CB8AC3E}">
        <p14:creationId xmlns:p14="http://schemas.microsoft.com/office/powerpoint/2010/main" val="3334271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057708E-EC78-4F49-93BF-B66579B4BFC6}"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C38DFC0-8542-4B31-8D0B-827C3E04ECC4}" type="slidenum">
              <a:rPr lang="tr-TR" smtClean="0"/>
              <a:t>‹#›</a:t>
            </a:fld>
            <a:endParaRPr lang="tr-TR"/>
          </a:p>
        </p:txBody>
      </p:sp>
    </p:spTree>
    <p:extLst>
      <p:ext uri="{BB962C8B-B14F-4D97-AF65-F5344CB8AC3E}">
        <p14:creationId xmlns:p14="http://schemas.microsoft.com/office/powerpoint/2010/main" val="4090074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057708E-EC78-4F49-93BF-B66579B4BFC6}"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C38DFC0-8542-4B31-8D0B-827C3E04ECC4}" type="slidenum">
              <a:rPr lang="tr-TR" smtClean="0"/>
              <a:t>‹#›</a:t>
            </a:fld>
            <a:endParaRPr lang="tr-TR"/>
          </a:p>
        </p:txBody>
      </p:sp>
    </p:spTree>
    <p:extLst>
      <p:ext uri="{BB962C8B-B14F-4D97-AF65-F5344CB8AC3E}">
        <p14:creationId xmlns:p14="http://schemas.microsoft.com/office/powerpoint/2010/main" val="2298152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57708E-EC78-4F49-93BF-B66579B4BFC6}" type="datetimeFigureOut">
              <a:rPr lang="tr-TR" smtClean="0"/>
              <a:t>27.7.2021</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38DFC0-8542-4B31-8D0B-827C3E04ECC4}" type="slidenum">
              <a:rPr lang="tr-TR" smtClean="0"/>
              <a:t>‹#›</a:t>
            </a:fld>
            <a:endParaRPr lang="tr-TR"/>
          </a:p>
        </p:txBody>
      </p:sp>
    </p:spTree>
    <p:extLst>
      <p:ext uri="{BB962C8B-B14F-4D97-AF65-F5344CB8AC3E}">
        <p14:creationId xmlns:p14="http://schemas.microsoft.com/office/powerpoint/2010/main" val="4256903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37029"/>
            <a:ext cx="9144000" cy="1741714"/>
          </a:xfrm>
        </p:spPr>
        <p:txBody>
          <a:bodyPr/>
          <a:lstStyle/>
          <a:p>
            <a:r>
              <a:rPr lang="tr-TR" b="1" dirty="0"/>
              <a:t>Fransa’da Tiyatro ve Devlet </a:t>
            </a:r>
            <a:r>
              <a:rPr lang="tr-TR" dirty="0"/>
              <a:t/>
            </a:r>
            <a:br>
              <a:rPr lang="tr-TR" dirty="0"/>
            </a:br>
            <a:endParaRPr lang="tr-TR" dirty="0"/>
          </a:p>
        </p:txBody>
      </p:sp>
      <p:sp>
        <p:nvSpPr>
          <p:cNvPr id="3" name="Subtitle 2"/>
          <p:cNvSpPr>
            <a:spLocks noGrp="1"/>
          </p:cNvSpPr>
          <p:nvPr>
            <p:ph type="subTitle" idx="1"/>
          </p:nvPr>
        </p:nvSpPr>
        <p:spPr>
          <a:xfrm>
            <a:off x="1524000" y="2452914"/>
            <a:ext cx="9144000" cy="3526972"/>
          </a:xfrm>
        </p:spPr>
        <p:txBody>
          <a:bodyPr>
            <a:normAutofit/>
          </a:bodyPr>
          <a:lstStyle/>
          <a:p>
            <a:pPr algn="just"/>
            <a:r>
              <a:rPr lang="tr-TR" sz="3200" dirty="0"/>
              <a:t>Kardinal Richelieu 1638’de Le Cid tartışmasını çözümünü Fransız Akamedisi’ne bırakarak, Fransız monarşinin kültürel alandaki gücünü inşa eder. Richelieu 1641’de yeni sarayda İtalyan sahne biçiminde tiyatro inşa ettirir. Böylece Fransız sahnelerinde İtalyan sahne modelinin zaferinden söz edilebilir hale gelir. </a:t>
            </a:r>
          </a:p>
        </p:txBody>
      </p:sp>
    </p:spTree>
    <p:extLst>
      <p:ext uri="{BB962C8B-B14F-4D97-AF65-F5344CB8AC3E}">
        <p14:creationId xmlns:p14="http://schemas.microsoft.com/office/powerpoint/2010/main" val="1232819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8971"/>
            <a:ext cx="10515600" cy="5697992"/>
          </a:xfrm>
        </p:spPr>
        <p:txBody>
          <a:bodyPr>
            <a:normAutofit/>
          </a:bodyPr>
          <a:lstStyle/>
          <a:p>
            <a:r>
              <a:rPr lang="tr-TR" sz="3200" dirty="0"/>
              <a:t>Richelieu’nün desteğiyle kraliyet, aktörlere karşı geliştirilen geleneksel önyardılara karşı, onların sosyal statülerini yükseltmeye çalışır. Oyunculuk 1641 tarihli bir kararnameyle “meslek” olarak saygınlık kazandırdı. Louis XIV Fransız operasına desteği de arttırır. Paris Opera’sı İtalyan operasından daha ihtişamlı hale getirilmeye </a:t>
            </a:r>
            <a:r>
              <a:rPr lang="tr-TR" sz="3200" dirty="0" smtClean="0"/>
              <a:t>çalışılır.</a:t>
            </a:r>
          </a:p>
          <a:p>
            <a:endParaRPr lang="tr-TR" sz="3200" dirty="0" smtClean="0"/>
          </a:p>
          <a:p>
            <a:r>
              <a:rPr lang="tr-TR" sz="3200" dirty="0"/>
              <a:t>Louis XIV, Paris'teki tiyatro yaşamı üzerindeki merkezi denetimlerini genişletmek için devlet yardımlarını kullanır ve 1680'de Comédie Française kurulur. </a:t>
            </a:r>
          </a:p>
        </p:txBody>
      </p:sp>
    </p:spTree>
    <p:extLst>
      <p:ext uri="{BB962C8B-B14F-4D97-AF65-F5344CB8AC3E}">
        <p14:creationId xmlns:p14="http://schemas.microsoft.com/office/powerpoint/2010/main" val="249098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03085"/>
            <a:ext cx="10515600" cy="5073877"/>
          </a:xfrm>
        </p:spPr>
        <p:txBody>
          <a:bodyPr/>
          <a:lstStyle/>
          <a:p>
            <a:r>
              <a:rPr lang="tr-TR" sz="3200" dirty="0"/>
              <a:t>Zamanla kral, kontrolü eline alır ve Comédie Française üyeleri devlet desteğine sahip monarşinin bürokratları haline gelirler. Louis XIV, yaşlandıkça sahneye karşı şüpheci ve sansürcü bir tavır almaya başlar; 1701'de sansür uygular ve 1706'da başka bir fermanla bunu pekiştirir. </a:t>
            </a:r>
          </a:p>
          <a:p>
            <a:pPr marL="0" indent="0">
              <a:buNone/>
            </a:pPr>
            <a:endParaRPr lang="tr-TR" dirty="0"/>
          </a:p>
        </p:txBody>
      </p:sp>
    </p:spTree>
    <p:extLst>
      <p:ext uri="{BB962C8B-B14F-4D97-AF65-F5344CB8AC3E}">
        <p14:creationId xmlns:p14="http://schemas.microsoft.com/office/powerpoint/2010/main" val="2541299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6400"/>
            <a:ext cx="10515600" cy="5770563"/>
          </a:xfrm>
        </p:spPr>
        <p:txBody>
          <a:bodyPr>
            <a:normAutofit/>
          </a:bodyPr>
          <a:lstStyle/>
          <a:p>
            <a:r>
              <a:rPr lang="tr-TR" sz="3200" dirty="0" smtClean="0"/>
              <a:t>Bu </a:t>
            </a:r>
            <a:r>
              <a:rPr lang="tr-TR" sz="3200" dirty="0"/>
              <a:t>fermanlar, temsillerden önce oyun metinlerinin okunması ve onaylanmasını zorunlu kılar. Kraliyet, Paris'te tiyatronun tiyatronun yaratılmasına yardımcı olmuştu, ancak daha sonra mutlakiyetçiliği, tiyatroyu daraltan bir olgu hale gelir</a:t>
            </a:r>
            <a:r>
              <a:rPr lang="tr-TR" sz="3200" dirty="0" smtClean="0"/>
              <a:t>.</a:t>
            </a:r>
          </a:p>
          <a:p>
            <a:endParaRPr lang="tr-TR" sz="3200" dirty="0"/>
          </a:p>
          <a:p>
            <a:r>
              <a:rPr lang="tr-TR" sz="3200" dirty="0"/>
              <a:t>Sahnenin devlet kontrolünü zorlayan yapıları Fransız Devrimi'ne kadar çok az değişir. Monarşi belirli tiyatro türleri üzerinde belirli şirketlere tekel verme politikasını güçlendirerek devam ettirir. </a:t>
            </a:r>
          </a:p>
        </p:txBody>
      </p:sp>
    </p:spTree>
    <p:extLst>
      <p:ext uri="{BB962C8B-B14F-4D97-AF65-F5344CB8AC3E}">
        <p14:creationId xmlns:p14="http://schemas.microsoft.com/office/powerpoint/2010/main" val="2537925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6057"/>
            <a:ext cx="10515600" cy="5610906"/>
          </a:xfrm>
        </p:spPr>
        <p:txBody>
          <a:bodyPr/>
          <a:lstStyle/>
          <a:p>
            <a:r>
              <a:rPr lang="tr-TR" sz="3200" dirty="0"/>
              <a:t>Diğer yandan, bu politika, yasal kısıtlamalardan kurtulmaya çalışan ve izleyicileri çekmek için her zamankinden daha ustaca araçlarla geri dönmeyi başaran panayır gruplarını da ortaya çıkarır</a:t>
            </a:r>
            <a:r>
              <a:rPr lang="tr-TR" sz="3200" dirty="0" smtClean="0"/>
              <a:t>.</a:t>
            </a:r>
            <a:r>
              <a:rPr lang="tr-TR" sz="3200" dirty="0"/>
              <a:t> Bu grupların yasal statüleri marjinal fakat popülerlikleri yüksektir. Sansür oyun metinlerinin basılı hale gelmesinin artışla doğru orantılı olarak güçlenirken, Katolik Kilisesi ve Fransız aristokrasisi sakıncalı buldukları oyunlarını yasaklamayabilirler.</a:t>
            </a:r>
          </a:p>
          <a:p>
            <a:endParaRPr lang="tr-TR" dirty="0"/>
          </a:p>
        </p:txBody>
      </p:sp>
    </p:spTree>
    <p:extLst>
      <p:ext uri="{BB962C8B-B14F-4D97-AF65-F5344CB8AC3E}">
        <p14:creationId xmlns:p14="http://schemas.microsoft.com/office/powerpoint/2010/main" val="3143894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24114"/>
            <a:ext cx="10515600" cy="5552849"/>
          </a:xfrm>
        </p:spPr>
        <p:txBody>
          <a:bodyPr/>
          <a:lstStyle/>
          <a:p>
            <a:r>
              <a:rPr lang="tr-TR" sz="3200" dirty="0"/>
              <a:t>Örneğin, Voltaire'in Mahomet'i, İslam'a biraz bilgelik bahşeder gibi göründüğünde yasaklanır. Pierre-Augustin Caron Beaumarchais, Comédie Française'in Figaro'nun Düğünü için sansürcülerle savaşır. 1791'de, Fransız Devrimi'nin ardından, yeni Ulusal Meclis devlet sansürünü ve tüm tiyatro tekellerini kaldırır. (Bkz. Ed. Williams, Theatre Histories An Introduction, s. 200-203)</a:t>
            </a:r>
          </a:p>
          <a:p>
            <a:endParaRPr lang="tr-TR" dirty="0"/>
          </a:p>
        </p:txBody>
      </p:sp>
    </p:spTree>
    <p:extLst>
      <p:ext uri="{BB962C8B-B14F-4D97-AF65-F5344CB8AC3E}">
        <p14:creationId xmlns:p14="http://schemas.microsoft.com/office/powerpoint/2010/main" val="2880819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333</Words>
  <Application>Microsoft Office PowerPoint</Application>
  <PresentationFormat>Geniş ekran</PresentationFormat>
  <Paragraphs>11</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Theme</vt:lpstr>
      <vt:lpstr>Fransa’da Tiyatro ve Devlet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Fransa’da Tiyatro ve Devlet</dc:title>
  <dc:creator>Burak Toksoy</dc:creator>
  <cp:lastModifiedBy>duygu toksoy</cp:lastModifiedBy>
  <cp:revision>2</cp:revision>
  <dcterms:created xsi:type="dcterms:W3CDTF">2021-07-25T14:56:42Z</dcterms:created>
  <dcterms:modified xsi:type="dcterms:W3CDTF">2021-07-27T06:08:08Z</dcterms:modified>
</cp:coreProperties>
</file>