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4" d="100"/>
          <a:sy n="84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0B1-505E-455E-8C3B-98AA22DDB331}" type="datetimeFigureOut">
              <a:rPr lang="tr-TR" smtClean="0"/>
              <a:t>4.3.2018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4705-AEBA-4EC3-8ABC-4688895922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609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0B1-505E-455E-8C3B-98AA22DDB331}" type="datetimeFigureOut">
              <a:rPr lang="tr-TR" smtClean="0"/>
              <a:t>4.3.2018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4705-AEBA-4EC3-8ABC-4688895922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298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0B1-505E-455E-8C3B-98AA22DDB331}" type="datetimeFigureOut">
              <a:rPr lang="tr-TR" smtClean="0"/>
              <a:t>4.3.2018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4705-AEBA-4EC3-8ABC-4688895922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07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0B1-505E-455E-8C3B-98AA22DDB331}" type="datetimeFigureOut">
              <a:rPr lang="tr-TR" smtClean="0"/>
              <a:t>4.3.2018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4705-AEBA-4EC3-8ABC-4688895922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35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0B1-505E-455E-8C3B-98AA22DDB331}" type="datetimeFigureOut">
              <a:rPr lang="tr-TR" smtClean="0"/>
              <a:t>4.3.2018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4705-AEBA-4EC3-8ABC-4688895922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362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0B1-505E-455E-8C3B-98AA22DDB331}" type="datetimeFigureOut">
              <a:rPr lang="tr-TR" smtClean="0"/>
              <a:t>4.3.2018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4705-AEBA-4EC3-8ABC-4688895922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2530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0B1-505E-455E-8C3B-98AA22DDB331}" type="datetimeFigureOut">
              <a:rPr lang="tr-TR" smtClean="0"/>
              <a:t>4.3.2018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4705-AEBA-4EC3-8ABC-4688895922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250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0B1-505E-455E-8C3B-98AA22DDB331}" type="datetimeFigureOut">
              <a:rPr lang="tr-TR" smtClean="0"/>
              <a:t>4.3.2018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4705-AEBA-4EC3-8ABC-4688895922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3399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0B1-505E-455E-8C3B-98AA22DDB331}" type="datetimeFigureOut">
              <a:rPr lang="tr-TR" smtClean="0"/>
              <a:t>4.3.2018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4705-AEBA-4EC3-8ABC-4688895922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751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0B1-505E-455E-8C3B-98AA22DDB331}" type="datetimeFigureOut">
              <a:rPr lang="tr-TR" smtClean="0"/>
              <a:t>4.3.2018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4705-AEBA-4EC3-8ABC-4688895922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1042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B0B1-505E-455E-8C3B-98AA22DDB331}" type="datetimeFigureOut">
              <a:rPr lang="tr-TR" smtClean="0"/>
              <a:t>4.3.2018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4705-AEBA-4EC3-8ABC-4688895922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5777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2B0B1-505E-455E-8C3B-98AA22DDB331}" type="datetimeFigureOut">
              <a:rPr lang="tr-TR" smtClean="0"/>
              <a:t>4.3.2018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84705-AEBA-4EC3-8ABC-4688895922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4246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TİG KODLAMA KURALLAR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9177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i="1" dirty="0" err="1"/>
              <a:t>Hiperglisemi</a:t>
            </a:r>
            <a:r>
              <a:rPr lang="tr-TR" b="1" i="1" dirty="0"/>
              <a:t>:</a:t>
            </a:r>
            <a:r>
              <a:rPr lang="tr-TR" i="1" dirty="0"/>
              <a:t> </a:t>
            </a:r>
            <a:r>
              <a:rPr lang="tr-TR" i="1" dirty="0" err="1"/>
              <a:t>Diabetli</a:t>
            </a:r>
            <a:r>
              <a:rPr lang="tr-TR" i="1" dirty="0"/>
              <a:t> hastalarda </a:t>
            </a:r>
            <a:r>
              <a:rPr lang="tr-TR" i="1" dirty="0" err="1"/>
              <a:t>kodlanmaz.diabet</a:t>
            </a:r>
            <a:r>
              <a:rPr lang="tr-TR" i="1" dirty="0"/>
              <a:t> ve BGT (Bozulmuş Glikoz Toleransı) olmadığı durumlarda kodlanır.</a:t>
            </a:r>
            <a:endParaRPr lang="tr-TR" dirty="0"/>
          </a:p>
          <a:p>
            <a:r>
              <a:rPr lang="tr-TR" b="1" i="1" dirty="0"/>
              <a:t>Diyaliz: </a:t>
            </a:r>
            <a:r>
              <a:rPr lang="tr-TR" i="1" dirty="0"/>
              <a:t>Bir yatışın içerisinde kaç defa yapılırsa yapılsın tek sefer </a:t>
            </a:r>
            <a:r>
              <a:rPr lang="tr-TR" i="1" dirty="0" err="1"/>
              <a:t>kodlanır.Hastaneye</a:t>
            </a:r>
            <a:r>
              <a:rPr lang="tr-TR" i="1" dirty="0"/>
              <a:t> diyaliz için gelip diyalize bağlanmışsa ve işlemden sonra tekrar gitmişse seans olarak kodlanır.</a:t>
            </a:r>
            <a:endParaRPr lang="tr-TR" dirty="0"/>
          </a:p>
          <a:p>
            <a:r>
              <a:rPr lang="tr-TR" b="1" i="1" dirty="0"/>
              <a:t>Düşükler:</a:t>
            </a:r>
            <a:r>
              <a:rPr lang="tr-TR" i="1" dirty="0"/>
              <a:t>20 haftadan önce ise düşük,20 haftadan sonra gerçekleşmişse doğum kodlanır(Ölü </a:t>
            </a:r>
            <a:r>
              <a:rPr lang="tr-TR" i="1" dirty="0" err="1"/>
              <a:t>doğum,canlı</a:t>
            </a:r>
            <a:r>
              <a:rPr lang="tr-TR" i="1" dirty="0"/>
              <a:t> doğum….vb.</a:t>
            </a:r>
            <a:endParaRPr lang="tr-TR" dirty="0"/>
          </a:p>
          <a:p>
            <a:r>
              <a:rPr lang="tr-TR" b="1" i="1" dirty="0"/>
              <a:t>Normal Doğum :</a:t>
            </a:r>
            <a:r>
              <a:rPr lang="tr-TR" i="1" dirty="0"/>
              <a:t>37-42. haftalar arasında gerçekleşen doğumlardır.</a:t>
            </a:r>
            <a:endParaRPr lang="tr-TR" dirty="0"/>
          </a:p>
          <a:p>
            <a:r>
              <a:rPr lang="tr-TR" b="1" i="1" dirty="0"/>
              <a:t>Gebelik Süresi: </a:t>
            </a:r>
            <a:r>
              <a:rPr lang="tr-TR" i="1" dirty="0"/>
              <a:t>38 haftanın altında gelen gebelerin gebelik süresi kodlanır.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9222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b="1" i="1" dirty="0"/>
              <a:t>Doğum ile İlgili Anormallikler:</a:t>
            </a:r>
            <a:r>
              <a:rPr lang="tr-TR" i="1" dirty="0"/>
              <a:t> Anormallik ilk kez </a:t>
            </a:r>
            <a:r>
              <a:rPr lang="tr-TR" b="1" i="1" dirty="0"/>
              <a:t>doğumda teşhis </a:t>
            </a:r>
            <a:r>
              <a:rPr lang="tr-TR" i="1" dirty="0"/>
              <a:t>edilmişse veya </a:t>
            </a:r>
            <a:r>
              <a:rPr lang="tr-TR" b="1" i="1" dirty="0"/>
              <a:t>doğumda bakım ve/veya müdahale gerektiriyorsa, aşağıdaki bloklardan bir kod </a:t>
            </a:r>
            <a:r>
              <a:rPr lang="tr-TR" i="1" dirty="0"/>
              <a:t>atanmalıdır;</a:t>
            </a:r>
            <a:endParaRPr lang="tr-TR" sz="2000" dirty="0"/>
          </a:p>
          <a:p>
            <a:r>
              <a:rPr lang="tr-TR" i="1" dirty="0"/>
              <a:t>O64,O65,O66 </a:t>
            </a:r>
            <a:endParaRPr lang="tr-TR" sz="2000" dirty="0"/>
          </a:p>
          <a:p>
            <a:r>
              <a:rPr lang="tr-TR" i="1" dirty="0"/>
              <a:t>-1. doğum </a:t>
            </a:r>
            <a:r>
              <a:rPr lang="tr-TR" i="1" dirty="0" err="1"/>
              <a:t>sezeryan</a:t>
            </a:r>
            <a:r>
              <a:rPr lang="tr-TR" i="1" dirty="0"/>
              <a:t> olmuşsa 2. doğumda mecburen </a:t>
            </a:r>
            <a:r>
              <a:rPr lang="tr-TR" i="1" dirty="0" err="1"/>
              <a:t>sezeryan</a:t>
            </a:r>
            <a:r>
              <a:rPr lang="tr-TR" i="1" dirty="0"/>
              <a:t> olacağından </a:t>
            </a:r>
            <a:r>
              <a:rPr lang="tr-TR" i="1" dirty="0" err="1"/>
              <a:t>Uterus</a:t>
            </a:r>
            <a:r>
              <a:rPr lang="tr-TR" i="1" dirty="0"/>
              <a:t> </a:t>
            </a:r>
            <a:r>
              <a:rPr lang="tr-TR" i="1" dirty="0" err="1"/>
              <a:t>Skarı</a:t>
            </a:r>
            <a:r>
              <a:rPr lang="tr-TR" i="1" dirty="0"/>
              <a:t> kodu atanır </a:t>
            </a:r>
            <a:r>
              <a:rPr lang="tr-TR" b="1" i="1" dirty="0"/>
              <a:t>O34.2</a:t>
            </a:r>
            <a:endParaRPr lang="tr-TR" sz="2000" dirty="0"/>
          </a:p>
          <a:p>
            <a:r>
              <a:rPr lang="tr-TR" i="1" dirty="0"/>
              <a:t>-(Komplikasyon hariç)</a:t>
            </a:r>
            <a:endParaRPr lang="tr-TR" sz="2000" dirty="0"/>
          </a:p>
          <a:p>
            <a:r>
              <a:rPr lang="tr-TR" i="1" dirty="0"/>
              <a:t>-Bir hamileyi </a:t>
            </a:r>
            <a:r>
              <a:rPr lang="tr-TR" i="1" dirty="0" err="1"/>
              <a:t>herhangibir</a:t>
            </a:r>
            <a:r>
              <a:rPr lang="tr-TR" i="1" dirty="0"/>
              <a:t> nedenle 7 günden fazla yatırılmışsa ana tanı olarak kodlanır.</a:t>
            </a:r>
            <a:endParaRPr lang="tr-TR" sz="2000" dirty="0"/>
          </a:p>
          <a:p>
            <a:r>
              <a:rPr lang="tr-TR" i="1" dirty="0"/>
              <a:t>-Yapılan her doğum için ayrıca mutlaka Z37… </a:t>
            </a:r>
            <a:r>
              <a:rPr lang="tr-TR" i="1" dirty="0" err="1"/>
              <a:t>li</a:t>
            </a:r>
            <a:r>
              <a:rPr lang="tr-TR" i="1" dirty="0"/>
              <a:t> bir kod ata.</a:t>
            </a:r>
            <a:endParaRPr lang="tr-TR" sz="2000" dirty="0"/>
          </a:p>
          <a:p>
            <a:r>
              <a:rPr lang="tr-TR" i="1" dirty="0"/>
              <a:t>-Doğumlarda hem anneye ait kodlar hem bebeğe ait  (Z38…</a:t>
            </a:r>
            <a:r>
              <a:rPr lang="tr-TR" i="1" dirty="0" err="1"/>
              <a:t>li</a:t>
            </a:r>
            <a:r>
              <a:rPr lang="tr-TR" i="1" dirty="0"/>
              <a:t> ) kodu atayın.</a:t>
            </a:r>
            <a:endParaRPr lang="tr-TR" sz="2000" dirty="0"/>
          </a:p>
          <a:p>
            <a:r>
              <a:rPr lang="tr-TR" i="1" dirty="0"/>
              <a:t>-Doğumu dışarıda yaptıktan sonra hastaneye gelerek yatışı yapılan hastaya Z39.0- </a:t>
            </a:r>
            <a:r>
              <a:rPr lang="tr-TR" i="1" dirty="0" err="1"/>
              <a:t>lu</a:t>
            </a:r>
            <a:r>
              <a:rPr lang="tr-TR" i="1" dirty="0"/>
              <a:t> bir kod ata.</a:t>
            </a:r>
            <a:endParaRPr lang="tr-TR" sz="2000" dirty="0"/>
          </a:p>
          <a:p>
            <a:r>
              <a:rPr lang="tr-TR" i="1" dirty="0"/>
              <a:t>-Hastaneye başka bir nedenle gelmiş ve gebelikle ilgili bir işlem yapılmamışsa hastaneye geliş nedeni ana tanı olarak girilir.Z33 </a:t>
            </a:r>
            <a:r>
              <a:rPr lang="tr-TR" b="1" i="1" dirty="0"/>
              <a:t>Gebelik durumu, </a:t>
            </a:r>
            <a:r>
              <a:rPr lang="tr-TR" b="1" i="1" dirty="0" err="1"/>
              <a:t>insidental</a:t>
            </a:r>
            <a:r>
              <a:rPr lang="tr-TR" b="1" i="1" dirty="0"/>
              <a:t> (tesadüfi) kodu da ek tanı olarak atanır.</a:t>
            </a:r>
            <a:endParaRPr lang="tr-TR" sz="2000" dirty="0"/>
          </a:p>
          <a:p>
            <a:pPr lvl="1"/>
            <a:r>
              <a:rPr lang="tr-TR" i="1" dirty="0"/>
              <a:t>Erken </a:t>
            </a:r>
            <a:r>
              <a:rPr lang="tr-TR" i="1" dirty="0" err="1"/>
              <a:t>membran</a:t>
            </a:r>
            <a:r>
              <a:rPr lang="tr-TR" i="1" dirty="0"/>
              <a:t> </a:t>
            </a:r>
            <a:r>
              <a:rPr lang="tr-TR" i="1" dirty="0" err="1"/>
              <a:t>rüptürü</a:t>
            </a:r>
            <a:r>
              <a:rPr lang="tr-TR" i="1" dirty="0"/>
              <a:t>:</a:t>
            </a:r>
            <a:r>
              <a:rPr lang="tr-TR" sz="4000" dirty="0"/>
              <a:t> </a:t>
            </a:r>
            <a:r>
              <a:rPr lang="tr-TR" i="1" dirty="0"/>
              <a:t>doğumun başlangıcından önce gerçekleşirse bu durum, ‘erken </a:t>
            </a:r>
            <a:r>
              <a:rPr lang="tr-TR" i="1" dirty="0" err="1"/>
              <a:t>membran</a:t>
            </a:r>
            <a:r>
              <a:rPr lang="tr-TR" i="1" dirty="0"/>
              <a:t> </a:t>
            </a:r>
            <a:r>
              <a:rPr lang="tr-TR" i="1" dirty="0" err="1"/>
              <a:t>rüptürü</a:t>
            </a:r>
            <a:r>
              <a:rPr lang="tr-TR" i="1" dirty="0"/>
              <a:t>’ olarak kodlanır ve süresi önemlidir.</a:t>
            </a:r>
            <a:endParaRPr lang="tr-TR" sz="1800" dirty="0"/>
          </a:p>
          <a:p>
            <a:r>
              <a:rPr lang="tr-TR" b="1" dirty="0"/>
              <a:t>Normal doğumlarda: o80-z37.0-Z38.0 Tek çocuk, hastanede doğmuş</a:t>
            </a:r>
            <a:endParaRPr lang="tr-TR" sz="2000" b="1" i="1" dirty="0"/>
          </a:p>
          <a:p>
            <a:r>
              <a:rPr lang="tr-TR" b="1" dirty="0"/>
              <a:t>İşlem için: 90467-00 </a:t>
            </a:r>
            <a:r>
              <a:rPr lang="tr-TR" b="1" dirty="0" err="1"/>
              <a:t>spontan</a:t>
            </a:r>
            <a:r>
              <a:rPr lang="tr-TR" b="1" dirty="0"/>
              <a:t> doğumu standart olarak </a:t>
            </a:r>
            <a:r>
              <a:rPr lang="tr-TR" b="1" dirty="0" err="1"/>
              <a:t>kodla.Epizyotomi</a:t>
            </a:r>
            <a:r>
              <a:rPr lang="tr-TR" b="1" dirty="0"/>
              <a:t> varsa </a:t>
            </a:r>
            <a:r>
              <a:rPr lang="tr-TR" sz="2000" b="1" i="1" dirty="0"/>
              <a:t>90472-00</a:t>
            </a:r>
          </a:p>
          <a:p>
            <a:r>
              <a:rPr lang="tr-TR" i="1" dirty="0"/>
              <a:t> 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8523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b="1" i="1" dirty="0" err="1"/>
              <a:t>Mekonyumun</a:t>
            </a:r>
            <a:r>
              <a:rPr lang="tr-TR" b="1" i="1" dirty="0"/>
              <a:t> kodlanması:</a:t>
            </a:r>
            <a:endParaRPr lang="tr-TR" sz="1800" dirty="0"/>
          </a:p>
          <a:p>
            <a:pPr lvl="1"/>
            <a:r>
              <a:rPr lang="tr-TR" i="1" dirty="0"/>
              <a:t>Sıvıda </a:t>
            </a:r>
            <a:r>
              <a:rPr lang="tr-TR" i="1" dirty="0" err="1"/>
              <a:t>mekonyum</a:t>
            </a:r>
            <a:r>
              <a:rPr lang="tr-TR" i="1" dirty="0"/>
              <a:t> her zaman tek başına bir </a:t>
            </a:r>
            <a:r>
              <a:rPr lang="tr-TR" i="1" dirty="0" err="1"/>
              <a:t>fetal</a:t>
            </a:r>
            <a:r>
              <a:rPr lang="tr-TR" i="1" dirty="0"/>
              <a:t> </a:t>
            </a:r>
            <a:r>
              <a:rPr lang="tr-TR" i="1" dirty="0" err="1"/>
              <a:t>distres</a:t>
            </a:r>
            <a:r>
              <a:rPr lang="tr-TR" i="1" dirty="0"/>
              <a:t> </a:t>
            </a:r>
            <a:r>
              <a:rPr lang="tr-TR" i="1" dirty="0" err="1"/>
              <a:t>endikasyonu</a:t>
            </a:r>
            <a:r>
              <a:rPr lang="tr-TR" i="1" dirty="0"/>
              <a:t> değildir ve bu nedenle yalnızca ‘</a:t>
            </a:r>
            <a:r>
              <a:rPr lang="tr-TR" i="1" dirty="0" err="1"/>
              <a:t>fetal</a:t>
            </a:r>
            <a:r>
              <a:rPr lang="tr-TR" i="1" dirty="0"/>
              <a:t> </a:t>
            </a:r>
            <a:r>
              <a:rPr lang="tr-TR" i="1" dirty="0" err="1"/>
              <a:t>distres</a:t>
            </a:r>
            <a:r>
              <a:rPr lang="tr-TR" i="1" dirty="0"/>
              <a:t>’ kaydedilmişse veya </a:t>
            </a:r>
            <a:r>
              <a:rPr lang="tr-TR" i="1" dirty="0" err="1"/>
              <a:t>enstrümental</a:t>
            </a:r>
            <a:r>
              <a:rPr lang="tr-TR" i="1" dirty="0"/>
              <a:t> ya da cerrahi müdahale gerçekleştirilmişse kodlanmalıdır.4. gün 54. slayt</a:t>
            </a:r>
            <a:endParaRPr lang="tr-TR" sz="1800" dirty="0"/>
          </a:p>
          <a:p>
            <a:pPr lvl="1"/>
            <a:r>
              <a:rPr lang="tr-TR" b="1" i="1" dirty="0" err="1"/>
              <a:t>Yenidoğan</a:t>
            </a:r>
            <a:r>
              <a:rPr lang="tr-TR" b="1" i="1" dirty="0"/>
              <a:t> :</a:t>
            </a:r>
            <a:r>
              <a:rPr lang="tr-TR" i="1" dirty="0"/>
              <a:t>4.gün 58. slayt</a:t>
            </a:r>
            <a:endParaRPr lang="tr-TR" sz="1800" dirty="0"/>
          </a:p>
          <a:p>
            <a:pPr lvl="1"/>
            <a:r>
              <a:rPr lang="tr-TR" i="1" dirty="0"/>
              <a:t>Her zaman, probleme ilişkin kodu ilk sırada, nedene ilişkin kodu ise ikinci sırada verilir</a:t>
            </a:r>
            <a:endParaRPr lang="tr-TR" sz="1800" dirty="0"/>
          </a:p>
          <a:p>
            <a:pPr lvl="1"/>
            <a:r>
              <a:rPr lang="tr-TR" b="1" i="1" dirty="0" err="1"/>
              <a:t>Aspirasyon</a:t>
            </a:r>
            <a:r>
              <a:rPr lang="tr-TR" b="1" i="1" dirty="0"/>
              <a:t> </a:t>
            </a:r>
            <a:r>
              <a:rPr lang="tr-TR" i="1" dirty="0"/>
              <a:t>Sendromu : 4.gün 66.slayt</a:t>
            </a:r>
            <a:endParaRPr lang="tr-TR" sz="1800" dirty="0"/>
          </a:p>
          <a:p>
            <a:pPr lvl="1"/>
            <a:r>
              <a:rPr lang="tr-TR" sz="3600" b="1" i="1" dirty="0" err="1"/>
              <a:t>Yenidoğana</a:t>
            </a:r>
            <a:r>
              <a:rPr lang="tr-TR" sz="3600" b="1" i="1" dirty="0"/>
              <a:t> Yönelik Spesifik Müdahaleler (</a:t>
            </a:r>
            <a:r>
              <a:rPr lang="tr-TR" sz="2800" i="1" dirty="0"/>
              <a:t>Oksijen tedavisi</a:t>
            </a:r>
            <a:r>
              <a:rPr lang="tr-TR" sz="3600" b="1" i="1" dirty="0"/>
              <a:t>,</a:t>
            </a:r>
            <a:r>
              <a:rPr lang="tr-TR" sz="4800" b="1" dirty="0"/>
              <a:t> </a:t>
            </a:r>
            <a:r>
              <a:rPr lang="tr-TR" i="1" dirty="0" err="1"/>
              <a:t>Enteral</a:t>
            </a:r>
            <a:r>
              <a:rPr lang="tr-TR" i="1" dirty="0"/>
              <a:t> </a:t>
            </a:r>
            <a:r>
              <a:rPr lang="tr-TR" i="1" dirty="0" err="1"/>
              <a:t>infüzyon</a:t>
            </a:r>
            <a:r>
              <a:rPr lang="tr-TR" i="1" dirty="0"/>
              <a:t>,</a:t>
            </a:r>
            <a:r>
              <a:rPr lang="tr-TR" dirty="0"/>
              <a:t> </a:t>
            </a:r>
            <a:r>
              <a:rPr lang="tr-TR" i="1" dirty="0" err="1"/>
              <a:t>Parenteral</a:t>
            </a:r>
            <a:r>
              <a:rPr lang="tr-TR" i="1" dirty="0"/>
              <a:t> sıvı </a:t>
            </a:r>
            <a:r>
              <a:rPr lang="tr-TR" i="1" dirty="0" err="1"/>
              <a:t>tedavisi,Fototerapi</a:t>
            </a:r>
            <a:r>
              <a:rPr lang="tr-TR" i="1" dirty="0"/>
              <a:t>,</a:t>
            </a:r>
            <a:r>
              <a:rPr lang="tr-TR" sz="4800" dirty="0"/>
              <a:t> </a:t>
            </a:r>
            <a:r>
              <a:rPr lang="tr-TR" i="1" dirty="0" err="1"/>
              <a:t>Parenteral</a:t>
            </a:r>
            <a:r>
              <a:rPr lang="tr-TR" i="1" dirty="0"/>
              <a:t> antibiyotik </a:t>
            </a:r>
            <a:r>
              <a:rPr lang="tr-TR" b="1" i="1" dirty="0"/>
              <a:t>)</a:t>
            </a:r>
            <a:r>
              <a:rPr lang="tr-TR" sz="3600" b="1" i="1" dirty="0"/>
              <a:t> :</a:t>
            </a:r>
            <a:r>
              <a:rPr lang="tr-TR" sz="3600" i="1" dirty="0"/>
              <a:t>4.gün 68. </a:t>
            </a:r>
            <a:r>
              <a:rPr lang="tr-TR" sz="3600" i="1" dirty="0" err="1"/>
              <a:t>slyat</a:t>
            </a:r>
            <a:endParaRPr lang="tr-TR" sz="2800" dirty="0"/>
          </a:p>
          <a:p>
            <a:pPr lvl="1"/>
            <a:r>
              <a:rPr lang="tr-TR" i="1" dirty="0"/>
              <a:t>Yeni doğan çocuklara doğum ağırlığını kodla (2500gr altındakiler)</a:t>
            </a:r>
            <a:endParaRPr lang="tr-TR" sz="1800" dirty="0"/>
          </a:p>
          <a:p>
            <a:pPr lvl="1"/>
            <a:r>
              <a:rPr lang="tr-TR" i="1" dirty="0"/>
              <a:t> </a:t>
            </a:r>
            <a:endParaRPr lang="tr-TR" sz="1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1520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698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2166" y="379141"/>
            <a:ext cx="10751634" cy="579782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tr-TR" i="1" dirty="0" err="1"/>
              <a:t>Skopi</a:t>
            </a:r>
            <a:r>
              <a:rPr lang="tr-TR" i="1" dirty="0"/>
              <a:t> odalarında yapılan işlemler </a:t>
            </a:r>
            <a:r>
              <a:rPr lang="tr-TR" i="1" dirty="0" err="1"/>
              <a:t>tig</a:t>
            </a:r>
            <a:r>
              <a:rPr lang="tr-TR" i="1" dirty="0"/>
              <a:t> verisi üzerinden günübirlik olarak kodlanmalıdır.(endoskopi…..)</a:t>
            </a:r>
            <a:endParaRPr lang="tr-TR" dirty="0"/>
          </a:p>
          <a:p>
            <a:pPr lvl="0"/>
            <a:r>
              <a:rPr lang="tr-TR" i="1" dirty="0" smtClean="0"/>
              <a:t>Poliklinik </a:t>
            </a:r>
            <a:r>
              <a:rPr lang="tr-TR" i="1" dirty="0"/>
              <a:t>hastaları haftalık değil takip eden ayın 5 ine kadar girilecek.10 gün içerisinde tekrardan gelen </a:t>
            </a:r>
            <a:r>
              <a:rPr lang="tr-TR" i="1" dirty="0" err="1"/>
              <a:t>hastlar</a:t>
            </a:r>
            <a:r>
              <a:rPr lang="tr-TR" i="1" dirty="0"/>
              <a:t> tekrar girilmeyecektir.</a:t>
            </a:r>
            <a:endParaRPr lang="tr-TR" dirty="0"/>
          </a:p>
          <a:p>
            <a:pPr lvl="0"/>
            <a:r>
              <a:rPr lang="tr-TR" i="1" dirty="0" smtClean="0"/>
              <a:t>Diyaliz </a:t>
            </a:r>
            <a:r>
              <a:rPr lang="tr-TR" i="1" dirty="0"/>
              <a:t>fizyoterapi gibi 1 ay içerisinde birden fazla seansa gelen hastalar </a:t>
            </a:r>
            <a:r>
              <a:rPr lang="tr-TR" i="1" dirty="0" err="1"/>
              <a:t>ibag</a:t>
            </a:r>
            <a:r>
              <a:rPr lang="tr-TR" i="1" dirty="0"/>
              <a:t> grubu içinde seans </a:t>
            </a:r>
            <a:r>
              <a:rPr lang="tr-TR" i="1" dirty="0" err="1"/>
              <a:t>sayısıda</a:t>
            </a:r>
            <a:r>
              <a:rPr lang="tr-TR" i="1" dirty="0"/>
              <a:t> girilerek kodlanmalıdır.</a:t>
            </a:r>
            <a:endParaRPr lang="tr-TR" dirty="0"/>
          </a:p>
          <a:p>
            <a:pPr lvl="0"/>
            <a:r>
              <a:rPr lang="tr-TR" i="1" dirty="0" smtClean="0"/>
              <a:t>-</a:t>
            </a:r>
            <a:r>
              <a:rPr lang="tr-TR" i="1" dirty="0"/>
              <a:t>Hastalığın tanısı tam olarak girilmeli sonunda ……tanımlanmamış ve …..diğer …..başka yerde sınıflanmamış ile biten tanı girildiğinde hastanenin alacağı para azalmaktadır. </a:t>
            </a:r>
            <a:endParaRPr lang="tr-TR" dirty="0"/>
          </a:p>
          <a:p>
            <a:pPr lvl="0"/>
            <a:r>
              <a:rPr lang="tr-TR" i="1" dirty="0"/>
              <a:t>-Ateş bulantı kusma gibi belirtileri kodlamak yerine hastalığı kodla</a:t>
            </a:r>
            <a:endParaRPr lang="tr-TR" dirty="0"/>
          </a:p>
          <a:p>
            <a:pPr lvl="0"/>
            <a:r>
              <a:rPr lang="tr-TR" i="1" dirty="0" smtClean="0"/>
              <a:t>-</a:t>
            </a:r>
            <a:r>
              <a:rPr lang="tr-TR" i="1" dirty="0"/>
              <a:t>Tanının semptomları veya belirtileri gibi ilgisiz bilgilerin gelişigüzel çoklu kodlamasından kaçının!!!! Bu durum sadece hastanın tanısı konamamışsa </a:t>
            </a:r>
            <a:r>
              <a:rPr lang="tr-TR" i="1" dirty="0" err="1"/>
              <a:t>kodlanır.Örn</a:t>
            </a:r>
            <a:r>
              <a:rPr lang="tr-TR" i="1" dirty="0"/>
              <a:t>. ateşin nedeni bulunamamışsa. Ateş kodlanır.</a:t>
            </a:r>
            <a:endParaRPr lang="tr-TR" dirty="0"/>
          </a:p>
          <a:p>
            <a:pPr lvl="0"/>
            <a:r>
              <a:rPr lang="tr-TR" i="1" dirty="0" smtClean="0"/>
              <a:t>-</a:t>
            </a:r>
            <a:r>
              <a:rPr lang="tr-TR" i="1" dirty="0"/>
              <a:t>Kanser hastalarının ana tanısı hastaneye geliş nedenidir.</a:t>
            </a:r>
            <a:endParaRPr lang="tr-TR" dirty="0"/>
          </a:p>
          <a:p>
            <a:pPr lvl="0"/>
            <a:r>
              <a:rPr lang="tr-TR" i="1" dirty="0" smtClean="0"/>
              <a:t>-</a:t>
            </a:r>
            <a:r>
              <a:rPr lang="tr-TR" i="1" dirty="0"/>
              <a:t>Bir hasta cerrahi girişim için hastaneye yatırılır, bazı nedenlerden dolayı bu cerrahi girişim gerçekleştirilmez ve hasta taburcu edilirse, cerrahi girişime neden olan duruma ek olarak </a:t>
            </a:r>
            <a:r>
              <a:rPr lang="tr-TR" b="1" i="1" dirty="0"/>
              <a:t>Z53</a:t>
            </a:r>
            <a:r>
              <a:rPr lang="tr-TR" i="1" dirty="0"/>
              <a:t> kodlarından uygun olanı ek kod olarak atanır.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9714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4350" y="514350"/>
            <a:ext cx="10839450" cy="5662613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tr-TR" i="1" dirty="0"/>
              <a:t>Hastalığın bulgularını kodlama</a:t>
            </a:r>
            <a:endParaRPr lang="tr-TR" dirty="0"/>
          </a:p>
          <a:p>
            <a:r>
              <a:rPr lang="tr-TR" i="1" dirty="0"/>
              <a:t> </a:t>
            </a:r>
            <a:r>
              <a:rPr lang="tr-TR" i="1" dirty="0" err="1" smtClean="0"/>
              <a:t>Sezeryan</a:t>
            </a:r>
            <a:r>
              <a:rPr lang="tr-TR" i="1" dirty="0" smtClean="0"/>
              <a:t> </a:t>
            </a:r>
            <a:r>
              <a:rPr lang="tr-TR" i="1" dirty="0"/>
              <a:t>ameliyatlarında tanı olarak …..</a:t>
            </a:r>
            <a:r>
              <a:rPr lang="tr-TR" i="1" dirty="0" err="1"/>
              <a:t>doğum,kanama</a:t>
            </a:r>
            <a:r>
              <a:rPr lang="tr-TR" i="1" dirty="0"/>
              <a:t>  işleme olarak </a:t>
            </a:r>
            <a:r>
              <a:rPr lang="tr-TR" i="1" dirty="0" err="1"/>
              <a:t>sezeryan</a:t>
            </a:r>
            <a:r>
              <a:rPr lang="tr-TR" i="1" dirty="0"/>
              <a:t> ve kanama kontrolü gir. </a:t>
            </a:r>
            <a:endParaRPr lang="tr-TR" dirty="0"/>
          </a:p>
          <a:p>
            <a:r>
              <a:rPr lang="tr-TR" i="1" dirty="0"/>
              <a:t> </a:t>
            </a:r>
            <a:r>
              <a:rPr lang="tr-TR" i="1" dirty="0" smtClean="0"/>
              <a:t>Hepatit </a:t>
            </a:r>
            <a:r>
              <a:rPr lang="tr-TR" i="1" dirty="0"/>
              <a:t>2. gün 7. slaytta</a:t>
            </a:r>
            <a:endParaRPr lang="tr-TR" dirty="0"/>
          </a:p>
          <a:p>
            <a:r>
              <a:rPr lang="tr-TR" i="1" dirty="0"/>
              <a:t> </a:t>
            </a:r>
            <a:r>
              <a:rPr lang="tr-TR" i="1" dirty="0" smtClean="0"/>
              <a:t>Kanserler </a:t>
            </a:r>
            <a:r>
              <a:rPr lang="tr-TR" i="1" dirty="0"/>
              <a:t>2.gün 22. slaytta 43. </a:t>
            </a:r>
            <a:r>
              <a:rPr lang="tr-TR" i="1" dirty="0" err="1"/>
              <a:t>slayta</a:t>
            </a:r>
            <a:r>
              <a:rPr lang="tr-TR" i="1" dirty="0"/>
              <a:t> bak</a:t>
            </a:r>
            <a:endParaRPr lang="tr-TR" dirty="0"/>
          </a:p>
          <a:p>
            <a:r>
              <a:rPr lang="tr-TR" i="1" dirty="0"/>
              <a:t> </a:t>
            </a:r>
            <a:r>
              <a:rPr lang="tr-TR" i="1" dirty="0" smtClean="0"/>
              <a:t>Hasta</a:t>
            </a:r>
            <a:r>
              <a:rPr lang="tr-TR" i="1" dirty="0"/>
              <a:t>, kanserin herhangi bir komplikasyonu için hastaneye başvurmuşsa ana tanı hastaneye geliş nedenidir.</a:t>
            </a:r>
            <a:endParaRPr lang="tr-TR" dirty="0"/>
          </a:p>
          <a:p>
            <a:r>
              <a:rPr lang="tr-TR" i="1" dirty="0"/>
              <a:t> </a:t>
            </a:r>
            <a:r>
              <a:rPr lang="tr-TR" i="1" dirty="0" smtClean="0"/>
              <a:t>Kemoterapi </a:t>
            </a:r>
            <a:r>
              <a:rPr lang="tr-TR" i="1" dirty="0" err="1"/>
              <a:t>kaçgün</a:t>
            </a:r>
            <a:r>
              <a:rPr lang="tr-TR" i="1" dirty="0"/>
              <a:t> tedavi alırsa alsın 1 defa girilir.</a:t>
            </a:r>
            <a:endParaRPr lang="tr-TR" dirty="0"/>
          </a:p>
          <a:p>
            <a:r>
              <a:rPr lang="tr-TR" i="1" dirty="0"/>
              <a:t> </a:t>
            </a:r>
            <a:r>
              <a:rPr lang="tr-TR" i="1" dirty="0" smtClean="0"/>
              <a:t>Endokrin</a:t>
            </a:r>
            <a:r>
              <a:rPr lang="tr-TR" i="1" dirty="0"/>
              <a:t>, ve </a:t>
            </a:r>
            <a:r>
              <a:rPr lang="tr-TR" i="1" dirty="0" err="1"/>
              <a:t>Metabolik</a:t>
            </a:r>
            <a:r>
              <a:rPr lang="tr-TR" i="1" dirty="0"/>
              <a:t> Hastalıklar 2. gün 58 slayt (diyabet </a:t>
            </a:r>
            <a:r>
              <a:rPr lang="tr-TR" i="1" dirty="0" err="1"/>
              <a:t>vb</a:t>
            </a:r>
            <a:r>
              <a:rPr lang="tr-TR" i="1" dirty="0"/>
              <a:t>…)</a:t>
            </a:r>
            <a:endParaRPr lang="tr-TR" dirty="0"/>
          </a:p>
          <a:p>
            <a:pPr lvl="0"/>
            <a:r>
              <a:rPr lang="tr-TR" i="1" dirty="0"/>
              <a:t>Diyabet için yapılması </a:t>
            </a:r>
            <a:r>
              <a:rPr lang="tr-TR" i="1" dirty="0" err="1"/>
              <a:t>gereknler</a:t>
            </a:r>
            <a:r>
              <a:rPr lang="tr-TR" i="1" dirty="0"/>
              <a:t> 2. gün 81 </a:t>
            </a:r>
            <a:r>
              <a:rPr lang="tr-TR" i="1" dirty="0" err="1"/>
              <a:t>slaytı</a:t>
            </a:r>
            <a:r>
              <a:rPr lang="tr-TR" i="1" dirty="0"/>
              <a:t> incele</a:t>
            </a:r>
            <a:endParaRPr lang="tr-TR" dirty="0"/>
          </a:p>
          <a:p>
            <a:pPr lvl="0"/>
            <a:r>
              <a:rPr lang="tr-TR" i="1" dirty="0"/>
              <a:t>İşlemler kaç defa yapılmışsa </a:t>
            </a:r>
            <a:r>
              <a:rPr lang="tr-TR" i="1" dirty="0" err="1"/>
              <a:t>okadar</a:t>
            </a:r>
            <a:r>
              <a:rPr lang="tr-TR" i="1" dirty="0"/>
              <a:t> girilir.</a:t>
            </a:r>
            <a:endParaRPr lang="tr-TR" dirty="0"/>
          </a:p>
          <a:p>
            <a:pPr lvl="0"/>
            <a:r>
              <a:rPr lang="tr-TR" i="1" dirty="0"/>
              <a:t>Dolaşım bozukluğu için verilen ilaç tedavilerinde D68.3 kodu girilecek.</a:t>
            </a:r>
            <a:endParaRPr lang="tr-TR" dirty="0"/>
          </a:p>
          <a:p>
            <a:pPr lvl="0"/>
            <a:r>
              <a:rPr lang="tr-TR" i="1" dirty="0"/>
              <a:t>Gerçekleşmeyen işlemler için </a:t>
            </a:r>
            <a:r>
              <a:rPr lang="tr-TR" i="1" dirty="0" err="1"/>
              <a:t>index</a:t>
            </a:r>
            <a:r>
              <a:rPr lang="tr-TR" i="1" dirty="0"/>
              <a:t>/işlem/yapılmamış</a:t>
            </a:r>
            <a:endParaRPr lang="tr-TR" dirty="0"/>
          </a:p>
          <a:p>
            <a:pPr lvl="0"/>
            <a:r>
              <a:rPr lang="tr-TR" i="1" dirty="0"/>
              <a:t>Kanser: morfolojisi ,iyi huylumu kötü </a:t>
            </a:r>
            <a:r>
              <a:rPr lang="tr-TR" i="1" dirty="0" err="1"/>
              <a:t>huylumu,primermi</a:t>
            </a:r>
            <a:r>
              <a:rPr lang="tr-TR" i="1" dirty="0"/>
              <a:t> </a:t>
            </a:r>
            <a:r>
              <a:rPr lang="tr-TR" i="1" dirty="0" err="1"/>
              <a:t>sekonder</a:t>
            </a:r>
            <a:r>
              <a:rPr lang="tr-TR" i="1" dirty="0"/>
              <a:t> </a:t>
            </a:r>
            <a:r>
              <a:rPr lang="tr-TR" i="1" dirty="0" err="1"/>
              <a:t>mi,Nerde</a:t>
            </a:r>
            <a:r>
              <a:rPr lang="tr-TR" i="1" dirty="0"/>
              <a:t> olduğu</a:t>
            </a:r>
            <a:endParaRPr lang="tr-TR" dirty="0"/>
          </a:p>
          <a:p>
            <a:pPr lvl="0"/>
            <a:r>
              <a:rPr lang="tr-TR" i="1" dirty="0"/>
              <a:t>Kanserde önce morfolojisini bul sonra kanserin kendisini </a:t>
            </a:r>
            <a:r>
              <a:rPr lang="tr-TR" i="1" dirty="0" err="1"/>
              <a:t>gir.Kanseri</a:t>
            </a:r>
            <a:r>
              <a:rPr lang="tr-TR" i="1" dirty="0"/>
              <a:t> öykü olarak kodladığın zaman Z…</a:t>
            </a:r>
            <a:r>
              <a:rPr lang="tr-TR" i="1" dirty="0" err="1"/>
              <a:t>li</a:t>
            </a:r>
            <a:r>
              <a:rPr lang="tr-TR" i="1" dirty="0"/>
              <a:t> bir </a:t>
            </a:r>
            <a:r>
              <a:rPr lang="tr-TR" i="1" dirty="0" err="1"/>
              <a:t>tanıyıda</a:t>
            </a:r>
            <a:r>
              <a:rPr lang="tr-TR" i="1" dirty="0"/>
              <a:t> kodla. </a:t>
            </a:r>
            <a:endParaRPr lang="tr-TR" dirty="0"/>
          </a:p>
          <a:p>
            <a:pPr lvl="0"/>
            <a:r>
              <a:rPr lang="tr-TR" i="1" dirty="0" err="1"/>
              <a:t>Sekonder</a:t>
            </a:r>
            <a:r>
              <a:rPr lang="tr-TR" i="1" dirty="0"/>
              <a:t> (metastaz) ile hastaneye gelen kanser hastalarının </a:t>
            </a:r>
            <a:r>
              <a:rPr lang="tr-TR" i="1" dirty="0" err="1"/>
              <a:t>sekonder</a:t>
            </a:r>
            <a:r>
              <a:rPr lang="tr-TR" i="1" dirty="0"/>
              <a:t> kanser tanısı </a:t>
            </a:r>
            <a:r>
              <a:rPr lang="tr-TR" i="1" dirty="0" err="1"/>
              <a:t>anatanı</a:t>
            </a:r>
            <a:r>
              <a:rPr lang="tr-TR" i="1" dirty="0"/>
              <a:t> </a:t>
            </a:r>
            <a:r>
              <a:rPr lang="tr-TR" i="1" dirty="0" err="1"/>
              <a:t>primeri</a:t>
            </a:r>
            <a:r>
              <a:rPr lang="tr-TR" i="1" dirty="0"/>
              <a:t> bilinmiyorsa bile ek tanı olarak </a:t>
            </a:r>
            <a:r>
              <a:rPr lang="tr-TR" i="1" dirty="0" err="1"/>
              <a:t>girilmelidir.Bu</a:t>
            </a:r>
            <a:r>
              <a:rPr lang="tr-TR" i="1" dirty="0"/>
              <a:t> şekilde iki tanı girilen kanserlerin iki adet </a:t>
            </a:r>
            <a:r>
              <a:rPr lang="tr-TR" i="1" dirty="0" err="1"/>
              <a:t>morfolojisinide</a:t>
            </a:r>
            <a:r>
              <a:rPr lang="tr-TR" i="1" dirty="0"/>
              <a:t> </a:t>
            </a:r>
            <a:r>
              <a:rPr lang="tr-TR" i="1" dirty="0" err="1"/>
              <a:t>gir.sıralaması</a:t>
            </a:r>
            <a:r>
              <a:rPr lang="tr-TR" i="1" dirty="0"/>
              <a:t> ana tanı ve morfoloji sonra ek tanı ve morfolojisi</a:t>
            </a:r>
            <a:endParaRPr lang="tr-TR" dirty="0"/>
          </a:p>
          <a:p>
            <a:pPr lvl="0"/>
            <a:r>
              <a:rPr lang="tr-TR" i="1" dirty="0" err="1"/>
              <a:t>Diabetlerde</a:t>
            </a:r>
            <a:r>
              <a:rPr lang="tr-TR" i="1" dirty="0"/>
              <a:t> 2.gün 67. </a:t>
            </a:r>
            <a:r>
              <a:rPr lang="tr-TR" i="1" dirty="0" err="1"/>
              <a:t>slaytı</a:t>
            </a:r>
            <a:r>
              <a:rPr lang="tr-TR" i="1" dirty="0"/>
              <a:t> incele</a:t>
            </a:r>
            <a:endParaRPr lang="tr-TR" dirty="0"/>
          </a:p>
          <a:p>
            <a:pPr lvl="0"/>
            <a:r>
              <a:rPr lang="tr-TR" i="1" dirty="0"/>
              <a:t>Hastada kal pili var ise hastaneye geliş nedeni ne olursa olsun kodlanması gerekir.</a:t>
            </a:r>
            <a:r>
              <a:rPr lang="tr-TR" dirty="0"/>
              <a:t> </a:t>
            </a:r>
            <a:r>
              <a:rPr lang="tr-TR" i="1" dirty="0"/>
              <a:t>Z45.0 </a:t>
            </a:r>
            <a:endParaRPr lang="tr-TR" dirty="0"/>
          </a:p>
          <a:p>
            <a:pPr lvl="0"/>
            <a:r>
              <a:rPr lang="tr-TR" i="1" dirty="0" err="1"/>
              <a:t>Periferik</a:t>
            </a:r>
            <a:r>
              <a:rPr lang="tr-TR" i="1" dirty="0"/>
              <a:t> damar hastalıkları 3. gün 56. slayt.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6098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i="1" dirty="0"/>
              <a:t>--Kardiyak </a:t>
            </a:r>
            <a:r>
              <a:rPr lang="tr-TR" i="1" dirty="0" err="1"/>
              <a:t>arrest</a:t>
            </a:r>
            <a:r>
              <a:rPr lang="tr-TR" i="1" dirty="0"/>
              <a:t> sadece </a:t>
            </a:r>
            <a:r>
              <a:rPr lang="tr-TR" i="1" dirty="0" err="1"/>
              <a:t>resüstasyon</a:t>
            </a:r>
            <a:r>
              <a:rPr lang="tr-TR" i="1" dirty="0"/>
              <a:t> </a:t>
            </a:r>
            <a:r>
              <a:rPr lang="tr-TR" i="1" dirty="0" err="1"/>
              <a:t>yaılmışsa</a:t>
            </a:r>
            <a:r>
              <a:rPr lang="tr-TR" i="1" dirty="0"/>
              <a:t> </a:t>
            </a:r>
            <a:r>
              <a:rPr lang="tr-TR" i="1" dirty="0" err="1"/>
              <a:t>kodlanır.bkz</a:t>
            </a:r>
            <a:r>
              <a:rPr lang="tr-TR" i="1" dirty="0"/>
              <a:t> 3. gün slayt 57 sayfa.</a:t>
            </a:r>
            <a:endParaRPr lang="tr-TR" dirty="0"/>
          </a:p>
          <a:p>
            <a:r>
              <a:rPr lang="tr-TR" i="1" dirty="0"/>
              <a:t>Solunum 3. gün 59. slayt. solunum desteği süreleri </a:t>
            </a:r>
            <a:r>
              <a:rPr lang="tr-TR" i="1" dirty="0" err="1"/>
              <a:t>achi</a:t>
            </a:r>
            <a:r>
              <a:rPr lang="tr-TR" i="1" dirty="0"/>
              <a:t> </a:t>
            </a:r>
            <a:r>
              <a:rPr lang="tr-TR" i="1" dirty="0" err="1"/>
              <a:t>index</a:t>
            </a:r>
            <a:r>
              <a:rPr lang="tr-TR" i="1" dirty="0"/>
              <a:t> listesinde idare/sürekli </a:t>
            </a:r>
            <a:r>
              <a:rPr lang="tr-TR" i="1" dirty="0" err="1"/>
              <a:t>ventilatör</a:t>
            </a:r>
            <a:r>
              <a:rPr lang="tr-TR" i="1" dirty="0"/>
              <a:t> destek……</a:t>
            </a:r>
            <a:endParaRPr lang="tr-TR" dirty="0"/>
          </a:p>
          <a:p>
            <a:r>
              <a:rPr lang="tr-TR" i="1" dirty="0"/>
              <a:t>1-Entübasyon 3. gün 68. slayt</a:t>
            </a:r>
            <a:endParaRPr lang="tr-TR" dirty="0"/>
          </a:p>
          <a:p>
            <a:r>
              <a:rPr lang="tr-TR" i="1" dirty="0"/>
              <a:t>--KOAH 3.gün 71</a:t>
            </a:r>
            <a:endParaRPr lang="tr-TR" dirty="0"/>
          </a:p>
          <a:p>
            <a:r>
              <a:rPr lang="tr-TR" i="1" dirty="0"/>
              <a:t>--</a:t>
            </a:r>
            <a:r>
              <a:rPr lang="tr-TR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tr-TR" i="1" dirty="0"/>
              <a:t>Sindirim Sistemi Hastalıkları (apandisit </a:t>
            </a:r>
            <a:r>
              <a:rPr lang="tr-TR" i="1" dirty="0" err="1"/>
              <a:t>vb</a:t>
            </a:r>
            <a:r>
              <a:rPr lang="tr-TR" i="1" dirty="0"/>
              <a:t>…) 3.gün 74. slayt</a:t>
            </a:r>
            <a:endParaRPr lang="tr-TR" dirty="0"/>
          </a:p>
          <a:p>
            <a:r>
              <a:rPr lang="tr-TR" i="1" dirty="0"/>
              <a:t>--</a:t>
            </a:r>
            <a:r>
              <a:rPr lang="tr-TR" i="1" dirty="0" err="1"/>
              <a:t>Gastroenteritler</a:t>
            </a:r>
            <a:r>
              <a:rPr lang="tr-TR" i="1" dirty="0"/>
              <a:t> 3.gün 79.slayt.</a:t>
            </a:r>
            <a:endParaRPr lang="tr-TR" dirty="0"/>
          </a:p>
          <a:p>
            <a:r>
              <a:rPr lang="tr-TR" i="1" dirty="0"/>
              <a:t>--</a:t>
            </a:r>
            <a:r>
              <a:rPr lang="tr-TR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tr-TR" i="1" dirty="0" err="1"/>
              <a:t>Kolelitiasis</a:t>
            </a:r>
            <a:r>
              <a:rPr lang="tr-TR" i="1" dirty="0"/>
              <a:t> ve </a:t>
            </a:r>
            <a:r>
              <a:rPr lang="tr-TR" i="1" dirty="0" err="1"/>
              <a:t>Kolesistit</a:t>
            </a:r>
            <a:r>
              <a:rPr lang="tr-TR" i="1" dirty="0"/>
              <a:t> 82 slayt</a:t>
            </a:r>
            <a:endParaRPr lang="tr-TR" dirty="0"/>
          </a:p>
          <a:p>
            <a:r>
              <a:rPr lang="tr-TR" i="1" dirty="0"/>
              <a:t>--fıtık 83slayt</a:t>
            </a:r>
            <a:endParaRPr lang="tr-TR" dirty="0"/>
          </a:p>
          <a:p>
            <a:r>
              <a:rPr lang="tr-TR" i="1" dirty="0" err="1"/>
              <a:t>Dekübütüs</a:t>
            </a:r>
            <a:r>
              <a:rPr lang="tr-TR" i="1" dirty="0"/>
              <a:t> slayt 90 3.gün</a:t>
            </a:r>
            <a:endParaRPr lang="tr-TR" dirty="0"/>
          </a:p>
          <a:p>
            <a:r>
              <a:rPr lang="tr-TR" i="1" dirty="0" err="1"/>
              <a:t>Hidrosel</a:t>
            </a:r>
            <a:r>
              <a:rPr lang="tr-TR" i="1" dirty="0"/>
              <a:t> 4.gün 13.slayt</a:t>
            </a:r>
            <a:endParaRPr lang="tr-TR" dirty="0"/>
          </a:p>
          <a:p>
            <a:r>
              <a:rPr lang="tr-TR" i="1" dirty="0" err="1"/>
              <a:t>OVer</a:t>
            </a:r>
            <a:r>
              <a:rPr lang="tr-TR" i="1" dirty="0"/>
              <a:t> kistleri:4.gün 17 slayt</a:t>
            </a:r>
            <a:endParaRPr lang="tr-TR" dirty="0"/>
          </a:p>
          <a:p>
            <a:r>
              <a:rPr lang="tr-TR" i="1" dirty="0"/>
              <a:t>Gebelik 4.gün 19.slayt</a:t>
            </a:r>
            <a:r>
              <a:rPr lang="tr-TR" i="1" dirty="0" smtClean="0"/>
              <a:t>.</a:t>
            </a:r>
          </a:p>
          <a:p>
            <a:r>
              <a:rPr lang="tr-TR" i="1" dirty="0" err="1"/>
              <a:t>Diabetin</a:t>
            </a:r>
            <a:r>
              <a:rPr lang="tr-TR" i="1" dirty="0"/>
              <a:t> her zaman kodlanır ana veya ek tanı olarak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0527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/>
              <a:t>Ek tanı :</a:t>
            </a:r>
            <a:r>
              <a:rPr lang="tr-TR" i="1" dirty="0"/>
              <a:t> hastanın yatış süresini uzatıyorsa yada tanıya göre bir ilaç tedavisi verilmişse/düzenlenmişse ek tanı olarak kodlanır.</a:t>
            </a:r>
            <a:endParaRPr lang="tr-TR" dirty="0"/>
          </a:p>
          <a:p>
            <a:r>
              <a:rPr lang="tr-TR" i="1" dirty="0"/>
              <a:t>Bir yatışta birden fazla defa </a:t>
            </a:r>
            <a:r>
              <a:rPr lang="tr-TR" i="1" dirty="0" err="1"/>
              <a:t>ventilasyona</a:t>
            </a:r>
            <a:r>
              <a:rPr lang="tr-TR" i="1" dirty="0"/>
              <a:t> bağlanmışsa toplam süresi baz </a:t>
            </a:r>
            <a:r>
              <a:rPr lang="tr-TR" i="1" dirty="0" err="1"/>
              <a:t>alınır.Ancak</a:t>
            </a:r>
            <a:r>
              <a:rPr lang="tr-TR" i="1" dirty="0"/>
              <a:t> farklı 2 yerde yapılmışsa 2 defa kodlanır.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9260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/>
              <a:t>Ventilasyonun</a:t>
            </a:r>
            <a:r>
              <a:rPr lang="tr-TR" i="1" dirty="0"/>
              <a:t> süresi mutlaka kodlanır.</a:t>
            </a:r>
            <a:endParaRPr lang="tr-TR" dirty="0"/>
          </a:p>
          <a:p>
            <a:r>
              <a:rPr lang="tr-TR" i="1" dirty="0" err="1"/>
              <a:t>Ventilasyona</a:t>
            </a:r>
            <a:r>
              <a:rPr lang="tr-TR" i="1" dirty="0"/>
              <a:t> bağlamak için </a:t>
            </a:r>
            <a:r>
              <a:rPr lang="tr-TR" i="1" dirty="0" err="1"/>
              <a:t>entübe</a:t>
            </a:r>
            <a:r>
              <a:rPr lang="tr-TR" i="1" dirty="0"/>
              <a:t> edilen hasta 16 yaşın altında ise </a:t>
            </a:r>
            <a:r>
              <a:rPr lang="tr-TR" i="1" dirty="0" err="1"/>
              <a:t>entübasyon</a:t>
            </a:r>
            <a:r>
              <a:rPr lang="tr-TR" i="1" dirty="0"/>
              <a:t> kodlanır.16 dan fazla ise </a:t>
            </a:r>
            <a:r>
              <a:rPr lang="tr-TR" i="1" dirty="0" err="1"/>
              <a:t>kodlanmaz.</a:t>
            </a:r>
            <a:r>
              <a:rPr lang="tr-TR" i="1" u="sng" dirty="0" err="1"/>
              <a:t>Ancak</a:t>
            </a:r>
            <a:r>
              <a:rPr lang="tr-TR" i="1" u="sng" dirty="0"/>
              <a:t> </a:t>
            </a:r>
            <a:r>
              <a:rPr lang="tr-TR" i="1" u="sng" dirty="0" err="1"/>
              <a:t>ventilasyon</a:t>
            </a:r>
            <a:r>
              <a:rPr lang="tr-TR" i="1" u="sng" dirty="0"/>
              <a:t> bahsi geçmeyen tüm hastalar </a:t>
            </a:r>
            <a:r>
              <a:rPr lang="tr-TR" i="1" u="sng" dirty="0" err="1"/>
              <a:t>kodlanır.</a:t>
            </a:r>
            <a:r>
              <a:rPr lang="tr-TR" i="1" dirty="0" err="1"/>
              <a:t>Yani</a:t>
            </a:r>
            <a:r>
              <a:rPr lang="tr-TR" i="1" dirty="0"/>
              <a:t> acil hasta </a:t>
            </a:r>
            <a:r>
              <a:rPr lang="tr-TR" i="1" dirty="0" err="1"/>
              <a:t>entübasyonları</a:t>
            </a:r>
            <a:r>
              <a:rPr lang="tr-TR" i="1" dirty="0"/>
              <a:t> gibi…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Ventilasyon</a:t>
            </a:r>
            <a:r>
              <a:rPr lang="tr-TR" i="1" dirty="0"/>
              <a:t> cerrahinin bir parçası ise 24 saatin altındaki </a:t>
            </a:r>
            <a:r>
              <a:rPr lang="tr-TR" i="1" dirty="0" err="1"/>
              <a:t>ventilasyon</a:t>
            </a:r>
            <a:r>
              <a:rPr lang="tr-TR" i="1" dirty="0"/>
              <a:t> </a:t>
            </a:r>
            <a:r>
              <a:rPr lang="tr-TR" i="1" dirty="0" err="1"/>
              <a:t>kodlanmaz.Ama</a:t>
            </a:r>
            <a:r>
              <a:rPr lang="tr-TR" i="1" dirty="0"/>
              <a:t> acil olarak bağlanan hasta kodlanır.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2423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Günübirlik:24 </a:t>
            </a:r>
            <a:r>
              <a:rPr lang="tr-TR" i="1" dirty="0" err="1"/>
              <a:t>saaten</a:t>
            </a:r>
            <a:r>
              <a:rPr lang="tr-TR" i="1" dirty="0"/>
              <a:t> daha az bir süre ile hastanede kalan hastalardır.</a:t>
            </a:r>
            <a:endParaRPr lang="tr-TR" dirty="0"/>
          </a:p>
          <a:p>
            <a:r>
              <a:rPr lang="tr-TR" b="1" i="1" dirty="0"/>
              <a:t>İBAG (işlem bazlı ): </a:t>
            </a:r>
            <a:r>
              <a:rPr lang="tr-TR" i="1" dirty="0" err="1"/>
              <a:t>Sünnet,ESWL,KEMOTERAPİ,DİYALİZ,tomoterapi</a:t>
            </a:r>
            <a:r>
              <a:rPr lang="tr-TR" i="1" dirty="0"/>
              <a:t> GİBİ SEANS İÇEREN UYGULAMALARDIR İBAG.HAFTADA KAÇSEANSSA OKADAR KODLANIR.</a:t>
            </a:r>
            <a:endParaRPr lang="tr-TR" dirty="0"/>
          </a:p>
          <a:p>
            <a:r>
              <a:rPr lang="tr-TR" b="1" i="1" dirty="0"/>
              <a:t>BBAG</a:t>
            </a:r>
            <a:r>
              <a:rPr lang="tr-TR" i="1" dirty="0"/>
              <a:t> </a:t>
            </a:r>
            <a:r>
              <a:rPr lang="tr-TR" b="1" i="1" dirty="0"/>
              <a:t>(Branş bazlı ):</a:t>
            </a:r>
            <a:r>
              <a:rPr lang="tr-TR" i="1" dirty="0"/>
              <a:t> POLİKLİNİK SAYILARINI İÇERİR (</a:t>
            </a:r>
            <a:r>
              <a:rPr lang="tr-TR" b="1" i="1" dirty="0"/>
              <a:t>ÖRN.</a:t>
            </a:r>
            <a:r>
              <a:rPr lang="tr-TR" i="1" dirty="0"/>
              <a:t>DAHİLİYEDE BAKILAN HASTA SAYISI)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1994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-</a:t>
            </a:r>
            <a:r>
              <a:rPr lang="tr-TR" i="1" dirty="0" err="1"/>
              <a:t>Herhangibir</a:t>
            </a:r>
            <a:r>
              <a:rPr lang="tr-TR" i="1" dirty="0"/>
              <a:t> sekel hastalığı için hastaneye gelen hastanın geliş tanısını gir hastalığa neden olan asıl nedeni de seklerden kodla.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/>
              <a:t>- İşlem sonrası analjezi yapılmışsa kodlanır.(ameliyat sonrası analjeziler)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680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- </a:t>
            </a:r>
            <a:r>
              <a:rPr lang="tr-TR" b="1" i="1" dirty="0"/>
              <a:t>Kodlanmayan işlemler:</a:t>
            </a:r>
            <a:r>
              <a:rPr lang="tr-TR" i="1" dirty="0"/>
              <a:t> Bir tanı koyabilmek için yapılması elzem olan işlemler </a:t>
            </a:r>
            <a:r>
              <a:rPr lang="tr-TR" i="1" dirty="0" err="1"/>
              <a:t>kodlanmaz.Rutin</a:t>
            </a:r>
            <a:r>
              <a:rPr lang="tr-TR" i="1" dirty="0"/>
              <a:t> olan işlemler kodlanmazken rutin dışı işlemler kodlanır.</a:t>
            </a:r>
            <a:endParaRPr lang="tr-TR" dirty="0"/>
          </a:p>
          <a:p>
            <a:r>
              <a:rPr lang="tr-TR" b="1" i="1" dirty="0" err="1"/>
              <a:t>Örn</a:t>
            </a:r>
            <a:r>
              <a:rPr lang="tr-TR" b="1" i="1" dirty="0"/>
              <a:t>: </a:t>
            </a:r>
            <a:r>
              <a:rPr lang="tr-TR" i="1" dirty="0"/>
              <a:t>Kırık için </a:t>
            </a:r>
            <a:r>
              <a:rPr lang="tr-TR" i="1" dirty="0" err="1"/>
              <a:t>röntgen,septisemi</a:t>
            </a:r>
            <a:r>
              <a:rPr lang="tr-TR" i="1" dirty="0"/>
              <a:t> için İV </a:t>
            </a:r>
            <a:r>
              <a:rPr lang="tr-TR" i="1" dirty="0" err="1"/>
              <a:t>antibiotik</a:t>
            </a:r>
            <a:r>
              <a:rPr lang="tr-TR" i="1" dirty="0"/>
              <a:t> tedavisi…..gibi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/>
              <a:t>Enfeksiyon varsa hastalığın ajanı </a:t>
            </a:r>
            <a:r>
              <a:rPr lang="tr-TR" i="1" dirty="0" err="1"/>
              <a:t>vardır,bu</a:t>
            </a:r>
            <a:r>
              <a:rPr lang="tr-TR" i="1" dirty="0"/>
              <a:t> durumda ajanı kodlanır.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0758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776</Words>
  <Application>Microsoft Office PowerPoint</Application>
  <PresentationFormat>Geniş ekran</PresentationFormat>
  <Paragraphs>82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TİG KODLAMA KURALLAR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Zeynep Köksal</dc:creator>
  <cp:lastModifiedBy>Zeynep Köksal</cp:lastModifiedBy>
  <cp:revision>3</cp:revision>
  <dcterms:created xsi:type="dcterms:W3CDTF">2018-02-11T14:10:19Z</dcterms:created>
  <dcterms:modified xsi:type="dcterms:W3CDTF">2018-03-04T15:06:15Z</dcterms:modified>
</cp:coreProperties>
</file>