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443812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4221607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3FBCAA-6D41-4F76-9627-599F057AF2B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2030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FC3F0F2-1A6F-4F7C-B1F8-E80A010F900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4123785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FC3F0F2-1A6F-4F7C-B1F8-E80A010F900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3FBCAA-6D41-4F76-9627-599F057AF2B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67424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FC3F0F2-1A6F-4F7C-B1F8-E80A010F900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661620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556792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4248604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202319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C3F0F2-1A6F-4F7C-B1F8-E80A010F900B}"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520048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FC3F0F2-1A6F-4F7C-B1F8-E80A010F900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301892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FC3F0F2-1A6F-4F7C-B1F8-E80A010F900B}"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215696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FC3F0F2-1A6F-4F7C-B1F8-E80A010F900B}"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975930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C3F0F2-1A6F-4F7C-B1F8-E80A010F900B}"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17667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FC3F0F2-1A6F-4F7C-B1F8-E80A010F900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2023436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FC3F0F2-1A6F-4F7C-B1F8-E80A010F900B}"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E3FBCAA-6D41-4F76-9627-599F057AF2BC}" type="slidenum">
              <a:rPr lang="tr-TR" smtClean="0"/>
              <a:t>‹#›</a:t>
            </a:fld>
            <a:endParaRPr lang="tr-TR"/>
          </a:p>
        </p:txBody>
      </p:sp>
    </p:spTree>
    <p:extLst>
      <p:ext uri="{BB962C8B-B14F-4D97-AF65-F5344CB8AC3E}">
        <p14:creationId xmlns:p14="http://schemas.microsoft.com/office/powerpoint/2010/main" val="318889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FC3F0F2-1A6F-4F7C-B1F8-E80A010F900B}"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E3FBCAA-6D41-4F76-9627-599F057AF2BC}" type="slidenum">
              <a:rPr lang="tr-TR" smtClean="0"/>
              <a:t>‹#›</a:t>
            </a:fld>
            <a:endParaRPr lang="tr-TR"/>
          </a:p>
        </p:txBody>
      </p:sp>
    </p:spTree>
    <p:extLst>
      <p:ext uri="{BB962C8B-B14F-4D97-AF65-F5344CB8AC3E}">
        <p14:creationId xmlns:p14="http://schemas.microsoft.com/office/powerpoint/2010/main" val="226356232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lobal.oup.com/academic/product/cognition-and-commitment-in-humes-philosophy-9780195159592?cc=us&amp;lang=en&am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britannica.com/EBchecked/topic/1350843/Western-philosophy/60959/Basic-science-of-human-nature-in-Hum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britannica.com/EBchecked/topic/276139/David-Hume/12264/Morals-and-historical-writing" TargetMode="External"/><Relationship Id="rId2" Type="http://schemas.openxmlformats.org/officeDocument/2006/relationships/hyperlink" Target="https://en.wikipedia.org/wiki/Maurice_Cranston" TargetMode="External"/><Relationship Id="rId1" Type="http://schemas.openxmlformats.org/officeDocument/2006/relationships/slideLayout" Target="../slideLayouts/slideLayout2.xml"/><Relationship Id="rId4" Type="http://schemas.openxmlformats.org/officeDocument/2006/relationships/hyperlink" Target="https://web.archive.org/web/20180712120258/http:/www.davidhume.org/texts/thn.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DAVID HUME</a:t>
            </a:r>
            <a:br>
              <a:rPr lang="tr-TR" b="1" dirty="0" smtClean="0"/>
            </a:br>
            <a:endParaRPr lang="tr-TR" b="1" dirty="0"/>
          </a:p>
        </p:txBody>
      </p:sp>
    </p:spTree>
    <p:extLst>
      <p:ext uri="{BB962C8B-B14F-4D97-AF65-F5344CB8AC3E}">
        <p14:creationId xmlns:p14="http://schemas.microsoft.com/office/powerpoint/2010/main" val="1071977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509" y="1226127"/>
            <a:ext cx="10029103" cy="4685095"/>
          </a:xfrm>
        </p:spPr>
        <p:txBody>
          <a:bodyPr/>
          <a:lstStyle/>
          <a:p>
            <a:r>
              <a:rPr lang="en-US" dirty="0"/>
              <a:t>David Hume </a:t>
            </a:r>
            <a:r>
              <a:rPr lang="en-US" dirty="0" smtClean="0"/>
              <a:t>born </a:t>
            </a:r>
            <a:r>
              <a:rPr lang="en-US" dirty="0"/>
              <a:t>David Home; 7 May 1711 NS (26 April 1711 OS) – 25 August 1776)[9] was a Scottish Enlightenment philosopher, historian, economist, and essayist, who is best known today for his highly influential system of philosophical empiricism, </a:t>
            </a:r>
            <a:r>
              <a:rPr lang="en-US" dirty="0" err="1"/>
              <a:t>scepticism</a:t>
            </a:r>
            <a:r>
              <a:rPr lang="en-US" dirty="0"/>
              <a:t>, and naturalism</a:t>
            </a:r>
            <a:r>
              <a:rPr lang="en-US" dirty="0" smtClean="0"/>
              <a:t>.</a:t>
            </a:r>
            <a:endParaRPr lang="tr-TR" dirty="0" smtClean="0"/>
          </a:p>
          <a:p>
            <a:r>
              <a:rPr lang="tr-TR" dirty="0" smtClean="0"/>
              <a:t>WORKS;</a:t>
            </a:r>
          </a:p>
          <a:p>
            <a:pPr marL="0" indent="0">
              <a:buNone/>
            </a:pPr>
            <a:r>
              <a:rPr lang="en-US" i="1" u="sng" dirty="0"/>
              <a:t>A Treatise of Human </a:t>
            </a:r>
            <a:r>
              <a:rPr lang="en-US" i="1" u="sng" dirty="0" smtClean="0"/>
              <a:t>Nature</a:t>
            </a:r>
            <a:endParaRPr lang="tr-TR" i="1" u="sng" dirty="0" smtClean="0"/>
          </a:p>
          <a:p>
            <a:pPr marL="0" indent="0">
              <a:buNone/>
            </a:pPr>
            <a:r>
              <a:rPr lang="en-US" i="1" u="sng" dirty="0"/>
              <a:t>Essays, Moral, Political, and </a:t>
            </a:r>
            <a:r>
              <a:rPr lang="en-US" i="1" u="sng" dirty="0" smtClean="0"/>
              <a:t>Literary</a:t>
            </a:r>
            <a:endParaRPr lang="tr-TR" i="1" u="sng" dirty="0" smtClean="0"/>
          </a:p>
          <a:p>
            <a:pPr marL="0" indent="0">
              <a:buNone/>
            </a:pPr>
            <a:r>
              <a:rPr lang="en-US" i="1" u="sng" dirty="0"/>
              <a:t>An Enquiry Concerning Human </a:t>
            </a:r>
            <a:r>
              <a:rPr lang="en-US" i="1" u="sng" dirty="0" smtClean="0"/>
              <a:t>Understanding</a:t>
            </a:r>
            <a:endParaRPr lang="tr-TR" i="1" u="sng" dirty="0" smtClean="0"/>
          </a:p>
          <a:p>
            <a:pPr marL="0" indent="0">
              <a:buNone/>
            </a:pPr>
            <a:r>
              <a:rPr lang="en-US" i="1" u="sng" dirty="0"/>
              <a:t>An Enquiry Concerning the Principles of </a:t>
            </a:r>
            <a:r>
              <a:rPr lang="en-US" i="1" u="sng" dirty="0" smtClean="0"/>
              <a:t>Morals</a:t>
            </a:r>
            <a:endParaRPr lang="tr-TR" dirty="0" smtClean="0"/>
          </a:p>
          <a:p>
            <a:pPr marL="0" indent="0">
              <a:buNone/>
            </a:pPr>
            <a:endParaRPr lang="tr-TR" dirty="0" smtClean="0"/>
          </a:p>
          <a:p>
            <a:endParaRPr lang="tr-TR" dirty="0"/>
          </a:p>
        </p:txBody>
      </p:sp>
    </p:spTree>
    <p:extLst>
      <p:ext uri="{BB962C8B-B14F-4D97-AF65-F5344CB8AC3E}">
        <p14:creationId xmlns:p14="http://schemas.microsoft.com/office/powerpoint/2010/main" val="1798639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A central doctrine of Hume's philosophy, stated in the very first lines of the </a:t>
            </a:r>
            <a:r>
              <a:rPr lang="en-US" i="1" dirty="0"/>
              <a:t>Treatise</a:t>
            </a:r>
            <a:r>
              <a:rPr lang="en-US" dirty="0"/>
              <a:t>, is that the mind consists of perceptions, or the mental objects which are present to it, and which divide into two categories: </a:t>
            </a:r>
            <a:r>
              <a:rPr lang="en-US" i="1" dirty="0"/>
              <a:t>impressions</a:t>
            </a:r>
            <a:r>
              <a:rPr lang="en-US" dirty="0"/>
              <a:t> and </a:t>
            </a:r>
            <a:r>
              <a:rPr lang="en-US" i="1" dirty="0"/>
              <a:t>ideas</a:t>
            </a:r>
            <a:r>
              <a:rPr lang="en-US" dirty="0"/>
              <a:t>. Hume's Treatise thus begins: "All the perceptions of the human mind resolve themselves into two distinct kinds, which I shall call </a:t>
            </a:r>
            <a:r>
              <a:rPr lang="en-US" cap="small" dirty="0"/>
              <a:t>impressions</a:t>
            </a:r>
            <a:r>
              <a:rPr lang="en-US" dirty="0"/>
              <a:t> and </a:t>
            </a:r>
            <a:r>
              <a:rPr lang="en-US" cap="small" dirty="0"/>
              <a:t>ideas</a:t>
            </a:r>
            <a:r>
              <a:rPr lang="en-US" dirty="0"/>
              <a:t>." Hume states that "I believe it will not be very necessary to employ many words in explaining this distinction" and commentators have generally taken Hume to mean the distinction between feeling and thinking</a:t>
            </a:r>
            <a:r>
              <a:rPr lang="tr-TR" dirty="0"/>
              <a:t>. (</a:t>
            </a:r>
            <a:r>
              <a:rPr lang="en-US" i="1" u="sng" dirty="0">
                <a:hlinkClick r:id="rId2"/>
              </a:rPr>
              <a:t>Cognition and Commitment in Hume's Philosophy</a:t>
            </a:r>
            <a:r>
              <a:rPr lang="en-US" dirty="0"/>
              <a:t>. </a:t>
            </a:r>
            <a:r>
              <a:rPr lang="en-US" i="1" dirty="0"/>
              <a:t>oup.com</a:t>
            </a:r>
            <a:r>
              <a:rPr lang="en-US" dirty="0"/>
              <a:t>. Oxford University Press. 28 November 2002</a:t>
            </a:r>
            <a:r>
              <a:rPr lang="tr-TR" dirty="0"/>
              <a:t>)</a:t>
            </a:r>
          </a:p>
          <a:p>
            <a:endParaRPr lang="tr-TR" dirty="0"/>
          </a:p>
        </p:txBody>
      </p:sp>
    </p:spTree>
    <p:extLst>
      <p:ext uri="{BB962C8B-B14F-4D97-AF65-F5344CB8AC3E}">
        <p14:creationId xmlns:p14="http://schemas.microsoft.com/office/powerpoint/2010/main" val="173835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03566" y="1332411"/>
            <a:ext cx="9101046" cy="4578811"/>
          </a:xfrm>
        </p:spPr>
        <p:txBody>
          <a:bodyPr/>
          <a:lstStyle/>
          <a:p>
            <a:r>
              <a:rPr lang="en-US" dirty="0"/>
              <a:t>Empiricist philosophers, such as Hume and </a:t>
            </a:r>
            <a:r>
              <a:rPr lang="en-US" dirty="0" smtClean="0"/>
              <a:t>Berkeley, </a:t>
            </a:r>
            <a:r>
              <a:rPr lang="en-US" dirty="0" err="1"/>
              <a:t>favoured</a:t>
            </a:r>
            <a:r>
              <a:rPr lang="en-US" dirty="0"/>
              <a:t> the bundle </a:t>
            </a:r>
            <a:r>
              <a:rPr lang="en-US" dirty="0" err="1" smtClean="0"/>
              <a:t>theoryof</a:t>
            </a:r>
            <a:r>
              <a:rPr lang="en-US" dirty="0"/>
              <a:t> personal </a:t>
            </a:r>
            <a:r>
              <a:rPr lang="en-US" dirty="0" smtClean="0"/>
              <a:t>identity</a:t>
            </a:r>
            <a:r>
              <a:rPr lang="tr-TR" dirty="0"/>
              <a:t>.</a:t>
            </a:r>
            <a:r>
              <a:rPr lang="tr-TR" baseline="30000" dirty="0" smtClean="0"/>
              <a:t> (</a:t>
            </a:r>
            <a:r>
              <a:rPr lang="en-US" dirty="0"/>
              <a:t>Dicker, Georges (2002). </a:t>
            </a:r>
            <a:r>
              <a:rPr lang="en-US" i="1" u="sng" dirty="0"/>
              <a:t>Hume's Epistemology and Metaphysics: An Introduction</a:t>
            </a:r>
            <a:r>
              <a:rPr lang="en-US" dirty="0"/>
              <a:t>. Routledge. </a:t>
            </a:r>
            <a:r>
              <a:rPr lang="tr-TR" dirty="0"/>
              <a:t> </a:t>
            </a:r>
            <a:r>
              <a:rPr lang="tr-TR" dirty="0" smtClean="0"/>
              <a:t>P.15.)</a:t>
            </a:r>
            <a:r>
              <a:rPr lang="en-US" dirty="0"/>
              <a:t> In this theory, "the mind itself, far from being an independent power, is simply 'a bundle of perceptions' without unity or cohesive quality</a:t>
            </a:r>
            <a:r>
              <a:rPr lang="en-US" dirty="0" smtClean="0"/>
              <a:t>".</a:t>
            </a:r>
            <a:r>
              <a:rPr lang="tr-TR" baseline="30000" dirty="0"/>
              <a:t> </a:t>
            </a:r>
            <a:r>
              <a:rPr lang="tr-TR" baseline="30000" dirty="0" smtClean="0"/>
              <a:t>(</a:t>
            </a:r>
            <a:r>
              <a:rPr lang="en-US" dirty="0"/>
              <a:t>Maurer, The Reverend Armand (27 May 2013). </a:t>
            </a:r>
            <a:r>
              <a:rPr lang="en-US" dirty="0">
                <a:hlinkClick r:id="rId2"/>
              </a:rPr>
              <a:t>"Western philosophy. Basic Science of Human Nature in </a:t>
            </a:r>
            <a:r>
              <a:rPr lang="en-US" dirty="0" smtClean="0">
                <a:hlinkClick r:id="rId2"/>
              </a:rPr>
              <a:t>Hum</a:t>
            </a:r>
            <a:r>
              <a:rPr lang="tr-TR" dirty="0">
                <a:hlinkClick r:id="rId2"/>
              </a:rPr>
              <a:t>e</a:t>
            </a:r>
            <a:r>
              <a:rPr lang="en-US" dirty="0" smtClean="0">
                <a:hlinkClick r:id="rId2"/>
              </a:rPr>
              <a:t>"</a:t>
            </a:r>
            <a:r>
              <a:rPr lang="en-US" dirty="0" smtClean="0"/>
              <a:t>.</a:t>
            </a:r>
            <a:r>
              <a:rPr lang="en-US" dirty="0"/>
              <a:t> </a:t>
            </a:r>
            <a:r>
              <a:rPr lang="en-US" i="1" dirty="0" err="1"/>
              <a:t>Encyclopædia</a:t>
            </a:r>
            <a:r>
              <a:rPr lang="en-US" i="1" dirty="0"/>
              <a:t> Britannica</a:t>
            </a:r>
            <a:r>
              <a:rPr lang="en-US" dirty="0" smtClean="0"/>
              <a:t>.</a:t>
            </a:r>
            <a:r>
              <a:rPr lang="tr-TR" dirty="0" smtClean="0"/>
              <a:t>)</a:t>
            </a:r>
            <a:r>
              <a:rPr lang="en-US" dirty="0"/>
              <a:t> The self is nothing but a bundle of experiences linked by the relations of causation and resemblance; or, more accurately, that the empirically warranted idea of the self is just the idea of such a bundle. According to Hume: "For my part, when I enter most intimately into what I call myself, I always stumble on some particular perception or other, of heat or cold, light or shade, love or hatred, pain or pleasure. I never can catch myself at any time without a perception, and never can observe any thing but the perception. When my perceptions are removed for any time, as by sound sleep; so long I am insensible of myself, and may truly be said not to exist"</a:t>
            </a:r>
            <a:endParaRPr lang="tr-TR" dirty="0"/>
          </a:p>
        </p:txBody>
      </p:sp>
    </p:spTree>
    <p:extLst>
      <p:ext uri="{BB962C8B-B14F-4D97-AF65-F5344CB8AC3E}">
        <p14:creationId xmlns:p14="http://schemas.microsoft.com/office/powerpoint/2010/main" val="385084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27463"/>
            <a:ext cx="8915400" cy="4983759"/>
          </a:xfrm>
        </p:spPr>
        <p:txBody>
          <a:bodyPr/>
          <a:lstStyle/>
          <a:p>
            <a:r>
              <a:rPr lang="en-US" dirty="0"/>
              <a:t>Hume's writings on ethics began in the Treatise and were refined in his An Enquiry Concerning the Principles of Morals (1751). His views on ethics are that </a:t>
            </a:r>
            <a:r>
              <a:rPr lang="en-US" dirty="0" smtClean="0"/>
              <a:t>"moral </a:t>
            </a:r>
            <a:r>
              <a:rPr lang="en-US" dirty="0"/>
              <a:t>decisions are grounded in moral sentiment." It is not knowing that governs ethical actions, but feelings</a:t>
            </a:r>
            <a:r>
              <a:rPr lang="en-US" dirty="0" smtClean="0"/>
              <a:t>.</a:t>
            </a:r>
            <a:r>
              <a:rPr lang="tr-TR" dirty="0" smtClean="0"/>
              <a:t> (</a:t>
            </a:r>
            <a:r>
              <a:rPr lang="en-US" dirty="0">
                <a:hlinkClick r:id="rId2" tooltip="Maurice Cranston"/>
              </a:rPr>
              <a:t>Cranston, Maurice</a:t>
            </a:r>
            <a:r>
              <a:rPr lang="en-US" dirty="0"/>
              <a:t> (16 November 2014). </a:t>
            </a:r>
            <a:r>
              <a:rPr lang="en-US" u="sng" dirty="0">
                <a:hlinkClick r:id="rId3"/>
              </a:rPr>
              <a:t>"David Hume – Scottish philosopher. Morals and historical </a:t>
            </a:r>
            <a:r>
              <a:rPr lang="en-US" u="sng" dirty="0" err="1" smtClean="0">
                <a:hlinkClick r:id="rId3"/>
              </a:rPr>
              <a:t>writi</a:t>
            </a:r>
            <a:r>
              <a:rPr lang="tr-TR" u="sng" dirty="0" err="1" smtClean="0">
                <a:hlinkClick r:id="rId3"/>
              </a:rPr>
              <a:t>ng</a:t>
            </a:r>
            <a:r>
              <a:rPr lang="en-US" u="sng" dirty="0" smtClean="0">
                <a:hlinkClick r:id="rId3"/>
              </a:rPr>
              <a:t>"</a:t>
            </a:r>
            <a:r>
              <a:rPr lang="en-US" dirty="0" smtClean="0"/>
              <a:t>.</a:t>
            </a:r>
            <a:r>
              <a:rPr lang="en-US" dirty="0"/>
              <a:t> </a:t>
            </a:r>
            <a:r>
              <a:rPr lang="en-US" i="1" dirty="0" err="1"/>
              <a:t>Encyclopædia</a:t>
            </a:r>
            <a:r>
              <a:rPr lang="en-US" i="1" dirty="0"/>
              <a:t> </a:t>
            </a:r>
            <a:r>
              <a:rPr lang="en-US" i="1" dirty="0" smtClean="0"/>
              <a:t>Britannica</a:t>
            </a:r>
            <a:r>
              <a:rPr lang="tr-TR" dirty="0"/>
              <a:t> </a:t>
            </a:r>
            <a:r>
              <a:rPr lang="tr-TR" dirty="0" smtClean="0"/>
              <a:t>p.4.)</a:t>
            </a:r>
            <a:r>
              <a:rPr lang="en-US" dirty="0" smtClean="0"/>
              <a:t> </a:t>
            </a:r>
            <a:r>
              <a:rPr lang="en-US" dirty="0"/>
              <a:t>Arguing that reason cannot be behind morality, he wrote:</a:t>
            </a:r>
          </a:p>
          <a:p>
            <a:endParaRPr lang="en-US" dirty="0"/>
          </a:p>
          <a:p>
            <a:r>
              <a:rPr lang="en-US" dirty="0"/>
              <a:t>Morals excite passions, and produce or prevent actions. Reason itself is utterly impotent in this particular. The rules of morality, therefore, are not conclusions of our reason</a:t>
            </a:r>
            <a:r>
              <a:rPr lang="en-US" dirty="0" smtClean="0"/>
              <a:t>.</a:t>
            </a:r>
            <a:r>
              <a:rPr lang="tr-TR" dirty="0" smtClean="0"/>
              <a:t> (</a:t>
            </a:r>
            <a:r>
              <a:rPr lang="en-US" dirty="0"/>
              <a:t>Hume, David (1739). </a:t>
            </a:r>
            <a:r>
              <a:rPr lang="en-US" i="1" dirty="0">
                <a:hlinkClick r:id="rId4"/>
              </a:rPr>
              <a:t>A Treatise of Human Nature</a:t>
            </a:r>
            <a:r>
              <a:rPr lang="en-US" dirty="0"/>
              <a:t>. London: John Noon</a:t>
            </a:r>
            <a:r>
              <a:rPr lang="en-US" dirty="0" smtClean="0"/>
              <a:t>.</a:t>
            </a:r>
            <a:r>
              <a:rPr lang="tr-TR" dirty="0" smtClean="0"/>
              <a:t> P.458)</a:t>
            </a:r>
            <a:endParaRPr lang="tr-TR" dirty="0"/>
          </a:p>
        </p:txBody>
      </p:sp>
    </p:spTree>
    <p:extLst>
      <p:ext uri="{BB962C8B-B14F-4D97-AF65-F5344CB8AC3E}">
        <p14:creationId xmlns:p14="http://schemas.microsoft.com/office/powerpoint/2010/main" val="1356744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772</TotalTime>
  <Words>611</Words>
  <Application>Microsoft Office PowerPoint</Application>
  <PresentationFormat>Geniş ekran</PresentationFormat>
  <Paragraphs>12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DAVID HUME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 HUME</dc:title>
  <dc:creator>ZEHRA</dc:creator>
  <cp:lastModifiedBy>ZEHRA</cp:lastModifiedBy>
  <cp:revision>4</cp:revision>
  <dcterms:created xsi:type="dcterms:W3CDTF">2020-05-04T23:59:03Z</dcterms:created>
  <dcterms:modified xsi:type="dcterms:W3CDTF">2020-05-05T12:51:16Z</dcterms:modified>
</cp:coreProperties>
</file>