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2" r:id="rId15"/>
    <p:sldId id="295" r:id="rId16"/>
    <p:sldId id="296" r:id="rId17"/>
    <p:sldId id="297" r:id="rId18"/>
    <p:sldId id="299" r:id="rId19"/>
    <p:sldId id="302" r:id="rId20"/>
    <p:sldId id="304" r:id="rId21"/>
    <p:sldId id="309" r:id="rId22"/>
    <p:sldId id="310" r:id="rId23"/>
    <p:sldId id="311" r:id="rId24"/>
    <p:sldId id="312" r:id="rId25"/>
    <p:sldId id="313" r:id="rId26"/>
    <p:sldId id="316" r:id="rId27"/>
    <p:sldId id="319" r:id="rId28"/>
    <p:sldId id="321" r:id="rId29"/>
    <p:sldId id="322" r:id="rId30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howGuides="1">
      <p:cViewPr varScale="1">
        <p:scale>
          <a:sx n="88" d="100"/>
          <a:sy n="88" d="100"/>
        </p:scale>
        <p:origin x="672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27.04.2020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27.04.2020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260649"/>
            <a:ext cx="7008574" cy="3672408"/>
          </a:xfrm>
        </p:spPr>
        <p:txBody>
          <a:bodyPr rtlCol="0">
            <a:normAutofit/>
          </a:bodyPr>
          <a:lstStyle/>
          <a:p>
            <a:pPr algn="ctr" rtl="0"/>
            <a:r>
              <a:rPr lang="tr" sz="4400" dirty="0" smtClean="0"/>
              <a:t>SENDİKA ve KONFEDERASYONLARIN İŞLEYİŞİ</a:t>
            </a:r>
            <a:r>
              <a:rPr lang="tr" dirty="0" smtClean="0"/>
              <a:t/>
            </a:r>
            <a:br>
              <a:rPr lang="tr" dirty="0" smtClean="0"/>
            </a:br>
            <a:r>
              <a:rPr lang="tr" dirty="0"/>
              <a:t/>
            </a:r>
            <a:br>
              <a:rPr lang="tr" dirty="0"/>
            </a:br>
            <a:r>
              <a:rPr lang="tr" sz="3200" dirty="0" smtClean="0"/>
              <a:t>&amp;Organlara Dair Ortak Hükümler&amp;</a:t>
            </a:r>
            <a:endParaRPr lang="en-US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84974" y="6093296"/>
            <a:ext cx="5184576" cy="654968"/>
          </a:xfrm>
        </p:spPr>
        <p:txBody>
          <a:bodyPr rtlCol="0">
            <a:normAutofit/>
          </a:bodyPr>
          <a:lstStyle/>
          <a:p>
            <a:pPr rtl="0"/>
            <a:r>
              <a:rPr lang="tr" dirty="0" smtClean="0"/>
              <a:t>Öğr. Gör. Yusuf Can ÇALIŞIR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b="1" dirty="0" smtClean="0"/>
              <a:t>1-Genel Kurul</a:t>
            </a:r>
            <a:endParaRPr lang="en-US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 smtClean="0"/>
          </a:p>
          <a:p>
            <a:r>
              <a:rPr lang="tr-TR" b="1" dirty="0" smtClean="0"/>
              <a:t>Genel kurul </a:t>
            </a:r>
          </a:p>
          <a:p>
            <a:r>
              <a:rPr lang="tr-TR" b="1" dirty="0" smtClean="0"/>
              <a:t>tüzel kişinin en üst karar ve denetim organıdır. 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Kuruluşların </a:t>
            </a:r>
            <a:r>
              <a:rPr lang="tr-TR" dirty="0"/>
              <a:t>genel kurulu, tüzüğüne göre üye veya delegelerden oluşur. </a:t>
            </a:r>
          </a:p>
          <a:p>
            <a:pPr marL="0" indent="0" rtl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4400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pPr rtl="0"/>
            <a:r>
              <a:rPr lang="tr-TR" sz="3600" dirty="0" smtClean="0"/>
              <a:t>A-Genel Kurulun Oluşumu ve Delege Usulü</a:t>
            </a:r>
            <a:endParaRPr lang="en-US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Genel kurullarda zorunlu organlara üye ve delege seçimlerinin </a:t>
            </a:r>
          </a:p>
          <a:p>
            <a:r>
              <a:rPr lang="tr-TR" b="1" dirty="0" smtClean="0"/>
              <a:t>Serbest,</a:t>
            </a:r>
          </a:p>
          <a:p>
            <a:r>
              <a:rPr lang="tr-TR" b="1" dirty="0" smtClean="0"/>
              <a:t>Eşit,</a:t>
            </a:r>
          </a:p>
          <a:p>
            <a:r>
              <a:rPr lang="tr-TR" b="1" dirty="0" smtClean="0"/>
              <a:t>Gizli oy,</a:t>
            </a:r>
          </a:p>
          <a:p>
            <a:r>
              <a:rPr lang="tr-TR" b="1" dirty="0" smtClean="0"/>
              <a:t>Açık sayım döküm</a:t>
            </a:r>
          </a:p>
          <a:p>
            <a:r>
              <a:rPr lang="tr-TR" b="1" dirty="0" smtClean="0"/>
              <a:t>Esasına göre ve yargı gözetiminde yapılacağı öngörülmüş iken, 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472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pPr rtl="0"/>
            <a:r>
              <a:rPr lang="tr-TR" sz="3600" dirty="0" smtClean="0"/>
              <a:t>B-Genel Kurulun Toplanması</a:t>
            </a:r>
            <a:endParaRPr lang="en-US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Kuruluşların </a:t>
            </a:r>
            <a:r>
              <a:rPr lang="tr-TR" dirty="0"/>
              <a:t>ilk genel kurulu tüzel kişiliğin kazanılmasından,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şubelerin </a:t>
            </a:r>
            <a:r>
              <a:rPr lang="tr-TR" dirty="0"/>
              <a:t>ilk genel kurulu ise </a:t>
            </a:r>
            <a:r>
              <a:rPr lang="tr-TR" b="1" dirty="0"/>
              <a:t>kuruluş tarihinden itibaren altı ay içinde</a:t>
            </a:r>
            <a:r>
              <a:rPr lang="tr-TR" dirty="0"/>
              <a:t> yapılır.</a:t>
            </a:r>
          </a:p>
          <a:p>
            <a:pPr marL="0" indent="0"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7762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pPr rtl="0"/>
            <a:r>
              <a:rPr lang="tr-TR" sz="3600" dirty="0" smtClean="0"/>
              <a:t>B-Genel Kurulun Toplanması</a:t>
            </a:r>
            <a:endParaRPr lang="en-US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Olağan </a:t>
            </a:r>
            <a:r>
              <a:rPr lang="tr-TR" b="1" dirty="0"/>
              <a:t>genel kurul </a:t>
            </a:r>
            <a:r>
              <a:rPr lang="tr-TR" b="1" dirty="0" smtClean="0"/>
              <a:t>en </a:t>
            </a:r>
            <a:r>
              <a:rPr lang="tr-TR" b="1" dirty="0"/>
              <a:t>geç dört yılda bir toplanır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dirty="0" smtClean="0"/>
              <a:t>İki </a:t>
            </a:r>
            <a:r>
              <a:rPr lang="tr-TR" dirty="0"/>
              <a:t>genel kurul toplantısı arasındaki döneme ait </a:t>
            </a:r>
            <a:endParaRPr lang="tr-TR" dirty="0" smtClean="0"/>
          </a:p>
          <a:p>
            <a:pPr lvl="1"/>
            <a:r>
              <a:rPr lang="tr-TR" dirty="0" smtClean="0"/>
              <a:t>faaliyet </a:t>
            </a:r>
            <a:r>
              <a:rPr lang="tr-TR" dirty="0"/>
              <a:t>ve hesap raporu, </a:t>
            </a:r>
            <a:endParaRPr lang="tr-TR" dirty="0" smtClean="0"/>
          </a:p>
          <a:p>
            <a:pPr lvl="1"/>
            <a:r>
              <a:rPr lang="tr-TR" dirty="0" smtClean="0"/>
              <a:t>yeminli </a:t>
            </a:r>
            <a:r>
              <a:rPr lang="tr-TR" dirty="0"/>
              <a:t>mali müşavir raporu, </a:t>
            </a:r>
            <a:endParaRPr lang="tr-TR" dirty="0" smtClean="0"/>
          </a:p>
          <a:p>
            <a:pPr lvl="1"/>
            <a:r>
              <a:rPr lang="tr-TR" dirty="0" smtClean="0"/>
              <a:t>denetleme </a:t>
            </a:r>
            <a:r>
              <a:rPr lang="tr-TR" dirty="0"/>
              <a:t>kurulu raporu ve </a:t>
            </a:r>
            <a:endParaRPr lang="tr-TR" dirty="0" smtClean="0"/>
          </a:p>
          <a:p>
            <a:pPr lvl="1"/>
            <a:r>
              <a:rPr lang="tr-TR" dirty="0" smtClean="0"/>
              <a:t>gelecek </a:t>
            </a:r>
            <a:r>
              <a:rPr lang="tr-TR" dirty="0"/>
              <a:t>döneme ait bütçe teklifi </a:t>
            </a:r>
            <a:endParaRPr lang="tr-TR" dirty="0" smtClean="0"/>
          </a:p>
          <a:p>
            <a:r>
              <a:rPr lang="tr-TR" dirty="0" smtClean="0"/>
              <a:t>toplantı </a:t>
            </a:r>
            <a:r>
              <a:rPr lang="tr-TR" dirty="0"/>
              <a:t>tarihinden </a:t>
            </a:r>
            <a:r>
              <a:rPr lang="tr-TR" b="1" dirty="0"/>
              <a:t>on beş gün önce </a:t>
            </a:r>
            <a:r>
              <a:rPr lang="tr-TR" dirty="0"/>
              <a:t>genel kurula katılacaklara gönderilir.</a:t>
            </a:r>
          </a:p>
          <a:p>
            <a:pPr marL="0" indent="0"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2097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pPr rtl="0"/>
            <a:r>
              <a:rPr lang="tr-TR" sz="3600" dirty="0" smtClean="0"/>
              <a:t>B-Genel Kurulun Toplanması</a:t>
            </a:r>
            <a:endParaRPr lang="en-US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b="1" dirty="0"/>
              <a:t>Olağanüstü genel kurul, </a:t>
            </a:r>
            <a:endParaRPr lang="tr-TR" b="1" dirty="0" smtClean="0"/>
          </a:p>
          <a:p>
            <a:endParaRPr lang="tr-TR" dirty="0" smtClean="0"/>
          </a:p>
          <a:p>
            <a:r>
              <a:rPr lang="tr-TR" dirty="0" smtClean="0"/>
              <a:t>yönetim </a:t>
            </a:r>
            <a:r>
              <a:rPr lang="tr-TR" dirty="0"/>
              <a:t>kurulu veya denetleme kurulunun gerekli gördüğü hâllerde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ya </a:t>
            </a:r>
            <a:r>
              <a:rPr lang="tr-TR" dirty="0"/>
              <a:t>da </a:t>
            </a:r>
            <a:r>
              <a:rPr lang="tr-TR" b="1" dirty="0"/>
              <a:t>genel kurul üye veya delegelerinin beşte birinin yazılı isteği üzerine </a:t>
            </a:r>
            <a:endParaRPr lang="tr-TR" b="1" dirty="0" smtClean="0"/>
          </a:p>
          <a:p>
            <a:endParaRPr lang="tr-TR" dirty="0" smtClean="0"/>
          </a:p>
          <a:p>
            <a:r>
              <a:rPr lang="tr-TR" b="1" dirty="0" smtClean="0"/>
              <a:t>altmış </a:t>
            </a:r>
            <a:r>
              <a:rPr lang="tr-TR" b="1" dirty="0"/>
              <a:t>gün içinde yazılı istekteki konuları öncelikle görüşmek üzere toplanır. </a:t>
            </a:r>
            <a:endParaRPr lang="tr-T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169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pPr rtl="0"/>
            <a:r>
              <a:rPr lang="tr-TR" sz="3600" dirty="0" smtClean="0"/>
              <a:t>B-Genel Kurulun Toplanması</a:t>
            </a:r>
            <a:endParaRPr lang="en-US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b="1" dirty="0" smtClean="0"/>
          </a:p>
          <a:p>
            <a:r>
              <a:rPr lang="tr-TR" b="1" dirty="0" smtClean="0"/>
              <a:t>Genel </a:t>
            </a:r>
            <a:r>
              <a:rPr lang="tr-TR" b="1" dirty="0"/>
              <a:t>kurula çağrı yönetim kurulu tarafından yapılır.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  <a:p>
            <a:pPr marL="0" indent="0"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40806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r>
              <a:rPr lang="tr-TR" sz="3200" b="1" dirty="0" smtClean="0"/>
              <a:t>C-Genel </a:t>
            </a:r>
            <a:r>
              <a:rPr lang="tr-TR" sz="3200" b="1" dirty="0"/>
              <a:t>kurulun toplantı ve karar yeter sayıları</a:t>
            </a:r>
            <a:endParaRPr lang="tr-TR" sz="32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dirty="0"/>
          </a:p>
          <a:p>
            <a:endParaRPr lang="tr-TR" b="1" dirty="0" smtClean="0"/>
          </a:p>
          <a:p>
            <a:r>
              <a:rPr lang="tr-TR" b="1" dirty="0" smtClean="0"/>
              <a:t>Genel </a:t>
            </a:r>
            <a:r>
              <a:rPr lang="tr-TR" b="1" dirty="0"/>
              <a:t>kurulun </a:t>
            </a:r>
            <a:r>
              <a:rPr lang="tr-TR" b="1" dirty="0" smtClean="0"/>
              <a:t>«toplantı </a:t>
            </a:r>
            <a:r>
              <a:rPr lang="tr-TR" b="1" dirty="0"/>
              <a:t>yeter </a:t>
            </a:r>
            <a:r>
              <a:rPr lang="tr-TR" b="1" dirty="0" smtClean="0"/>
              <a:t>sayısı» </a:t>
            </a:r>
          </a:p>
          <a:p>
            <a:r>
              <a:rPr lang="tr-TR" dirty="0" smtClean="0"/>
              <a:t>üye </a:t>
            </a:r>
            <a:r>
              <a:rPr lang="tr-TR" dirty="0"/>
              <a:t>veya delege tam sayısının </a:t>
            </a:r>
            <a:r>
              <a:rPr lang="tr-TR" b="1" dirty="0"/>
              <a:t>salt çoğunluğudur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Tüzükte </a:t>
            </a:r>
            <a:r>
              <a:rPr lang="tr-TR" dirty="0"/>
              <a:t>daha yüksek bir yeter sayı belirlenebilir.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7816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rmAutofit/>
          </a:bodyPr>
          <a:lstStyle/>
          <a:p>
            <a:r>
              <a:rPr lang="tr-TR" sz="3200" b="1" dirty="0" smtClean="0"/>
              <a:t>C-Genel </a:t>
            </a:r>
            <a:r>
              <a:rPr lang="tr-TR" sz="3200" b="1" dirty="0"/>
              <a:t>kurulun toplantı ve karar yeter sayıları</a:t>
            </a:r>
            <a:endParaRPr lang="tr-TR" sz="32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b="1" dirty="0"/>
              <a:t>Genel Kurulun </a:t>
            </a:r>
            <a:r>
              <a:rPr lang="tr-TR" b="1" dirty="0" smtClean="0"/>
              <a:t>«karar </a:t>
            </a:r>
            <a:r>
              <a:rPr lang="tr-TR" b="1" dirty="0"/>
              <a:t>yeter </a:t>
            </a:r>
            <a:r>
              <a:rPr lang="tr-TR" b="1" dirty="0" smtClean="0"/>
              <a:t>sayısı»</a:t>
            </a:r>
          </a:p>
          <a:p>
            <a:r>
              <a:rPr lang="tr-TR" dirty="0" smtClean="0"/>
              <a:t> </a:t>
            </a:r>
            <a:r>
              <a:rPr lang="tr-TR" dirty="0"/>
              <a:t>toplantıya katılan üye veya delege sayısının </a:t>
            </a:r>
            <a:r>
              <a:rPr lang="tr-TR" b="1" dirty="0"/>
              <a:t>salt çoğunluğudur. </a:t>
            </a:r>
          </a:p>
          <a:p>
            <a:r>
              <a:rPr lang="tr-TR" b="1" dirty="0" smtClean="0"/>
              <a:t>Ancak </a:t>
            </a:r>
            <a:r>
              <a:rPr lang="tr-TR" b="1" dirty="0"/>
              <a:t>bu sayı üye veya delege tam sayısının dörtte birinden az olamaz. </a:t>
            </a:r>
            <a:endParaRPr lang="tr-TR" b="1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94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2800" b="1" dirty="0" smtClean="0"/>
              <a:t>**</a:t>
            </a:r>
            <a:r>
              <a:rPr lang="tr-TR" sz="2800" b="1" dirty="0"/>
              <a:t>Genel kurulun görev ve </a:t>
            </a:r>
            <a:r>
              <a:rPr lang="tr-TR" sz="2800" b="1" dirty="0" smtClean="0"/>
              <a:t>yetkileri</a:t>
            </a:r>
            <a:endParaRPr lang="tr-TR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b="1" dirty="0" smtClean="0"/>
          </a:p>
          <a:p>
            <a:pPr marL="0" indent="0" algn="ctr">
              <a:buNone/>
            </a:pPr>
            <a:r>
              <a:rPr lang="tr-TR" b="1" u="sng" dirty="0"/>
              <a:t>Genel kurulun görev ve yetkileri şunlardır</a:t>
            </a:r>
            <a:r>
              <a:rPr lang="tr-TR" b="1" u="sng" dirty="0" smtClean="0"/>
              <a:t>:</a:t>
            </a:r>
          </a:p>
          <a:p>
            <a:pPr marL="0" indent="0" algn="ctr">
              <a:buNone/>
            </a:pPr>
            <a:endParaRPr lang="tr-TR" b="1" u="sng" dirty="0"/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Organların seçimi</a:t>
            </a:r>
          </a:p>
          <a:p>
            <a:pPr marL="1310490" lvl="2" indent="-457200">
              <a:buFont typeface="+mj-lt"/>
              <a:buAutoNum type="arabicPeriod"/>
            </a:pPr>
            <a:endParaRPr lang="tr-TR" b="1" dirty="0"/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Tüzük değişikliği</a:t>
            </a:r>
          </a:p>
          <a:p>
            <a:pPr marL="1310490" lvl="2" indent="-457200">
              <a:buFont typeface="+mj-lt"/>
              <a:buAutoNum type="arabicPeriod"/>
            </a:pPr>
            <a:endParaRPr lang="tr-TR" b="1" dirty="0"/>
          </a:p>
          <a:p>
            <a:pPr marL="1310490" lvl="2" indent="-457200">
              <a:buFont typeface="+mj-lt"/>
              <a:buAutoNum type="arabicPeriod"/>
            </a:pPr>
            <a:r>
              <a:rPr lang="tr-TR" dirty="0" smtClean="0"/>
              <a:t>Yapılacak </a:t>
            </a:r>
            <a:r>
              <a:rPr lang="tr-TR" dirty="0"/>
              <a:t>ilk genel kurula sunulması ve geçmişe etkili olmaması kaydıyla ilgili makamlar veya mahkemelerce </a:t>
            </a:r>
            <a:r>
              <a:rPr lang="tr-TR" b="1" dirty="0"/>
              <a:t>kanuna aykırı görülerek düzeltilmesi istenen konular hakkında yönetim kuruluna yetki </a:t>
            </a:r>
            <a:r>
              <a:rPr lang="tr-TR" b="1" dirty="0" smtClean="0"/>
              <a:t>verilmesi</a:t>
            </a:r>
          </a:p>
          <a:p>
            <a:pPr marL="1310490" lvl="2" indent="-457200">
              <a:buFont typeface="+mj-lt"/>
              <a:buAutoNum type="arabicPeriod"/>
            </a:pPr>
            <a:endParaRPr lang="tr-TR" b="1" dirty="0"/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Yönetim </a:t>
            </a:r>
            <a:r>
              <a:rPr lang="tr-TR" b="1" dirty="0"/>
              <a:t>kurulu ve denetleme kurulu raporları ile yeminli mali müşavir raporlarının görüşülmesi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213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2800" b="1" dirty="0" smtClean="0"/>
              <a:t>**</a:t>
            </a:r>
            <a:r>
              <a:rPr lang="tr-TR" sz="2800" b="1" dirty="0"/>
              <a:t>Genel kurulun görev ve </a:t>
            </a:r>
            <a:r>
              <a:rPr lang="tr-TR" sz="2800" b="1" dirty="0" smtClean="0"/>
              <a:t>yetkileri</a:t>
            </a:r>
            <a:endParaRPr lang="tr-TR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b="1" dirty="0" smtClean="0"/>
          </a:p>
          <a:p>
            <a:pPr marL="0" indent="0" algn="ctr">
              <a:buNone/>
            </a:pPr>
            <a:r>
              <a:rPr lang="tr-TR" b="1" u="sng" dirty="0"/>
              <a:t>Genel kurulun görev ve yetkileri şunlardır</a:t>
            </a:r>
            <a:r>
              <a:rPr lang="tr-TR" b="1" u="sng" dirty="0" smtClean="0"/>
              <a:t>:</a:t>
            </a:r>
          </a:p>
          <a:p>
            <a:pPr marL="0" indent="0" algn="ctr">
              <a:buNone/>
            </a:pPr>
            <a:endParaRPr lang="tr-TR" b="1" u="sng" dirty="0"/>
          </a:p>
          <a:p>
            <a:pPr marL="853290" lvl="2" indent="0">
              <a:buNone/>
            </a:pPr>
            <a:r>
              <a:rPr lang="tr-TR" b="1" dirty="0" smtClean="0"/>
              <a:t>5- Yönetim </a:t>
            </a:r>
            <a:r>
              <a:rPr lang="tr-TR" b="1" dirty="0"/>
              <a:t>kurulu ve denetleme kurulunun ibrası</a:t>
            </a:r>
            <a:endParaRPr lang="tr-TR" sz="2200" b="1" dirty="0"/>
          </a:p>
          <a:p>
            <a:pPr marL="853290" lvl="2" indent="0">
              <a:buNone/>
            </a:pPr>
            <a:endParaRPr lang="tr-TR" b="1" dirty="0" smtClean="0"/>
          </a:p>
          <a:p>
            <a:pPr marL="853290" lvl="2" indent="0">
              <a:buNone/>
            </a:pPr>
            <a:r>
              <a:rPr lang="tr-TR" b="1" dirty="0" smtClean="0"/>
              <a:t>6- Bütçenin </a:t>
            </a:r>
            <a:r>
              <a:rPr lang="tr-TR" b="1" dirty="0"/>
              <a:t>kabulü</a:t>
            </a:r>
            <a:endParaRPr lang="tr-TR" sz="2200" b="1" dirty="0"/>
          </a:p>
          <a:p>
            <a:pPr marL="853290" lvl="2" indent="0">
              <a:buNone/>
            </a:pPr>
            <a:endParaRPr lang="tr-TR" dirty="0" smtClean="0"/>
          </a:p>
          <a:p>
            <a:pPr marL="853290" lvl="2" indent="0">
              <a:buNone/>
            </a:pPr>
            <a:r>
              <a:rPr lang="tr-TR" dirty="0" smtClean="0"/>
              <a:t>7- Yönetim </a:t>
            </a:r>
            <a:r>
              <a:rPr lang="tr-TR" dirty="0"/>
              <a:t>kurulu, denetleme kurulu ve disiplin kurulu üyelerine verilecek ücret, tazminat, ödenek ve yolluklar ile sosyal hakların </a:t>
            </a:r>
            <a:r>
              <a:rPr lang="tr-TR" dirty="0" smtClean="0"/>
              <a:t>belirlenmesi</a:t>
            </a:r>
            <a:endParaRPr lang="tr-TR" sz="2200" dirty="0"/>
          </a:p>
          <a:p>
            <a:pPr marL="853290" lvl="2" indent="0">
              <a:buNone/>
            </a:pPr>
            <a:endParaRPr lang="tr-TR" sz="2200" dirty="0" smtClean="0"/>
          </a:p>
          <a:p>
            <a:pPr marL="853290" lvl="2" indent="0">
              <a:buNone/>
            </a:pPr>
            <a:r>
              <a:rPr lang="tr-TR" dirty="0" smtClean="0"/>
              <a:t>8-Taşınmaz </a:t>
            </a:r>
            <a:r>
              <a:rPr lang="tr-TR" dirty="0"/>
              <a:t>satın alınması veya mevcut taşınmazların satılması hususunda yönetim kuruluna yetki verilmesi</a:t>
            </a:r>
          </a:p>
          <a:p>
            <a:pPr marL="1310490" lvl="2" indent="-457200">
              <a:buFont typeface="+mj-lt"/>
              <a:buAutoNum type="arabicPeriod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704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" dirty="0" smtClean="0"/>
              <a:t>giriş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4975448"/>
          </a:xfrm>
        </p:spPr>
        <p:txBody>
          <a:bodyPr rtlCol="0"/>
          <a:lstStyle/>
          <a:p>
            <a:pPr rtl="0"/>
            <a:endParaRPr lang="tr-TR" dirty="0" smtClean="0"/>
          </a:p>
          <a:p>
            <a:pPr rtl="0"/>
            <a:endParaRPr lang="tr-TR" dirty="0"/>
          </a:p>
          <a:p>
            <a:pPr rtl="0"/>
            <a:r>
              <a:rPr lang="tr-TR" dirty="0" smtClean="0"/>
              <a:t>B</a:t>
            </a:r>
            <a:r>
              <a:rPr lang="tr" dirty="0" smtClean="0"/>
              <a:t>u kısımda sendika ve konfederasyonların iç örgütlenmesi (organları), </a:t>
            </a:r>
          </a:p>
          <a:p>
            <a:pPr rtl="0"/>
            <a:endParaRPr lang="tr-TR" dirty="0" smtClean="0"/>
          </a:p>
          <a:p>
            <a:pPr rtl="0"/>
            <a:r>
              <a:rPr lang="tr-TR" dirty="0" smtClean="0"/>
              <a:t>G</a:t>
            </a:r>
            <a:r>
              <a:rPr lang="tr" dirty="0" smtClean="0"/>
              <a:t>elir ve giderleri ile bu kuruluşların iç ve dış denetim usullerini ele alacağız.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2800" b="1" dirty="0" smtClean="0"/>
              <a:t>**</a:t>
            </a:r>
            <a:r>
              <a:rPr lang="tr-TR" sz="2800" b="1" dirty="0"/>
              <a:t>Genel kurulun görev ve </a:t>
            </a:r>
            <a:r>
              <a:rPr lang="tr-TR" sz="2800" b="1" dirty="0" smtClean="0"/>
              <a:t>yetkileri</a:t>
            </a:r>
            <a:endParaRPr lang="tr-TR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b="1" dirty="0" smtClean="0"/>
          </a:p>
          <a:p>
            <a:pPr marL="0" indent="0" algn="ctr">
              <a:buNone/>
            </a:pPr>
            <a:r>
              <a:rPr lang="tr-TR" b="1" u="sng" dirty="0"/>
              <a:t>Genel kurulun görev ve yetkileri şunlardır</a:t>
            </a:r>
            <a:r>
              <a:rPr lang="tr-TR" b="1" u="sng" dirty="0" smtClean="0"/>
              <a:t>:</a:t>
            </a:r>
          </a:p>
          <a:p>
            <a:pPr marL="0" indent="0" algn="ctr">
              <a:buNone/>
            </a:pPr>
            <a:endParaRPr lang="tr-TR" b="1" u="sng" dirty="0"/>
          </a:p>
          <a:p>
            <a:pPr marL="853290" lvl="2" indent="0">
              <a:buNone/>
            </a:pPr>
            <a:r>
              <a:rPr lang="tr-TR" b="1" dirty="0" smtClean="0"/>
              <a:t>9- Üst </a:t>
            </a:r>
            <a:r>
              <a:rPr lang="tr-TR" b="1" dirty="0"/>
              <a:t>kuruluş kurucusu olma, üst kuruluşlara üye olma veya üyelikten çekilme</a:t>
            </a:r>
            <a:endParaRPr lang="tr-TR" sz="2200" b="1" dirty="0"/>
          </a:p>
          <a:p>
            <a:pPr marL="853290" lvl="2" indent="0">
              <a:buNone/>
            </a:pPr>
            <a:endParaRPr lang="tr-TR" b="1" dirty="0" smtClean="0"/>
          </a:p>
          <a:p>
            <a:pPr marL="853290" lvl="2" indent="0">
              <a:buNone/>
            </a:pPr>
            <a:r>
              <a:rPr lang="tr-TR" b="1" dirty="0" smtClean="0"/>
              <a:t>10- Şube </a:t>
            </a:r>
            <a:r>
              <a:rPr lang="tr-TR" b="1" dirty="0"/>
              <a:t>açma, birleştirme veya kapatma, bu konuda tüzükte belirlenen esaslar doğrultusunda yönetim kuruluna yetki verilmesi</a:t>
            </a:r>
            <a:endParaRPr lang="tr-TR" sz="2200" b="1" dirty="0"/>
          </a:p>
          <a:p>
            <a:pPr marL="853290" lvl="2" indent="0">
              <a:buNone/>
            </a:pPr>
            <a:endParaRPr lang="tr-TR" b="1" dirty="0" smtClean="0"/>
          </a:p>
          <a:p>
            <a:pPr marL="853290" lvl="2" indent="0">
              <a:buNone/>
            </a:pPr>
            <a:r>
              <a:rPr lang="tr-TR" b="1" dirty="0" smtClean="0"/>
              <a:t>11- Birleşme </a:t>
            </a:r>
            <a:r>
              <a:rPr lang="tr-TR" b="1" dirty="0"/>
              <a:t>veya katılma</a:t>
            </a:r>
            <a:endParaRPr lang="tr-TR" sz="2200" b="1" dirty="0"/>
          </a:p>
          <a:p>
            <a:pPr marL="853290" lvl="2" indent="0">
              <a:buNone/>
            </a:pPr>
            <a:endParaRPr lang="tr-TR" b="1" dirty="0" smtClean="0"/>
          </a:p>
          <a:p>
            <a:pPr marL="853290" lvl="2" indent="0">
              <a:buNone/>
            </a:pPr>
            <a:r>
              <a:rPr lang="tr-TR" b="1" dirty="0" smtClean="0"/>
              <a:t>12- Uluslararası </a:t>
            </a:r>
            <a:r>
              <a:rPr lang="tr-TR" b="1" dirty="0"/>
              <a:t>kuruluşun kurucusu olma, uluslararası kuruluşlara üye olma veya üyelikten çekilme</a:t>
            </a:r>
            <a:endParaRPr lang="tr-TR" sz="2200" b="1" dirty="0"/>
          </a:p>
          <a:p>
            <a:pPr marL="1310490" lvl="2" indent="-457200">
              <a:buFont typeface="+mj-lt"/>
              <a:buAutoNum type="arabicPeriod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212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2800" b="1" dirty="0" smtClean="0"/>
              <a:t>**</a:t>
            </a:r>
            <a:r>
              <a:rPr lang="tr-TR" sz="2800" b="1" dirty="0"/>
              <a:t>Genel kurulun görev ve </a:t>
            </a:r>
            <a:r>
              <a:rPr lang="tr-TR" sz="2800" b="1" dirty="0" smtClean="0"/>
              <a:t>yetkileri</a:t>
            </a:r>
            <a:endParaRPr lang="tr-TR" sz="2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b="1" dirty="0" smtClean="0"/>
          </a:p>
          <a:p>
            <a:pPr marL="0" indent="0" algn="ctr">
              <a:buNone/>
            </a:pPr>
            <a:r>
              <a:rPr lang="tr-TR" b="1" u="sng" dirty="0"/>
              <a:t>Genel kurulun görev ve yetkileri şunlardır</a:t>
            </a:r>
            <a:r>
              <a:rPr lang="tr-TR" b="1" u="sng" dirty="0" smtClean="0"/>
              <a:t>:</a:t>
            </a:r>
          </a:p>
          <a:p>
            <a:pPr marL="0" indent="0">
              <a:buNone/>
            </a:pPr>
            <a:endParaRPr lang="tr-TR" b="1" u="sng" dirty="0"/>
          </a:p>
          <a:p>
            <a:pPr marL="853290" lvl="2" indent="0">
              <a:buNone/>
            </a:pPr>
            <a:r>
              <a:rPr lang="tr-TR" b="1" dirty="0" smtClean="0"/>
              <a:t>13- Kuruluşun </a:t>
            </a:r>
            <a:r>
              <a:rPr lang="tr-TR" b="1" dirty="0"/>
              <a:t>feshi</a:t>
            </a:r>
          </a:p>
          <a:p>
            <a:pPr marL="853290" lvl="2" indent="0">
              <a:buNone/>
            </a:pPr>
            <a:r>
              <a:rPr lang="tr-TR" b="1" dirty="0" smtClean="0"/>
              <a:t>14- Mevzuat </a:t>
            </a:r>
            <a:r>
              <a:rPr lang="tr-TR" b="1" dirty="0"/>
              <a:t>veya tüzükte genel kurulca yapılması öngörülen diğer işlemleri yerine getirme ve başka bir organa bırakılmamış konuları karara </a:t>
            </a:r>
            <a:r>
              <a:rPr lang="tr-TR" b="1" dirty="0" smtClean="0"/>
              <a:t>bağlama</a:t>
            </a:r>
          </a:p>
          <a:p>
            <a:pPr marL="853290" lvl="2" indent="0">
              <a:buNone/>
            </a:pPr>
            <a:endParaRPr lang="tr-TR" b="1" dirty="0"/>
          </a:p>
          <a:p>
            <a:pPr marL="0" indent="0" algn="r">
              <a:buNone/>
            </a:pPr>
            <a:endParaRPr lang="tr-TR" dirty="0" smtClean="0"/>
          </a:p>
          <a:p>
            <a:pPr marL="426645" lvl="1" indent="0" algn="r">
              <a:buNone/>
            </a:pPr>
            <a:r>
              <a:rPr lang="tr-TR" dirty="0" smtClean="0">
                <a:solidFill>
                  <a:srgbClr val="FF0000"/>
                </a:solidFill>
              </a:rPr>
              <a:t>Not:  </a:t>
            </a:r>
            <a:r>
              <a:rPr lang="tr-TR" dirty="0">
                <a:solidFill>
                  <a:srgbClr val="FF0000"/>
                </a:solidFill>
              </a:rPr>
              <a:t>Şube genel kurulları, sadece </a:t>
            </a:r>
            <a:endParaRPr lang="tr-TR" dirty="0" smtClean="0">
              <a:solidFill>
                <a:srgbClr val="FF0000"/>
              </a:solidFill>
            </a:endParaRPr>
          </a:p>
          <a:p>
            <a:pPr marL="426645" lvl="1" indent="0" algn="r">
              <a:buNone/>
            </a:pPr>
            <a:r>
              <a:rPr lang="tr-TR" dirty="0" smtClean="0">
                <a:solidFill>
                  <a:srgbClr val="FF0000"/>
                </a:solidFill>
              </a:rPr>
              <a:t>(1), (4), (5)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dirty="0" smtClean="0">
                <a:solidFill>
                  <a:srgbClr val="FF0000"/>
                </a:solidFill>
              </a:rPr>
              <a:t>(14) belirtilen </a:t>
            </a:r>
            <a:r>
              <a:rPr lang="tr-TR" dirty="0">
                <a:solidFill>
                  <a:srgbClr val="FF0000"/>
                </a:solidFill>
              </a:rPr>
              <a:t>görevleri yerine getirir. </a:t>
            </a:r>
            <a:endParaRPr lang="tr-TR" dirty="0" smtClean="0">
              <a:solidFill>
                <a:srgbClr val="FF0000"/>
              </a:solidFill>
            </a:endParaRPr>
          </a:p>
          <a:p>
            <a:pPr lvl="1" algn="r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Şube </a:t>
            </a:r>
            <a:r>
              <a:rPr lang="tr-TR" dirty="0">
                <a:solidFill>
                  <a:srgbClr val="FF0000"/>
                </a:solidFill>
              </a:rPr>
              <a:t>genel kurullarının mali ibra yetkisi yoktur.</a:t>
            </a:r>
            <a:endParaRPr lang="tr-TR" sz="2400" dirty="0">
              <a:solidFill>
                <a:srgbClr val="FF0000"/>
              </a:solidFill>
            </a:endParaRPr>
          </a:p>
          <a:p>
            <a:pPr marL="1737136" lvl="3" indent="-457200">
              <a:buFont typeface="+mj-lt"/>
              <a:buAutoNum type="arabicPeriod"/>
            </a:pP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2-YÖNETİM KURULU</a:t>
            </a:r>
            <a:endParaRPr lang="tr-TR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Sendika yönetim kurulları en az 3, en çok 9 üyeden oluşur.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Şube yönetim kurulları en az 3, en çok 5 üyeden,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Konfederasyon yönetim kurulları ise en az 5 en çok 22 üyeden oluşur.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6116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2-YÖNETİM KURULU</a:t>
            </a:r>
            <a:endParaRPr lang="tr-TR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err="1" smtClean="0"/>
              <a:t>STİSK’nda</a:t>
            </a:r>
            <a:r>
              <a:rPr lang="tr-TR" dirty="0" smtClean="0"/>
              <a:t> yönetim kurulunun görevlerini düzenleyen bir madde bulunmamakta,</a:t>
            </a:r>
          </a:p>
          <a:p>
            <a:r>
              <a:rPr lang="tr-TR" dirty="0" smtClean="0"/>
              <a:t>Sadece genel kurul dışında kalan organların görev, yetki ve sorumluluklarının tüzükte yer alması gerektiği belirtilmektedir.</a:t>
            </a:r>
          </a:p>
          <a:p>
            <a:endParaRPr lang="tr-TR" dirty="0"/>
          </a:p>
          <a:p>
            <a:r>
              <a:rPr lang="tr-TR" dirty="0" smtClean="0"/>
              <a:t>Bununla birlikte, </a:t>
            </a:r>
            <a:r>
              <a:rPr lang="tr-TR" b="1" u="sng" dirty="0" smtClean="0"/>
              <a:t>yönetim kurulunun görevleri;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dirty="0" smtClean="0"/>
              <a:t>Kuruluşu temsil etmek,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dirty="0" smtClean="0"/>
              <a:t>Kanunların ve tüzüğün verdiği yetki çerçevesinde kuruluşu yönetmek,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dirty="0" smtClean="0"/>
              <a:t>Gelecek döneme ait bütçeyi hazırlayarak genel kurula sunmak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dirty="0" smtClean="0"/>
              <a:t>Genel kurulca verilecek diğer görevleri yerine getirmek.</a:t>
            </a:r>
            <a:r>
              <a:rPr lang="tr-TR" dirty="0"/>
              <a:t> </a:t>
            </a:r>
          </a:p>
          <a:p>
            <a:pPr marL="853290" lvl="2" indent="0">
              <a:buNone/>
            </a:pPr>
            <a:endParaRPr lang="tr-TR" dirty="0" smtClean="0"/>
          </a:p>
          <a:p>
            <a:pPr marL="853290" lvl="2" indent="0" algn="r">
              <a:buNone/>
            </a:pPr>
            <a:r>
              <a:rPr lang="tr-TR" dirty="0" smtClean="0">
                <a:solidFill>
                  <a:srgbClr val="FF0000"/>
                </a:solidFill>
              </a:rPr>
              <a:t>NOT: Yönetim </a:t>
            </a:r>
            <a:r>
              <a:rPr lang="tr-TR" dirty="0">
                <a:solidFill>
                  <a:srgbClr val="FF0000"/>
                </a:solidFill>
              </a:rPr>
              <a:t>kurulu başkanı sendikanın da başkanı sayılır. </a:t>
            </a:r>
          </a:p>
          <a:p>
            <a:pPr marL="1310490" lvl="2" indent="-457200">
              <a:buFont typeface="+mj-lt"/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120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3-DENETLEME KURULU</a:t>
            </a:r>
            <a:endParaRPr lang="tr-TR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dirty="0"/>
          </a:p>
          <a:p>
            <a:r>
              <a:rPr lang="tr-TR" b="1" dirty="0" smtClean="0"/>
              <a:t>Sendika denetleme kurulları en az 3 en çok 9 üyeden oluşur.</a:t>
            </a:r>
          </a:p>
          <a:p>
            <a:endParaRPr lang="tr-TR" dirty="0"/>
          </a:p>
          <a:p>
            <a:r>
              <a:rPr lang="tr-TR" b="1" dirty="0" smtClean="0"/>
              <a:t>Şube denetleme kurulları en az 3 en çok 5 üyeden oluşur. </a:t>
            </a:r>
          </a:p>
          <a:p>
            <a:endParaRPr lang="tr-TR" dirty="0"/>
          </a:p>
          <a:p>
            <a:r>
              <a:rPr lang="tr-TR" dirty="0" smtClean="0"/>
              <a:t>Denetleme kurullarına asıl sayısı kadar yedek üye de seçilir. </a:t>
            </a:r>
          </a:p>
        </p:txBody>
      </p:sp>
    </p:spTree>
    <p:extLst>
      <p:ext uri="{BB962C8B-B14F-4D97-AF65-F5344CB8AC3E}">
        <p14:creationId xmlns:p14="http://schemas.microsoft.com/office/powerpoint/2010/main" val="20099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3-DENETLEME KURULU</a:t>
            </a:r>
            <a:endParaRPr lang="tr-TR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dirty="0"/>
          </a:p>
          <a:p>
            <a:r>
              <a:rPr lang="tr-TR" b="1" dirty="0" smtClean="0"/>
              <a:t>Dolayısıyla, denetleme kurulu tarafından hem «idari» hem de «mali» denetim yapılmaktadır.</a:t>
            </a:r>
          </a:p>
          <a:p>
            <a:endParaRPr lang="tr-TR" dirty="0"/>
          </a:p>
          <a:p>
            <a:endParaRPr lang="tr-TR" dirty="0" smtClean="0"/>
          </a:p>
          <a:p>
            <a:pPr lvl="1"/>
            <a:r>
              <a:rPr lang="tr-TR" dirty="0" smtClean="0"/>
              <a:t>Denetleme kurulu tarafından yapılan her denetleme faaliyeti sonucunda denetim raporu düzenlenir. 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260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>
            <a:noAutofit/>
          </a:bodyPr>
          <a:lstStyle/>
          <a:p>
            <a:r>
              <a:rPr lang="tr-TR" sz="3600" b="1" dirty="0" smtClean="0"/>
              <a:t>4-DİSİPLİN KURULU</a:t>
            </a:r>
            <a:endParaRPr lang="tr-TR" sz="36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endParaRPr lang="tr-TR" dirty="0"/>
          </a:p>
          <a:p>
            <a:r>
              <a:rPr lang="tr-TR" b="1" dirty="0" smtClean="0"/>
              <a:t>Disiplin kurulu sendika disiplinini sağlayan ve denetleyen, </a:t>
            </a:r>
          </a:p>
          <a:p>
            <a:r>
              <a:rPr lang="tr-TR" b="1" dirty="0" smtClean="0"/>
              <a:t>Üyeleri üzerinde sendikal otoriteyi temsil eden organdır.</a:t>
            </a:r>
          </a:p>
          <a:p>
            <a:endParaRPr lang="tr-TR" b="1" dirty="0"/>
          </a:p>
          <a:p>
            <a:r>
              <a:rPr lang="tr-TR" b="1" dirty="0" smtClean="0"/>
              <a:t>Sendika disiplin kurulları en az 3 en çok 9 üyeden oluşur.</a:t>
            </a:r>
          </a:p>
          <a:p>
            <a:r>
              <a:rPr lang="tr-TR" b="1" dirty="0" smtClean="0"/>
              <a:t>Şube disiplin kurulları ise en az 3 en çok 5 üyeden oluşur.</a:t>
            </a:r>
          </a:p>
          <a:p>
            <a:endParaRPr lang="tr-TR" b="1" dirty="0"/>
          </a:p>
          <a:p>
            <a:r>
              <a:rPr lang="tr-TR" b="1" dirty="0" smtClean="0"/>
              <a:t>Asıl sayı kadar yedek  üye de seçilir.  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876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4975448"/>
          </a:xfrm>
        </p:spPr>
        <p:txBody>
          <a:bodyPr rtlCol="0"/>
          <a:lstStyle/>
          <a:p>
            <a:pPr rtl="0"/>
            <a:endParaRPr lang="tr-TR" dirty="0" smtClean="0"/>
          </a:p>
          <a:p>
            <a:pPr rtl="0"/>
            <a:endParaRPr lang="tr-TR" dirty="0"/>
          </a:p>
          <a:p>
            <a:pPr rtl="0"/>
            <a:r>
              <a:rPr lang="tr-TR" dirty="0" smtClean="0"/>
              <a:t>Tüzel kişiler kanun ve tüzüklere göre sahip oldukları organlar aracılığıyla yönetilirler (MK. md.50).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Bütün tüzel kişiler gibi sendikalar da organlarının (hukuki ve haksız) fiillerinden sorumlu olurlar (MK. md.50).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rtl="0"/>
            <a:r>
              <a:rPr lang="tr-TR" dirty="0" smtClean="0"/>
              <a:t>Derneklerde bulunan üç zorunlu organa (genel kurul, yönetim kurulu, denetim kurulu) karşılık (MK. md.72),</a:t>
            </a:r>
          </a:p>
          <a:p>
            <a:pPr rtl="0"/>
            <a:endParaRPr lang="tr-TR" dirty="0"/>
          </a:p>
          <a:p>
            <a:pPr rtl="0"/>
            <a:r>
              <a:rPr lang="tr-TR" b="1" dirty="0" smtClean="0"/>
              <a:t>Sendika ve konfederasyonlar </a:t>
            </a:r>
            <a:r>
              <a:rPr lang="tr-TR" b="1" u="sng" dirty="0" smtClean="0"/>
              <a:t>dört zorunlu org</a:t>
            </a:r>
            <a:r>
              <a:rPr lang="tr-TR" b="1" dirty="0" smtClean="0"/>
              <a:t>ana sahiptirler. </a:t>
            </a:r>
          </a:p>
          <a:p>
            <a:pPr rtl="0"/>
            <a:r>
              <a:rPr lang="tr-TR" b="1" dirty="0" smtClean="0"/>
              <a:t>Bunlar;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Genel kurul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Yönetim kurulu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Denetleme kurulu</a:t>
            </a:r>
          </a:p>
          <a:p>
            <a:pPr marL="1310490" lvl="2" indent="-457200">
              <a:buFont typeface="+mj-lt"/>
              <a:buAutoNum type="arabicPeriod"/>
            </a:pPr>
            <a:r>
              <a:rPr lang="tr-TR" b="1" dirty="0" smtClean="0"/>
              <a:t>Disiplin kurulu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63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rtl="0"/>
            <a:r>
              <a:rPr lang="tr-TR" dirty="0" smtClean="0"/>
              <a:t>Kanun ayrıca, tüzükte yer verilmek şartıyla ihtiyaca göre seçimlik organlar (yürütme komitesi, başkanlık kurulu, danışma kurulu, icra kurulu gibi) kurulabilmesine de olanak tanımıştır.</a:t>
            </a:r>
          </a:p>
          <a:p>
            <a:pPr rtl="0"/>
            <a:endParaRPr lang="tr-TR" b="1" dirty="0"/>
          </a:p>
          <a:p>
            <a:pPr rtl="0"/>
            <a:r>
              <a:rPr lang="tr-TR" b="1" dirty="0" smtClean="0"/>
              <a:t>Bununla birlikte, zorunlu organlara ait görev, yetki ve sorumluluklar seçimlik organlara devredilemez.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9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rtl="0"/>
            <a:r>
              <a:rPr lang="tr-TR" dirty="0" smtClean="0"/>
              <a:t>Genel kurul dışında kalan organların üye sayıları 3’ten az 9’dan fazla olamaz ve</a:t>
            </a:r>
          </a:p>
          <a:p>
            <a:pPr rtl="0"/>
            <a:r>
              <a:rPr lang="tr-TR" b="1" dirty="0" smtClean="0"/>
              <a:t>Seçilen asıl üye sayısı kadar yedek üye seçilir. </a:t>
            </a:r>
          </a:p>
          <a:p>
            <a:pPr rtl="0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329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marL="0" indent="0" rtl="0">
              <a:buNone/>
            </a:pPr>
            <a:endParaRPr lang="tr-TR" b="1" dirty="0"/>
          </a:p>
          <a:p>
            <a:r>
              <a:rPr lang="tr-TR" dirty="0"/>
              <a:t>konfederasyonların yönetim kurullarının üye sayıları </a:t>
            </a:r>
            <a:r>
              <a:rPr lang="tr-TR" dirty="0" smtClean="0"/>
              <a:t>5’ten </a:t>
            </a:r>
            <a:r>
              <a:rPr lang="tr-TR" dirty="0"/>
              <a:t>az </a:t>
            </a:r>
            <a:r>
              <a:rPr lang="tr-TR" dirty="0" smtClean="0"/>
              <a:t>22’den </a:t>
            </a:r>
            <a:r>
              <a:rPr lang="tr-TR" dirty="0"/>
              <a:t>fazla ve </a:t>
            </a:r>
            <a:endParaRPr lang="tr-TR" dirty="0" smtClean="0"/>
          </a:p>
          <a:p>
            <a:r>
              <a:rPr lang="tr-TR" dirty="0" smtClean="0"/>
              <a:t>şubelerin </a:t>
            </a:r>
            <a:r>
              <a:rPr lang="tr-TR" dirty="0"/>
              <a:t>genel kurul dışındaki kurullarının üye sayıları </a:t>
            </a:r>
            <a:r>
              <a:rPr lang="tr-TR" dirty="0" smtClean="0"/>
              <a:t>3’ten </a:t>
            </a:r>
            <a:r>
              <a:rPr lang="tr-TR" dirty="0"/>
              <a:t>az </a:t>
            </a:r>
            <a:r>
              <a:rPr lang="tr-TR" dirty="0" smtClean="0"/>
              <a:t>5’ten </a:t>
            </a:r>
            <a:r>
              <a:rPr lang="tr-TR" dirty="0"/>
              <a:t>fazla olamaz.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kurul dışındaki organlara asıl üye sayısı kadar yedek üye seçilir.</a:t>
            </a:r>
          </a:p>
          <a:p>
            <a:pPr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77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G</a:t>
            </a:r>
            <a:r>
              <a:rPr lang="tr" dirty="0" smtClean="0"/>
              <a:t>enel olarak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tr-TR" dirty="0"/>
          </a:p>
          <a:p>
            <a:pPr marL="0" indent="0" rtl="0">
              <a:buNone/>
            </a:pPr>
            <a:endParaRPr lang="tr-TR" b="1" dirty="0"/>
          </a:p>
          <a:p>
            <a:r>
              <a:rPr lang="tr-TR" dirty="0" smtClean="0"/>
              <a:t>STİSK. Bu kanun uygulanması bakımından konfederasyon, sendika ve şubelerin yönetim kurulu üyelerini yönetici saymıştır.</a:t>
            </a:r>
          </a:p>
          <a:p>
            <a:endParaRPr lang="tr-TR" dirty="0"/>
          </a:p>
          <a:p>
            <a:r>
              <a:rPr lang="tr-TR" b="1" dirty="0" smtClean="0"/>
              <a:t>Yani denetleme ve disiplin kurulu üyeleri yönetici sayılmazlar.</a:t>
            </a:r>
            <a:endParaRPr lang="tr-TR" b="1" dirty="0"/>
          </a:p>
          <a:p>
            <a:pPr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1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64096"/>
          </a:xfrm>
        </p:spPr>
        <p:txBody>
          <a:bodyPr rtlCol="0"/>
          <a:lstStyle/>
          <a:p>
            <a:pPr rtl="0"/>
            <a:r>
              <a:rPr lang="tr-TR" dirty="0" smtClean="0"/>
              <a:t>Zorunlu Organların Seçilme Şartları</a:t>
            </a:r>
            <a:endParaRPr lang="en-US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549796" y="1196752"/>
            <a:ext cx="10724867" cy="5400600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endParaRPr lang="tr-TR" dirty="0"/>
          </a:p>
          <a:p>
            <a:pPr marL="0" indent="0" rtl="0">
              <a:buNone/>
            </a:pPr>
            <a:endParaRPr lang="tr-TR" b="1" dirty="0"/>
          </a:p>
          <a:p>
            <a:r>
              <a:rPr lang="tr-TR" dirty="0" smtClean="0"/>
              <a:t>STİSK genel kurul dışındaki zorunlu organlara seçilebilmek için md.6’daki kuruculuk şartlarına sahip olunmasını aramaktadır.</a:t>
            </a:r>
          </a:p>
          <a:p>
            <a:endParaRPr lang="tr-TR" b="1" dirty="0"/>
          </a:p>
          <a:p>
            <a:r>
              <a:rPr lang="tr-TR" b="1" dirty="0" smtClean="0"/>
              <a:t>Bu durumda fiil ehliyetine sahip, fiilen çalışan ve </a:t>
            </a:r>
          </a:p>
          <a:p>
            <a:r>
              <a:rPr lang="tr-TR" dirty="0" smtClean="0"/>
              <a:t>5237 </a:t>
            </a:r>
            <a:r>
              <a:rPr lang="tr-TR" dirty="0"/>
              <a:t>sayılı Türk Ceza Kanununun 53 üncü maddesinde belirtilen süreler geçmiş olsa bile; </a:t>
            </a:r>
            <a:endParaRPr lang="tr-TR" dirty="0" smtClean="0"/>
          </a:p>
          <a:p>
            <a:pPr lvl="1"/>
            <a:r>
              <a:rPr lang="tr-TR" dirty="0" smtClean="0"/>
              <a:t>zimmet</a:t>
            </a:r>
            <a:r>
              <a:rPr lang="tr-TR" dirty="0"/>
              <a:t>, irtikâp, rüşvet, hırsızlık, dolandırıcılık, sahtecilik, güveni kötüye kullanma, hileli iflas, ihaleye fesat karıştırma, edimin ifasına fesat karıştırma, suçtan kaynaklanan mal varlığı değerlerini aklama ve kaçakçılık suçlarından </a:t>
            </a:r>
            <a:endParaRPr lang="tr-TR" dirty="0" smtClean="0"/>
          </a:p>
          <a:p>
            <a:pPr lvl="1"/>
            <a:endParaRPr lang="tr-TR" dirty="0"/>
          </a:p>
          <a:p>
            <a:r>
              <a:rPr lang="tr-TR" b="1" dirty="0" smtClean="0"/>
              <a:t>birinden </a:t>
            </a:r>
            <a:r>
              <a:rPr lang="tr-TR" b="1" dirty="0"/>
              <a:t>mahkûmiyeti </a:t>
            </a:r>
            <a:r>
              <a:rPr lang="tr-TR" b="1" dirty="0" smtClean="0"/>
              <a:t>bulunmayan kişiler yönetim kurulu, denetleme kurulu ve disiplin kurulu üyesi olabilirler.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00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1081</Words>
  <Application>Microsoft Office PowerPoint</Application>
  <PresentationFormat>Özel</PresentationFormat>
  <Paragraphs>202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</vt:lpstr>
      <vt:lpstr>Kitaplar 16 x 9</vt:lpstr>
      <vt:lpstr>SENDİKA ve KONFEDERASYONLARIN İŞLEYİŞİ  &amp;Organlara Dair Ortak Hükümler&amp;</vt:lpstr>
      <vt:lpstr>giriş</vt:lpstr>
      <vt:lpstr>Genel olarak</vt:lpstr>
      <vt:lpstr>Genel olarak</vt:lpstr>
      <vt:lpstr>Genel olarak</vt:lpstr>
      <vt:lpstr>Genel olarak</vt:lpstr>
      <vt:lpstr>Genel olarak</vt:lpstr>
      <vt:lpstr>Genel olarak</vt:lpstr>
      <vt:lpstr>Zorunlu Organların Seçilme Şartları</vt:lpstr>
      <vt:lpstr>1-Genel Kurul</vt:lpstr>
      <vt:lpstr>A-Genel Kurulun Oluşumu ve Delege Usulü</vt:lpstr>
      <vt:lpstr>B-Genel Kurulun Toplanması</vt:lpstr>
      <vt:lpstr>B-Genel Kurulun Toplanması</vt:lpstr>
      <vt:lpstr>B-Genel Kurulun Toplanması</vt:lpstr>
      <vt:lpstr>B-Genel Kurulun Toplanması</vt:lpstr>
      <vt:lpstr>C-Genel kurulun toplantı ve karar yeter sayıları</vt:lpstr>
      <vt:lpstr>C-Genel kurulun toplantı ve karar yeter sayıları</vt:lpstr>
      <vt:lpstr>**Genel kurulun görev ve yetkileri</vt:lpstr>
      <vt:lpstr>**Genel kurulun görev ve yetkileri</vt:lpstr>
      <vt:lpstr>**Genel kurulun görev ve yetkileri</vt:lpstr>
      <vt:lpstr>**Genel kurulun görev ve yetkileri</vt:lpstr>
      <vt:lpstr>2-YÖNETİM KURULU</vt:lpstr>
      <vt:lpstr>2-YÖNETİM KURULU</vt:lpstr>
      <vt:lpstr>3-DENETLEME KURULU</vt:lpstr>
      <vt:lpstr>3-DENETLEME KURULU</vt:lpstr>
      <vt:lpstr>4-DİSİPLİN KURULU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2020-02-21T09:11:33Z</dcterms:created>
  <dcterms:modified xsi:type="dcterms:W3CDTF">2020-04-26T22:19:31Z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