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80" r:id="rId19"/>
    <p:sldId id="281" r:id="rId20"/>
    <p:sldId id="282" r:id="rId21"/>
    <p:sldId id="285" r:id="rId22"/>
    <p:sldId id="284" r:id="rId23"/>
    <p:sldId id="28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C430B5-719B-4A0E-BA12-14076BB311AB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EC3ED834-BB67-4984-BBAB-C6CAA4646A89}">
      <dgm:prSet phldrT="[Text]" custT="1"/>
      <dgm:spPr/>
      <dgm:t>
        <a:bodyPr/>
        <a:lstStyle/>
        <a:p>
          <a:r>
            <a:rPr lang="tr-TR" sz="1800" b="1" dirty="0"/>
            <a:t>Bulma</a:t>
          </a:r>
          <a:r>
            <a:rPr lang="tr-TR" sz="1400" dirty="0"/>
            <a:t> </a:t>
          </a:r>
          <a:endParaRPr lang="en-US" sz="1400" dirty="0"/>
        </a:p>
      </dgm:t>
    </dgm:pt>
    <dgm:pt modelId="{94F99964-F27A-4F01-B0E7-8450565FB437}" type="parTrans" cxnId="{F0259C29-3823-41ED-8452-566D6B7CF188}">
      <dgm:prSet/>
      <dgm:spPr/>
      <dgm:t>
        <a:bodyPr/>
        <a:lstStyle/>
        <a:p>
          <a:endParaRPr lang="en-US"/>
        </a:p>
      </dgm:t>
    </dgm:pt>
    <dgm:pt modelId="{8382FF0A-21A4-408A-9AA4-1FB20F800D11}" type="sibTrans" cxnId="{F0259C29-3823-41ED-8452-566D6B7CF188}">
      <dgm:prSet/>
      <dgm:spPr/>
      <dgm:t>
        <a:bodyPr/>
        <a:lstStyle/>
        <a:p>
          <a:endParaRPr lang="en-US"/>
        </a:p>
      </dgm:t>
    </dgm:pt>
    <dgm:pt modelId="{16F394AA-A021-4B2E-901E-661DE88D9135}">
      <dgm:prSet phldrT="[Text]" custT="1"/>
      <dgm:spPr/>
      <dgm:t>
        <a:bodyPr/>
        <a:lstStyle/>
        <a:p>
          <a:r>
            <a:rPr lang="tr-TR" sz="1800" b="1" dirty="0"/>
            <a:t>Belirleme </a:t>
          </a:r>
          <a:endParaRPr lang="en-US" sz="1800" b="1" dirty="0"/>
        </a:p>
      </dgm:t>
    </dgm:pt>
    <dgm:pt modelId="{C3C1F850-A02E-44CC-8826-D7B5CD68E8D4}" type="parTrans" cxnId="{918347C3-255D-4CAC-817E-098E8B7F22DE}">
      <dgm:prSet/>
      <dgm:spPr/>
      <dgm:t>
        <a:bodyPr/>
        <a:lstStyle/>
        <a:p>
          <a:endParaRPr lang="en-US"/>
        </a:p>
      </dgm:t>
    </dgm:pt>
    <dgm:pt modelId="{4AA70069-A133-4DBB-B99A-A2F758282244}" type="sibTrans" cxnId="{918347C3-255D-4CAC-817E-098E8B7F22DE}">
      <dgm:prSet/>
      <dgm:spPr/>
      <dgm:t>
        <a:bodyPr/>
        <a:lstStyle/>
        <a:p>
          <a:endParaRPr lang="en-US"/>
        </a:p>
      </dgm:t>
    </dgm:pt>
    <dgm:pt modelId="{B2C9D869-6382-4551-8420-1A9630911AD0}">
      <dgm:prSet phldrT="[Text]" custT="1"/>
      <dgm:spPr/>
      <dgm:t>
        <a:bodyPr/>
        <a:lstStyle/>
        <a:p>
          <a:r>
            <a:rPr lang="tr-TR" sz="1800" b="1" dirty="0"/>
            <a:t>Seçme</a:t>
          </a:r>
          <a:r>
            <a:rPr lang="tr-TR" sz="1900" dirty="0"/>
            <a:t> </a:t>
          </a:r>
          <a:endParaRPr lang="en-US" sz="1900" dirty="0"/>
        </a:p>
      </dgm:t>
    </dgm:pt>
    <dgm:pt modelId="{FAD9A40B-4B2B-4B3A-B15F-A2B58FCE74A0}" type="parTrans" cxnId="{241E2174-50E2-4C5B-953F-74927FA34DF7}">
      <dgm:prSet/>
      <dgm:spPr/>
      <dgm:t>
        <a:bodyPr/>
        <a:lstStyle/>
        <a:p>
          <a:endParaRPr lang="en-US"/>
        </a:p>
      </dgm:t>
    </dgm:pt>
    <dgm:pt modelId="{F2AD004D-2B87-49F7-861E-2B31C8B5F67C}" type="sibTrans" cxnId="{241E2174-50E2-4C5B-953F-74927FA34DF7}">
      <dgm:prSet/>
      <dgm:spPr/>
      <dgm:t>
        <a:bodyPr/>
        <a:lstStyle/>
        <a:p>
          <a:endParaRPr lang="en-US"/>
        </a:p>
      </dgm:t>
    </dgm:pt>
    <dgm:pt modelId="{96089CE7-0CC7-4388-B3FB-85A9A91984A3}">
      <dgm:prSet/>
      <dgm:spPr/>
      <dgm:t>
        <a:bodyPr/>
        <a:lstStyle/>
        <a:p>
          <a:r>
            <a:rPr lang="en-US" b="1" baseline="0" smtClean="0"/>
            <a:t>Obtain</a:t>
          </a:r>
          <a:endParaRPr lang="en-US" b="1" baseline="0" dirty="0"/>
        </a:p>
      </dgm:t>
    </dgm:pt>
    <dgm:pt modelId="{D3E21BB2-7085-4D17-A066-201BAE0E0C23}" type="sibTrans" cxnId="{EEBB5D83-8030-496C-B483-AE76D0B33522}">
      <dgm:prSet/>
      <dgm:spPr/>
      <dgm:t>
        <a:bodyPr/>
        <a:lstStyle/>
        <a:p>
          <a:endParaRPr lang="en-US"/>
        </a:p>
      </dgm:t>
    </dgm:pt>
    <dgm:pt modelId="{4FA95462-7421-489F-8FCD-BB7A2A2E68C2}" type="parTrans" cxnId="{EEBB5D83-8030-496C-B483-AE76D0B33522}">
      <dgm:prSet/>
      <dgm:spPr/>
      <dgm:t>
        <a:bodyPr/>
        <a:lstStyle/>
        <a:p>
          <a:endParaRPr lang="en-US"/>
        </a:p>
      </dgm:t>
    </dgm:pt>
    <dgm:pt modelId="{2F0A208E-C052-48B4-BEA2-F8E169EBD426}">
      <dgm:prSet phldrT="[Text]"/>
      <dgm:spPr/>
      <dgm:t>
        <a:bodyPr/>
        <a:lstStyle/>
        <a:p>
          <a:r>
            <a:rPr lang="en-US" b="1" smtClean="0"/>
            <a:t>Select</a:t>
          </a:r>
          <a:endParaRPr lang="en-US" b="1" dirty="0"/>
        </a:p>
      </dgm:t>
    </dgm:pt>
    <dgm:pt modelId="{914B2492-5D14-4971-BCBF-71C17732116C}" type="sibTrans" cxnId="{3B76F44A-85F6-4500-9204-B3D67D8B1466}">
      <dgm:prSet/>
      <dgm:spPr/>
      <dgm:t>
        <a:bodyPr/>
        <a:lstStyle/>
        <a:p>
          <a:endParaRPr lang="en-US"/>
        </a:p>
      </dgm:t>
    </dgm:pt>
    <dgm:pt modelId="{FC1D5B23-40C9-4399-8910-4D6C753C403F}" type="parTrans" cxnId="{3B76F44A-85F6-4500-9204-B3D67D8B1466}">
      <dgm:prSet/>
      <dgm:spPr/>
      <dgm:t>
        <a:bodyPr/>
        <a:lstStyle/>
        <a:p>
          <a:endParaRPr lang="en-US"/>
        </a:p>
      </dgm:t>
    </dgm:pt>
    <dgm:pt modelId="{9B58652D-60D1-4305-87C1-65A26E1B3D27}">
      <dgm:prSet phldrT="[Text]"/>
      <dgm:spPr/>
      <dgm:t>
        <a:bodyPr/>
        <a:lstStyle/>
        <a:p>
          <a:r>
            <a:rPr lang="en-US" b="1" smtClean="0"/>
            <a:t>Identify</a:t>
          </a:r>
          <a:endParaRPr lang="en-US" b="1" dirty="0"/>
        </a:p>
      </dgm:t>
    </dgm:pt>
    <dgm:pt modelId="{7F7690D8-7B81-43E4-A390-1A02FB6D85BE}" type="sibTrans" cxnId="{6C137AF9-C6C1-46AF-A739-34E1907856D6}">
      <dgm:prSet/>
      <dgm:spPr/>
      <dgm:t>
        <a:bodyPr/>
        <a:lstStyle/>
        <a:p>
          <a:endParaRPr lang="en-US"/>
        </a:p>
      </dgm:t>
    </dgm:pt>
    <dgm:pt modelId="{74027C82-1FF3-47E7-8EC5-2032C384F039}" type="parTrans" cxnId="{6C137AF9-C6C1-46AF-A739-34E1907856D6}">
      <dgm:prSet/>
      <dgm:spPr/>
      <dgm:t>
        <a:bodyPr/>
        <a:lstStyle/>
        <a:p>
          <a:endParaRPr lang="en-US"/>
        </a:p>
      </dgm:t>
    </dgm:pt>
    <dgm:pt modelId="{B879598C-1AED-467C-A191-42CB4BC0B0B7}">
      <dgm:prSet phldrT="[Text]"/>
      <dgm:spPr/>
      <dgm:t>
        <a:bodyPr/>
        <a:lstStyle/>
        <a:p>
          <a:r>
            <a:rPr lang="en-US" b="1" smtClean="0"/>
            <a:t>Find</a:t>
          </a:r>
          <a:endParaRPr lang="en-US" b="1" dirty="0"/>
        </a:p>
      </dgm:t>
    </dgm:pt>
    <dgm:pt modelId="{FAE7BBAF-75AF-4259-8589-3848814E7AFB}" type="sibTrans" cxnId="{AB60447A-CBA9-40EA-AE3F-C38F632907A0}">
      <dgm:prSet/>
      <dgm:spPr/>
      <dgm:t>
        <a:bodyPr/>
        <a:lstStyle/>
        <a:p>
          <a:endParaRPr lang="en-US"/>
        </a:p>
      </dgm:t>
    </dgm:pt>
    <dgm:pt modelId="{13B10FCC-DEF0-439D-8BCD-E0DD0CF5AE91}" type="parTrans" cxnId="{AB60447A-CBA9-40EA-AE3F-C38F632907A0}">
      <dgm:prSet/>
      <dgm:spPr/>
      <dgm:t>
        <a:bodyPr/>
        <a:lstStyle/>
        <a:p>
          <a:endParaRPr lang="en-US"/>
        </a:p>
      </dgm:t>
    </dgm:pt>
    <dgm:pt modelId="{77DF2005-AC59-46BD-B8A4-900EE7FD238C}">
      <dgm:prSet custT="1"/>
      <dgm:spPr/>
      <dgm:t>
        <a:bodyPr/>
        <a:lstStyle/>
        <a:p>
          <a:r>
            <a:rPr lang="tr-TR" sz="1800" b="1" dirty="0"/>
            <a:t>Sağlama</a:t>
          </a:r>
          <a:endParaRPr lang="en-US" sz="1800" b="1" dirty="0"/>
        </a:p>
      </dgm:t>
    </dgm:pt>
    <dgm:pt modelId="{3BCC59EC-3800-462D-9833-7934E5CB4E88}" type="parTrans" cxnId="{E927743C-43CD-4D6C-AFB9-BBBB6E056112}">
      <dgm:prSet/>
      <dgm:spPr/>
      <dgm:t>
        <a:bodyPr/>
        <a:lstStyle/>
        <a:p>
          <a:endParaRPr lang="tr-TR"/>
        </a:p>
      </dgm:t>
    </dgm:pt>
    <dgm:pt modelId="{E3599E7D-B1CF-4CBE-9E3B-4F991B176B5A}" type="sibTrans" cxnId="{E927743C-43CD-4D6C-AFB9-BBBB6E056112}">
      <dgm:prSet/>
      <dgm:spPr/>
      <dgm:t>
        <a:bodyPr/>
        <a:lstStyle/>
        <a:p>
          <a:endParaRPr lang="tr-TR"/>
        </a:p>
      </dgm:t>
    </dgm:pt>
    <dgm:pt modelId="{4F5D14DE-1476-474C-B8F6-DD31A7FCE47D}" type="pres">
      <dgm:prSet presAssocID="{2CC430B5-719B-4A0E-BA12-14076BB311A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787E4C10-58E7-4FD8-8D54-EFFD8E405513}" type="pres">
      <dgm:prSet presAssocID="{B879598C-1AED-467C-A191-42CB4BC0B0B7}" presName="composite" presStyleCnt="0"/>
      <dgm:spPr/>
      <dgm:t>
        <a:bodyPr/>
        <a:lstStyle/>
        <a:p>
          <a:endParaRPr lang="tr-TR"/>
        </a:p>
      </dgm:t>
    </dgm:pt>
    <dgm:pt modelId="{04EE3C5C-7485-4593-945E-9462C23B797F}" type="pres">
      <dgm:prSet presAssocID="{B879598C-1AED-467C-A191-42CB4BC0B0B7}" presName="bentUpArrow1" presStyleLbl="alignImgPlace1" presStyleIdx="0" presStyleCnt="3" custScaleX="91639" custLinFactX="-40398" custLinFactNeighborX="-100000" custLinFactNeighborY="4626"/>
      <dgm:spPr/>
      <dgm:t>
        <a:bodyPr/>
        <a:lstStyle/>
        <a:p>
          <a:endParaRPr lang="tr-TR"/>
        </a:p>
      </dgm:t>
    </dgm:pt>
    <dgm:pt modelId="{3DF4FA05-EABC-4A0F-8521-35F1D29DBEDF}" type="pres">
      <dgm:prSet presAssocID="{B879598C-1AED-467C-A191-42CB4BC0B0B7}" presName="ParentText" presStyleLbl="node1" presStyleIdx="0" presStyleCnt="4" custScaleX="139828" custScaleY="96391" custLinFactX="-25822" custLinFactNeighborX="-100000" custLinFactNeighborY="298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68DAF7-4D35-4236-A991-86C0BC742B0A}" type="pres">
      <dgm:prSet presAssocID="{B879598C-1AED-467C-A191-42CB4BC0B0B7}" presName="ChildText" presStyleLbl="revTx" presStyleIdx="0" presStyleCnt="4" custScaleX="145500" custScaleY="41961" custLinFactNeighborX="-86914" custLinFactNeighborY="-55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F36F0B-58A0-444A-B678-81B226D3A5B5}" type="pres">
      <dgm:prSet presAssocID="{FAE7BBAF-75AF-4259-8589-3848814E7AFB}" presName="sibTrans" presStyleCnt="0"/>
      <dgm:spPr/>
      <dgm:t>
        <a:bodyPr/>
        <a:lstStyle/>
        <a:p>
          <a:endParaRPr lang="tr-TR"/>
        </a:p>
      </dgm:t>
    </dgm:pt>
    <dgm:pt modelId="{5E9E7403-2B22-489E-94E3-A03245B620CF}" type="pres">
      <dgm:prSet presAssocID="{9B58652D-60D1-4305-87C1-65A26E1B3D27}" presName="composite" presStyleCnt="0"/>
      <dgm:spPr/>
      <dgm:t>
        <a:bodyPr/>
        <a:lstStyle/>
        <a:p>
          <a:endParaRPr lang="tr-TR"/>
        </a:p>
      </dgm:t>
    </dgm:pt>
    <dgm:pt modelId="{CC1CA8A7-CEAD-4B76-B8BC-36D874581CEC}" type="pres">
      <dgm:prSet presAssocID="{9B58652D-60D1-4305-87C1-65A26E1B3D27}" presName="bentUpArrow1" presStyleLbl="alignImgPlace1" presStyleIdx="1" presStyleCnt="3" custScaleX="91639" custScaleY="92949" custLinFactNeighborX="-85364" custLinFactNeighborY="8404"/>
      <dgm:spPr/>
      <dgm:t>
        <a:bodyPr/>
        <a:lstStyle/>
        <a:p>
          <a:endParaRPr lang="tr-TR"/>
        </a:p>
      </dgm:t>
    </dgm:pt>
    <dgm:pt modelId="{782FE792-6042-4B30-A2E7-93D5139504E5}" type="pres">
      <dgm:prSet presAssocID="{9B58652D-60D1-4305-87C1-65A26E1B3D27}" presName="ParentText" presStyleLbl="node1" presStyleIdx="1" presStyleCnt="4" custScaleX="119223" custLinFactNeighborX="-906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7AFF97-A56C-42A3-8603-E8885910ACE4}" type="pres">
      <dgm:prSet presAssocID="{9B58652D-60D1-4305-87C1-65A26E1B3D27}" presName="ChildText" presStyleLbl="revTx" presStyleIdx="1" presStyleCnt="4" custScaleX="170788" custScaleY="76397" custLinFactNeighborX="-44750" custLinFactNeighborY="33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39BE8B-0AC8-49B2-928A-6E793E40AED9}" type="pres">
      <dgm:prSet presAssocID="{7F7690D8-7B81-43E4-A390-1A02FB6D85BE}" presName="sibTrans" presStyleCnt="0"/>
      <dgm:spPr/>
      <dgm:t>
        <a:bodyPr/>
        <a:lstStyle/>
        <a:p>
          <a:endParaRPr lang="tr-TR"/>
        </a:p>
      </dgm:t>
    </dgm:pt>
    <dgm:pt modelId="{DAF2870F-13B8-4F80-8171-C71E02093804}" type="pres">
      <dgm:prSet presAssocID="{2F0A208E-C052-48B4-BEA2-F8E169EBD426}" presName="composite" presStyleCnt="0"/>
      <dgm:spPr/>
      <dgm:t>
        <a:bodyPr/>
        <a:lstStyle/>
        <a:p>
          <a:endParaRPr lang="tr-TR"/>
        </a:p>
      </dgm:t>
    </dgm:pt>
    <dgm:pt modelId="{172B0806-658D-4EE0-910C-5B4B9E3683D3}" type="pres">
      <dgm:prSet presAssocID="{2F0A208E-C052-48B4-BEA2-F8E169EBD426}" presName="bentUpArrow1" presStyleLbl="alignImgPlace1" presStyleIdx="2" presStyleCnt="3" custScaleX="100463" custLinFactNeighborX="-39935" custLinFactNeighborY="9018"/>
      <dgm:spPr/>
      <dgm:t>
        <a:bodyPr/>
        <a:lstStyle/>
        <a:p>
          <a:endParaRPr lang="tr-TR"/>
        </a:p>
      </dgm:t>
    </dgm:pt>
    <dgm:pt modelId="{6E84293B-03E8-48FE-BB09-CF29D3435AA1}" type="pres">
      <dgm:prSet presAssocID="{2F0A208E-C052-48B4-BEA2-F8E169EBD426}" presName="ParentText" presStyleLbl="node1" presStyleIdx="2" presStyleCnt="4" custScaleX="137541" custLinFactNeighborX="-65537" custLinFactNeighborY="-10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BDCEC9-7DF5-425D-B1C6-126424D7B1F8}" type="pres">
      <dgm:prSet presAssocID="{2F0A208E-C052-48B4-BEA2-F8E169EBD426}" presName="ChildText" presStyleLbl="revTx" presStyleIdx="2" presStyleCnt="4" custScaleX="156674" custScaleY="85369" custLinFactNeighborX="4768" custLinFactNeighborY="-62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97E896-EA93-4FF4-86D8-E7C7490A73CD}" type="pres">
      <dgm:prSet presAssocID="{914B2492-5D14-4971-BCBF-71C17732116C}" presName="sibTrans" presStyleCnt="0"/>
      <dgm:spPr/>
      <dgm:t>
        <a:bodyPr/>
        <a:lstStyle/>
        <a:p>
          <a:endParaRPr lang="tr-TR"/>
        </a:p>
      </dgm:t>
    </dgm:pt>
    <dgm:pt modelId="{8E43574D-EB36-4B2B-8833-21F49823D446}" type="pres">
      <dgm:prSet presAssocID="{96089CE7-0CC7-4388-B3FB-85A9A91984A3}" presName="composite" presStyleCnt="0"/>
      <dgm:spPr/>
      <dgm:t>
        <a:bodyPr/>
        <a:lstStyle/>
        <a:p>
          <a:endParaRPr lang="tr-TR"/>
        </a:p>
      </dgm:t>
    </dgm:pt>
    <dgm:pt modelId="{E94AFFC1-E85A-4A6C-99EA-7E1D029B262D}" type="pres">
      <dgm:prSet presAssocID="{96089CE7-0CC7-4388-B3FB-85A9A91984A3}" presName="ParentText" presStyleLbl="node1" presStyleIdx="3" presStyleCnt="4" custScaleX="137541" custLinFactNeighborX="-165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4E1C1F-8051-4A37-A661-01AF639C1852}" type="pres">
      <dgm:prSet presAssocID="{96089CE7-0CC7-4388-B3FB-85A9A91984A3}" presName="FinalChildText" presStyleLbl="revTx" presStyleIdx="3" presStyleCnt="4" custScaleX="133113" custLinFactNeighborX="376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5F1566B-7C59-4401-925E-BA658DD8A382}" type="presOf" srcId="{B2C9D869-6382-4551-8420-1A9630911AD0}" destId="{05BDCEC9-7DF5-425D-B1C6-126424D7B1F8}" srcOrd="0" destOrd="0" presId="urn:microsoft.com/office/officeart/2005/8/layout/StepDownProcess"/>
    <dgm:cxn modelId="{9D3636D4-69B3-455A-A2F5-EA063C92AC85}" type="presOf" srcId="{16F394AA-A021-4B2E-901E-661DE88D9135}" destId="{6E7AFF97-A56C-42A3-8603-E8885910ACE4}" srcOrd="0" destOrd="0" presId="urn:microsoft.com/office/officeart/2005/8/layout/StepDownProcess"/>
    <dgm:cxn modelId="{241E2174-50E2-4C5B-953F-74927FA34DF7}" srcId="{2F0A208E-C052-48B4-BEA2-F8E169EBD426}" destId="{B2C9D869-6382-4551-8420-1A9630911AD0}" srcOrd="0" destOrd="0" parTransId="{FAD9A40B-4B2B-4B3A-B15F-A2B58FCE74A0}" sibTransId="{F2AD004D-2B87-49F7-861E-2B31C8B5F67C}"/>
    <dgm:cxn modelId="{E927743C-43CD-4D6C-AFB9-BBBB6E056112}" srcId="{96089CE7-0CC7-4388-B3FB-85A9A91984A3}" destId="{77DF2005-AC59-46BD-B8A4-900EE7FD238C}" srcOrd="0" destOrd="0" parTransId="{3BCC59EC-3800-462D-9833-7934E5CB4E88}" sibTransId="{E3599E7D-B1CF-4CBE-9E3B-4F991B176B5A}"/>
    <dgm:cxn modelId="{F901806D-6AFD-4363-A79C-59BC38BB050A}" type="presOf" srcId="{2CC430B5-719B-4A0E-BA12-14076BB311AB}" destId="{4F5D14DE-1476-474C-B8F6-DD31A7FCE47D}" srcOrd="0" destOrd="0" presId="urn:microsoft.com/office/officeart/2005/8/layout/StepDownProcess"/>
    <dgm:cxn modelId="{63C62732-787D-4A74-BCDE-6242FB36AF2B}" type="presOf" srcId="{EC3ED834-BB67-4984-BBAB-C6CAA4646A89}" destId="{1B68DAF7-4D35-4236-A991-86C0BC742B0A}" srcOrd="0" destOrd="0" presId="urn:microsoft.com/office/officeart/2005/8/layout/StepDownProcess"/>
    <dgm:cxn modelId="{0F91E207-D2F9-4000-A04C-F2AB2697AA79}" type="presOf" srcId="{9B58652D-60D1-4305-87C1-65A26E1B3D27}" destId="{782FE792-6042-4B30-A2E7-93D5139504E5}" srcOrd="0" destOrd="0" presId="urn:microsoft.com/office/officeart/2005/8/layout/StepDownProcess"/>
    <dgm:cxn modelId="{3B76F44A-85F6-4500-9204-B3D67D8B1466}" srcId="{2CC430B5-719B-4A0E-BA12-14076BB311AB}" destId="{2F0A208E-C052-48B4-BEA2-F8E169EBD426}" srcOrd="2" destOrd="0" parTransId="{FC1D5B23-40C9-4399-8910-4D6C753C403F}" sibTransId="{914B2492-5D14-4971-BCBF-71C17732116C}"/>
    <dgm:cxn modelId="{918347C3-255D-4CAC-817E-098E8B7F22DE}" srcId="{9B58652D-60D1-4305-87C1-65A26E1B3D27}" destId="{16F394AA-A021-4B2E-901E-661DE88D9135}" srcOrd="0" destOrd="0" parTransId="{C3C1F850-A02E-44CC-8826-D7B5CD68E8D4}" sibTransId="{4AA70069-A133-4DBB-B99A-A2F758282244}"/>
    <dgm:cxn modelId="{F0259C29-3823-41ED-8452-566D6B7CF188}" srcId="{B879598C-1AED-467C-A191-42CB4BC0B0B7}" destId="{EC3ED834-BB67-4984-BBAB-C6CAA4646A89}" srcOrd="0" destOrd="0" parTransId="{94F99964-F27A-4F01-B0E7-8450565FB437}" sibTransId="{8382FF0A-21A4-408A-9AA4-1FB20F800D11}"/>
    <dgm:cxn modelId="{BF391829-EC44-42A4-AE88-FBEE37A9D8C6}" type="presOf" srcId="{2F0A208E-C052-48B4-BEA2-F8E169EBD426}" destId="{6E84293B-03E8-48FE-BB09-CF29D3435AA1}" srcOrd="0" destOrd="0" presId="urn:microsoft.com/office/officeart/2005/8/layout/StepDownProcess"/>
    <dgm:cxn modelId="{97F6B691-397A-4C80-8482-2780F526AC4D}" type="presOf" srcId="{96089CE7-0CC7-4388-B3FB-85A9A91984A3}" destId="{E94AFFC1-E85A-4A6C-99EA-7E1D029B262D}" srcOrd="0" destOrd="0" presId="urn:microsoft.com/office/officeart/2005/8/layout/StepDownProcess"/>
    <dgm:cxn modelId="{2DA000B6-CA64-49B3-8A92-2AFDE9955934}" type="presOf" srcId="{77DF2005-AC59-46BD-B8A4-900EE7FD238C}" destId="{924E1C1F-8051-4A37-A661-01AF639C1852}" srcOrd="0" destOrd="0" presId="urn:microsoft.com/office/officeart/2005/8/layout/StepDownProcess"/>
    <dgm:cxn modelId="{E01C0BE6-D82B-4D79-9264-25912CD0A133}" type="presOf" srcId="{B879598C-1AED-467C-A191-42CB4BC0B0B7}" destId="{3DF4FA05-EABC-4A0F-8521-35F1D29DBEDF}" srcOrd="0" destOrd="0" presId="urn:microsoft.com/office/officeart/2005/8/layout/StepDownProcess"/>
    <dgm:cxn modelId="{AB60447A-CBA9-40EA-AE3F-C38F632907A0}" srcId="{2CC430B5-719B-4A0E-BA12-14076BB311AB}" destId="{B879598C-1AED-467C-A191-42CB4BC0B0B7}" srcOrd="0" destOrd="0" parTransId="{13B10FCC-DEF0-439D-8BCD-E0DD0CF5AE91}" sibTransId="{FAE7BBAF-75AF-4259-8589-3848814E7AFB}"/>
    <dgm:cxn modelId="{6C137AF9-C6C1-46AF-A739-34E1907856D6}" srcId="{2CC430B5-719B-4A0E-BA12-14076BB311AB}" destId="{9B58652D-60D1-4305-87C1-65A26E1B3D27}" srcOrd="1" destOrd="0" parTransId="{74027C82-1FF3-47E7-8EC5-2032C384F039}" sibTransId="{7F7690D8-7B81-43E4-A390-1A02FB6D85BE}"/>
    <dgm:cxn modelId="{EEBB5D83-8030-496C-B483-AE76D0B33522}" srcId="{2CC430B5-719B-4A0E-BA12-14076BB311AB}" destId="{96089CE7-0CC7-4388-B3FB-85A9A91984A3}" srcOrd="3" destOrd="0" parTransId="{4FA95462-7421-489F-8FCD-BB7A2A2E68C2}" sibTransId="{D3E21BB2-7085-4D17-A066-201BAE0E0C23}"/>
    <dgm:cxn modelId="{7C975A26-BB35-49E2-A1E1-FC1D92E708E7}" type="presParOf" srcId="{4F5D14DE-1476-474C-B8F6-DD31A7FCE47D}" destId="{787E4C10-58E7-4FD8-8D54-EFFD8E405513}" srcOrd="0" destOrd="0" presId="urn:microsoft.com/office/officeart/2005/8/layout/StepDownProcess"/>
    <dgm:cxn modelId="{7FEE0261-471E-43A3-B22D-2FC13610D946}" type="presParOf" srcId="{787E4C10-58E7-4FD8-8D54-EFFD8E405513}" destId="{04EE3C5C-7485-4593-945E-9462C23B797F}" srcOrd="0" destOrd="0" presId="urn:microsoft.com/office/officeart/2005/8/layout/StepDownProcess"/>
    <dgm:cxn modelId="{6938D3E0-F4BD-4824-B13F-F57D0EFADFC3}" type="presParOf" srcId="{787E4C10-58E7-4FD8-8D54-EFFD8E405513}" destId="{3DF4FA05-EABC-4A0F-8521-35F1D29DBEDF}" srcOrd="1" destOrd="0" presId="urn:microsoft.com/office/officeart/2005/8/layout/StepDownProcess"/>
    <dgm:cxn modelId="{EF827049-AFFF-4874-B13A-D8011CFA7A16}" type="presParOf" srcId="{787E4C10-58E7-4FD8-8D54-EFFD8E405513}" destId="{1B68DAF7-4D35-4236-A991-86C0BC742B0A}" srcOrd="2" destOrd="0" presId="urn:microsoft.com/office/officeart/2005/8/layout/StepDownProcess"/>
    <dgm:cxn modelId="{408898D8-39CD-4DFD-91F0-386B278E506F}" type="presParOf" srcId="{4F5D14DE-1476-474C-B8F6-DD31A7FCE47D}" destId="{9DF36F0B-58A0-444A-B678-81B226D3A5B5}" srcOrd="1" destOrd="0" presId="urn:microsoft.com/office/officeart/2005/8/layout/StepDownProcess"/>
    <dgm:cxn modelId="{81311325-D28F-4E38-A5F8-956ACA20F36A}" type="presParOf" srcId="{4F5D14DE-1476-474C-B8F6-DD31A7FCE47D}" destId="{5E9E7403-2B22-489E-94E3-A03245B620CF}" srcOrd="2" destOrd="0" presId="urn:microsoft.com/office/officeart/2005/8/layout/StepDownProcess"/>
    <dgm:cxn modelId="{6A86EA6E-B49D-441E-B92F-FB6BA9CC2847}" type="presParOf" srcId="{5E9E7403-2B22-489E-94E3-A03245B620CF}" destId="{CC1CA8A7-CEAD-4B76-B8BC-36D874581CEC}" srcOrd="0" destOrd="0" presId="urn:microsoft.com/office/officeart/2005/8/layout/StepDownProcess"/>
    <dgm:cxn modelId="{5DDC095F-9EF1-491F-AE74-B8D7391410EB}" type="presParOf" srcId="{5E9E7403-2B22-489E-94E3-A03245B620CF}" destId="{782FE792-6042-4B30-A2E7-93D5139504E5}" srcOrd="1" destOrd="0" presId="urn:microsoft.com/office/officeart/2005/8/layout/StepDownProcess"/>
    <dgm:cxn modelId="{CE465A33-C213-4EFA-B54E-B25C0F07EA3F}" type="presParOf" srcId="{5E9E7403-2B22-489E-94E3-A03245B620CF}" destId="{6E7AFF97-A56C-42A3-8603-E8885910ACE4}" srcOrd="2" destOrd="0" presId="urn:microsoft.com/office/officeart/2005/8/layout/StepDownProcess"/>
    <dgm:cxn modelId="{666C3176-B01C-4CF9-87CA-EA03026DC233}" type="presParOf" srcId="{4F5D14DE-1476-474C-B8F6-DD31A7FCE47D}" destId="{D139BE8B-0AC8-49B2-928A-6E793E40AED9}" srcOrd="3" destOrd="0" presId="urn:microsoft.com/office/officeart/2005/8/layout/StepDownProcess"/>
    <dgm:cxn modelId="{0498B9F5-04CC-48BA-97E4-AEE2073E6710}" type="presParOf" srcId="{4F5D14DE-1476-474C-B8F6-DD31A7FCE47D}" destId="{DAF2870F-13B8-4F80-8171-C71E02093804}" srcOrd="4" destOrd="0" presId="urn:microsoft.com/office/officeart/2005/8/layout/StepDownProcess"/>
    <dgm:cxn modelId="{3DBEFBF1-F0C5-4ECB-8E75-4E6471582699}" type="presParOf" srcId="{DAF2870F-13B8-4F80-8171-C71E02093804}" destId="{172B0806-658D-4EE0-910C-5B4B9E3683D3}" srcOrd="0" destOrd="0" presId="urn:microsoft.com/office/officeart/2005/8/layout/StepDownProcess"/>
    <dgm:cxn modelId="{C81AA689-10DB-4B84-A074-15D3EEA92532}" type="presParOf" srcId="{DAF2870F-13B8-4F80-8171-C71E02093804}" destId="{6E84293B-03E8-48FE-BB09-CF29D3435AA1}" srcOrd="1" destOrd="0" presId="urn:microsoft.com/office/officeart/2005/8/layout/StepDownProcess"/>
    <dgm:cxn modelId="{75A1C90A-A1CE-4F2F-82BD-5F81A1762C67}" type="presParOf" srcId="{DAF2870F-13B8-4F80-8171-C71E02093804}" destId="{05BDCEC9-7DF5-425D-B1C6-126424D7B1F8}" srcOrd="2" destOrd="0" presId="urn:microsoft.com/office/officeart/2005/8/layout/StepDownProcess"/>
    <dgm:cxn modelId="{B1DAA519-E0B7-43C6-A341-667144C2D62B}" type="presParOf" srcId="{4F5D14DE-1476-474C-B8F6-DD31A7FCE47D}" destId="{3297E896-EA93-4FF4-86D8-E7C7490A73CD}" srcOrd="5" destOrd="0" presId="urn:microsoft.com/office/officeart/2005/8/layout/StepDownProcess"/>
    <dgm:cxn modelId="{AF9F5A80-05DF-487F-A0E4-B2D8BC402475}" type="presParOf" srcId="{4F5D14DE-1476-474C-B8F6-DD31A7FCE47D}" destId="{8E43574D-EB36-4B2B-8833-21F49823D446}" srcOrd="6" destOrd="0" presId="urn:microsoft.com/office/officeart/2005/8/layout/StepDownProcess"/>
    <dgm:cxn modelId="{E78BA55D-A444-4517-9D2A-5F244D63BC89}" type="presParOf" srcId="{8E43574D-EB36-4B2B-8833-21F49823D446}" destId="{E94AFFC1-E85A-4A6C-99EA-7E1D029B262D}" srcOrd="0" destOrd="0" presId="urn:microsoft.com/office/officeart/2005/8/layout/StepDownProcess"/>
    <dgm:cxn modelId="{0D86A2F0-3AEB-4152-A31E-20758395D1D8}" type="presParOf" srcId="{8E43574D-EB36-4B2B-8833-21F49823D446}" destId="{924E1C1F-8051-4A37-A661-01AF639C185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E3C5C-7485-4593-945E-9462C23B797F}">
      <dsp:nvSpPr>
        <dsp:cNvPr id="0" name=""/>
        <dsp:cNvSpPr/>
      </dsp:nvSpPr>
      <dsp:spPr>
        <a:xfrm rot="5400000">
          <a:off x="1247644" y="999273"/>
          <a:ext cx="824493" cy="86017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F4FA05-EABC-4A0F-8521-35F1D29DBEDF}">
      <dsp:nvSpPr>
        <dsp:cNvPr id="0" name=""/>
        <dsp:cNvSpPr/>
      </dsp:nvSpPr>
      <dsp:spPr>
        <a:xfrm>
          <a:off x="324298" y="54455"/>
          <a:ext cx="1940759" cy="936465"/>
        </a:xfrm>
        <a:prstGeom prst="roundRect">
          <a:avLst>
            <a:gd name="adj" fmla="val 16670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mtClean="0"/>
            <a:t>Find</a:t>
          </a:r>
          <a:endParaRPr lang="en-US" sz="2900" b="1" kern="1200" dirty="0"/>
        </a:p>
      </dsp:txBody>
      <dsp:txXfrm>
        <a:off x="370021" y="100178"/>
        <a:ext cx="1849313" cy="845019"/>
      </dsp:txXfrm>
    </dsp:sp>
    <dsp:sp modelId="{1B68DAF7-4D35-4236-A991-86C0BC742B0A}">
      <dsp:nvSpPr>
        <dsp:cNvPr id="0" name=""/>
        <dsp:cNvSpPr/>
      </dsp:nvSpPr>
      <dsp:spPr>
        <a:xfrm>
          <a:off x="2627994" y="285264"/>
          <a:ext cx="1468780" cy="329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kern="1200" dirty="0"/>
            <a:t>Bulma</a:t>
          </a:r>
          <a:r>
            <a:rPr lang="tr-TR" sz="1400" kern="1200" dirty="0"/>
            <a:t> </a:t>
          </a:r>
          <a:endParaRPr lang="en-US" sz="1400" kern="1200" dirty="0"/>
        </a:p>
      </dsp:txBody>
      <dsp:txXfrm>
        <a:off x="2627994" y="285264"/>
        <a:ext cx="1468780" cy="329491"/>
      </dsp:txXfrm>
    </dsp:sp>
    <dsp:sp modelId="{CC1CA8A7-CEAD-4B76-B8BC-36D874581CEC}">
      <dsp:nvSpPr>
        <dsp:cNvPr id="0" name=""/>
        <dsp:cNvSpPr/>
      </dsp:nvSpPr>
      <dsp:spPr>
        <a:xfrm rot="5400000">
          <a:off x="3043971" y="2121770"/>
          <a:ext cx="766358" cy="86017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-18970"/>
            <a:satOff val="-1361"/>
            <a:lumOff val="479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FE792-6042-4B30-A2E7-93D5139504E5}">
      <dsp:nvSpPr>
        <dsp:cNvPr id="0" name=""/>
        <dsp:cNvSpPr/>
      </dsp:nvSpPr>
      <dsp:spPr>
        <a:xfrm>
          <a:off x="2206771" y="1099271"/>
          <a:ext cx="1654769" cy="971528"/>
        </a:xfrm>
        <a:prstGeom prst="roundRect">
          <a:avLst>
            <a:gd name="adj" fmla="val 16670"/>
          </a:avLst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mtClean="0"/>
            <a:t>Identify</a:t>
          </a:r>
          <a:endParaRPr lang="en-US" sz="2900" b="1" kern="1200" dirty="0"/>
        </a:p>
      </dsp:txBody>
      <dsp:txXfrm>
        <a:off x="2254206" y="1146706"/>
        <a:ext cx="1559899" cy="876658"/>
      </dsp:txXfrm>
    </dsp:sp>
    <dsp:sp modelId="{6E7AFF97-A56C-42A3-8603-E8885910ACE4}">
      <dsp:nvSpPr>
        <dsp:cNvPr id="0" name=""/>
        <dsp:cNvSpPr/>
      </dsp:nvSpPr>
      <dsp:spPr>
        <a:xfrm>
          <a:off x="4176669" y="1310793"/>
          <a:ext cx="1724055" cy="599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kern="1200" dirty="0"/>
            <a:t>Belirleme </a:t>
          </a:r>
          <a:endParaRPr lang="en-US" sz="1800" b="1" kern="1200" dirty="0"/>
        </a:p>
      </dsp:txBody>
      <dsp:txXfrm>
        <a:off x="4176669" y="1310793"/>
        <a:ext cx="1724055" cy="599893"/>
      </dsp:txXfrm>
    </dsp:sp>
    <dsp:sp modelId="{172B0806-658D-4EE0-910C-5B4B9E3683D3}">
      <dsp:nvSpPr>
        <dsp:cNvPr id="0" name=""/>
        <dsp:cNvSpPr/>
      </dsp:nvSpPr>
      <dsp:spPr>
        <a:xfrm rot="5400000">
          <a:off x="4962123" y="3147698"/>
          <a:ext cx="824493" cy="94300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-37939"/>
            <a:satOff val="-2722"/>
            <a:lumOff val="959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4293B-03E8-48FE-BB09-CF29D3435AA1}">
      <dsp:nvSpPr>
        <dsp:cNvPr id="0" name=""/>
        <dsp:cNvSpPr/>
      </dsp:nvSpPr>
      <dsp:spPr>
        <a:xfrm>
          <a:off x="3948379" y="2151155"/>
          <a:ext cx="1909016" cy="971528"/>
        </a:xfrm>
        <a:prstGeom prst="roundRect">
          <a:avLst>
            <a:gd name="adj" fmla="val 16670"/>
          </a:avLst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mtClean="0"/>
            <a:t>Select</a:t>
          </a:r>
          <a:endParaRPr lang="en-US" sz="2900" b="1" kern="1200" dirty="0"/>
        </a:p>
      </dsp:txBody>
      <dsp:txXfrm>
        <a:off x="3995814" y="2198590"/>
        <a:ext cx="1814146" cy="876658"/>
      </dsp:txXfrm>
    </dsp:sp>
    <dsp:sp modelId="{05BDCEC9-7DF5-425D-B1C6-126424D7B1F8}">
      <dsp:nvSpPr>
        <dsp:cNvPr id="0" name=""/>
        <dsp:cNvSpPr/>
      </dsp:nvSpPr>
      <dsp:spPr>
        <a:xfrm>
          <a:off x="6268575" y="2262496"/>
          <a:ext cx="1581579" cy="670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kern="1200" dirty="0"/>
            <a:t>Seçme</a:t>
          </a:r>
          <a:r>
            <a:rPr lang="tr-TR" sz="1900" kern="1200" dirty="0"/>
            <a:t> </a:t>
          </a:r>
          <a:endParaRPr lang="en-US" sz="1900" kern="1200" dirty="0"/>
        </a:p>
      </dsp:txBody>
      <dsp:txXfrm>
        <a:off x="6268575" y="2262496"/>
        <a:ext cx="1581579" cy="670344"/>
      </dsp:txXfrm>
    </dsp:sp>
    <dsp:sp modelId="{E94AFFC1-E85A-4A6C-99EA-7E1D029B262D}">
      <dsp:nvSpPr>
        <dsp:cNvPr id="0" name=""/>
        <dsp:cNvSpPr/>
      </dsp:nvSpPr>
      <dsp:spPr>
        <a:xfrm>
          <a:off x="6021876" y="3252897"/>
          <a:ext cx="1909016" cy="971528"/>
        </a:xfrm>
        <a:prstGeom prst="roundRect">
          <a:avLst>
            <a:gd name="adj" fmla="val 1667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baseline="0" smtClean="0"/>
            <a:t>Obtain</a:t>
          </a:r>
          <a:endParaRPr lang="en-US" sz="2900" b="1" kern="1200" baseline="0" dirty="0"/>
        </a:p>
      </dsp:txBody>
      <dsp:txXfrm>
        <a:off x="6069311" y="3300332"/>
        <a:ext cx="1814146" cy="876658"/>
      </dsp:txXfrm>
    </dsp:sp>
    <dsp:sp modelId="{924E1C1F-8051-4A37-A661-01AF639C1852}">
      <dsp:nvSpPr>
        <dsp:cNvPr id="0" name=""/>
        <dsp:cNvSpPr/>
      </dsp:nvSpPr>
      <dsp:spPr>
        <a:xfrm>
          <a:off x="8112952" y="3345555"/>
          <a:ext cx="1343737" cy="785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kern="1200" dirty="0"/>
            <a:t>Sağlama</a:t>
          </a:r>
          <a:endParaRPr lang="en-US" sz="1800" b="1" kern="1200" dirty="0"/>
        </a:p>
      </dsp:txBody>
      <dsp:txXfrm>
        <a:off x="8112952" y="3345555"/>
        <a:ext cx="1343737" cy="785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5D705-222C-470D-99F9-C2EA7B77B744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EA513-047B-4410-A7DE-1A29BA7EA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9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adet FRBR kullanıcı görevi</a:t>
            </a:r>
            <a:r>
              <a:rPr lang="tr-TR" altLang="en-US" sz="14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vardır</a:t>
            </a: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40" name="Slide Number Placeholder 2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062" indent="-288871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481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673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79866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058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250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443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635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45635F-F71E-492F-96AC-5C7425143B72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91141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062" indent="-288871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481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673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79866" indent="-231096" defTabSz="932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058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250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443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635" indent="-231096" defTabSz="932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/>
              <a:t>Descriptive Cataloging Using RDA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February 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Module 2: Functional Requirements for Bibliographic Records</a:t>
            </a:r>
          </a:p>
        </p:txBody>
      </p:sp>
    </p:spTree>
    <p:extLst>
      <p:ext uri="{BB962C8B-B14F-4D97-AF65-F5344CB8AC3E}">
        <p14:creationId xmlns:p14="http://schemas.microsoft.com/office/powerpoint/2010/main" val="487354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899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97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1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328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9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9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74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40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4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60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15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52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5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9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6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0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4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F72C3CC-E7F9-4282-BC27-5B81A6F5C9B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EDCFE59-A112-4E06-B960-5C89786E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6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la.org/files/assets/cataloguing/frad/frad_2013.pdf" TargetMode="External"/><Relationship Id="rId2" Type="http://schemas.openxmlformats.org/officeDocument/2006/relationships/hyperlink" Target="https://www.ifla.org/publications/functional-requirements-for-bibliographic-records?og=5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1126434"/>
            <a:ext cx="8825658" cy="2312477"/>
          </a:xfrm>
        </p:spPr>
        <p:txBody>
          <a:bodyPr/>
          <a:lstStyle/>
          <a:p>
            <a:r>
              <a:rPr lang="tr-TR" dirty="0"/>
              <a:t>BİLGİNİN ORGANİZASYONU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839059" y="3869635"/>
            <a:ext cx="6769845" cy="1769165"/>
          </a:xfrm>
        </p:spPr>
        <p:txBody>
          <a:bodyPr>
            <a:normAutofit/>
          </a:bodyPr>
          <a:lstStyle/>
          <a:p>
            <a:r>
              <a:rPr lang="tr-TR" sz="4800" b="1" dirty="0"/>
              <a:t>FRBR</a:t>
            </a:r>
          </a:p>
          <a:p>
            <a:r>
              <a:rPr lang="tr-TR" sz="2400" dirty="0"/>
              <a:t>(</a:t>
            </a:r>
            <a:r>
              <a:rPr lang="tr-TR" sz="2400" cap="none" dirty="0"/>
              <a:t>Bibliyografik Kayıtlar için İşlevsel Gereklilikler)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5099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3983" y="2279562"/>
            <a:ext cx="10954427" cy="4578438"/>
          </a:xfrm>
        </p:spPr>
        <p:txBody>
          <a:bodyPr>
            <a:normAutofit/>
          </a:bodyPr>
          <a:lstStyle/>
          <a:p>
            <a:pPr marL="342900" lvl="1" indent="-342900"/>
            <a:r>
              <a:rPr lang="tr-TR" sz="2000" dirty="0">
                <a:latin typeface="Calibri" pitchFamily="34" charset="0"/>
              </a:rPr>
              <a:t>FRBR kavramsal modelinde varlıklar üç gruba ayrılır</a:t>
            </a:r>
            <a:r>
              <a:rPr lang="tr-TR" sz="2000" dirty="0"/>
              <a:t>:</a:t>
            </a:r>
          </a:p>
          <a:p>
            <a:pPr marL="342900" lvl="1" indent="-342900"/>
            <a:endParaRPr lang="tr-TR" sz="2000" dirty="0"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74320" indent="-192024" defTabSz="685800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Grup</a:t>
            </a: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 1 :</a:t>
            </a:r>
            <a:endParaRPr lang="tr-TR" sz="2000" b="1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  <a:p>
            <a:pPr marL="674370" lvl="1" indent="-192024" defTabSz="685800">
              <a:lnSpc>
                <a:spcPct val="80000"/>
              </a:lnSpc>
              <a:spcBef>
                <a:spcPts val="300"/>
              </a:spcBef>
              <a:buSzPct val="68000"/>
              <a:buFont typeface="Wingdings 3"/>
              <a:buChar char=""/>
              <a:defRPr/>
            </a:pP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Eser, anlatım, gösterim, kopya  (</a:t>
            </a:r>
            <a:r>
              <a:rPr lang="en-US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Work, expression, manifestation, item</a:t>
            </a: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274320" indent="-192024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  <a:p>
            <a:pPr marL="274320" indent="-192024" defTabSz="685800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Grup</a:t>
            </a: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 2 :</a:t>
            </a:r>
            <a:endParaRPr lang="tr-TR" sz="2000" b="1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  <a:p>
            <a:pPr marL="674370" lvl="1" indent="-192024" defTabSz="685800">
              <a:lnSpc>
                <a:spcPct val="80000"/>
              </a:lnSpc>
              <a:spcBef>
                <a:spcPts val="300"/>
              </a:spcBef>
              <a:buSzPct val="68000"/>
              <a:buFont typeface="Wingdings 3"/>
              <a:buChar char=""/>
              <a:defRPr/>
            </a:pP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Kişi, aile, tüzel kurum  (</a:t>
            </a:r>
            <a:r>
              <a:rPr lang="en-US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Person, family, corporate body</a:t>
            </a: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274320" indent="-192024" defTabSz="685800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  <a:p>
            <a:pPr marL="274320" indent="-192024" defTabSz="685800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Grup</a:t>
            </a: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 3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:</a:t>
            </a:r>
            <a:endParaRPr lang="tr-TR" sz="20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  <a:p>
            <a:pPr marL="674370" lvl="1" indent="-192024" defTabSz="685800">
              <a:lnSpc>
                <a:spcPct val="80000"/>
              </a:lnSpc>
              <a:spcBef>
                <a:spcPts val="300"/>
              </a:spcBef>
              <a:buSzPct val="68000"/>
              <a:buFont typeface="Wingdings 3"/>
              <a:buChar char=""/>
              <a:defRPr/>
            </a:pP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Kavram, nesne, olay, yer  (</a:t>
            </a:r>
            <a:r>
              <a:rPr lang="en-US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Concept, object, event, place</a:t>
            </a:r>
            <a:r>
              <a:rPr lang="tr-TR" sz="1800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91814" y="4297531"/>
            <a:ext cx="6228118" cy="21649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192024" defTabSz="685800">
              <a:lnSpc>
                <a:spcPct val="80000"/>
              </a:lnSpc>
              <a:spcBef>
                <a:spcPts val="3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lang="tr-TR" sz="1200" dirty="0">
              <a:latin typeface="Calibri" panose="020F05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Başlık 1"/>
          <p:cNvSpPr txBox="1">
            <a:spLocks/>
          </p:cNvSpPr>
          <p:nvPr/>
        </p:nvSpPr>
        <p:spPr bwMode="gray">
          <a:xfrm>
            <a:off x="1184856" y="951459"/>
            <a:ext cx="8963695" cy="5040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4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FRBR Kavramsal Modeli ve Terminoloji</a:t>
            </a:r>
          </a:p>
        </p:txBody>
      </p:sp>
    </p:spTree>
    <p:extLst>
      <p:ext uri="{BB962C8B-B14F-4D97-AF65-F5344CB8AC3E}">
        <p14:creationId xmlns:p14="http://schemas.microsoft.com/office/powerpoint/2010/main" val="3991033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FRBR, katalogladığımız nesneler hakkında kavramsal düşünmeyi ifade etmektedir.</a:t>
            </a:r>
          </a:p>
          <a:p>
            <a:pPr lvl="1"/>
            <a:r>
              <a:rPr lang="tr-TR" dirty="0"/>
              <a:t>1. Grup Varlıklar – Ürünler</a:t>
            </a:r>
          </a:p>
          <a:p>
            <a:pPr lvl="1"/>
            <a:endParaRPr lang="tr-TR" dirty="0"/>
          </a:p>
          <a:p>
            <a:r>
              <a:rPr lang="tr-TR" dirty="0"/>
              <a:t>Bu nesnelerin yaratıcıları ve katkıda bulunanları</a:t>
            </a:r>
          </a:p>
          <a:p>
            <a:pPr lvl="1"/>
            <a:r>
              <a:rPr lang="tr-TR" dirty="0"/>
              <a:t>2. Grup Varlıklar – Üreticiler</a:t>
            </a:r>
          </a:p>
          <a:p>
            <a:endParaRPr lang="tr-TR" dirty="0"/>
          </a:p>
          <a:p>
            <a:r>
              <a:rPr lang="tr-TR" dirty="0"/>
              <a:t>Bu nesnelerin içerdiği konular</a:t>
            </a:r>
          </a:p>
          <a:p>
            <a:pPr lvl="1"/>
            <a:r>
              <a:rPr lang="tr-TR" dirty="0"/>
              <a:t>3. Grup Varlıklar – Konular</a:t>
            </a:r>
          </a:p>
          <a:p>
            <a:endParaRPr lang="tr-TR" dirty="0"/>
          </a:p>
        </p:txBody>
      </p:sp>
      <p:sp>
        <p:nvSpPr>
          <p:cNvPr id="5" name="Başlık 1"/>
          <p:cNvSpPr txBox="1">
            <a:spLocks/>
          </p:cNvSpPr>
          <p:nvPr/>
        </p:nvSpPr>
        <p:spPr bwMode="gray">
          <a:xfrm>
            <a:off x="1184856" y="951459"/>
            <a:ext cx="8963695" cy="5040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4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FRBR Kavramsal Modeli ve Terminoloji</a:t>
            </a:r>
          </a:p>
        </p:txBody>
      </p:sp>
    </p:spTree>
    <p:extLst>
      <p:ext uri="{BB962C8B-B14F-4D97-AF65-F5344CB8AC3E}">
        <p14:creationId xmlns:p14="http://schemas.microsoft.com/office/powerpoint/2010/main" val="439760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1. Grup varlıklar</a:t>
            </a:r>
            <a:r>
              <a:rPr lang="tr-TR" dirty="0"/>
              <a:t>, entelektüel ya da sanatsal yaratımın ürünü olarak düşünülebilir.</a:t>
            </a:r>
          </a:p>
          <a:p>
            <a:pPr lvl="1"/>
            <a:r>
              <a:rPr lang="tr-TR" dirty="0"/>
              <a:t>Bir yazarın yazdığı metin, bir besteci tarafından bestelenen müzik, bir illüstratörün yarattığı sanatsal ifade, bir yayıncının yayınladığı gösterim gibi…</a:t>
            </a:r>
          </a:p>
          <a:p>
            <a:r>
              <a:rPr lang="tr-TR" b="1" dirty="0"/>
              <a:t>2. Grup varlıklar</a:t>
            </a:r>
            <a:r>
              <a:rPr lang="tr-TR" dirty="0"/>
              <a:t>, bu ürünlerin üreticileri olarak düşünülebilir.</a:t>
            </a:r>
          </a:p>
          <a:p>
            <a:pPr lvl="1"/>
            <a:r>
              <a:rPr lang="tr-TR" dirty="0"/>
              <a:t>Yazar, besteci, illüstratör, yayıncı gibi…</a:t>
            </a:r>
          </a:p>
          <a:p>
            <a:r>
              <a:rPr lang="tr-TR" b="1" dirty="0"/>
              <a:t>3 .Grup varlıklar</a:t>
            </a:r>
            <a:r>
              <a:rPr lang="tr-TR" dirty="0"/>
              <a:t>, eserin konularıdır.</a:t>
            </a:r>
          </a:p>
          <a:p>
            <a:pPr lvl="1"/>
            <a:r>
              <a:rPr lang="tr-TR" dirty="0">
                <a:latin typeface="Calibri" panose="020F0502020204030204" pitchFamily="34" charset="0"/>
                <a:ea typeface="Verdana" pitchFamily="34" charset="0"/>
                <a:cs typeface="Verdana" pitchFamily="34" charset="0"/>
              </a:rPr>
              <a:t>Kavram, nesne, olay, yer </a:t>
            </a:r>
          </a:p>
          <a:p>
            <a:pPr lvl="1"/>
            <a:r>
              <a:rPr lang="tr-TR" dirty="0"/>
              <a:t>1. ve 2. Grup varlıklar (biyografinin konusu olan kişi, edebi eleştiriye konu olan oyun gibi…)</a:t>
            </a:r>
          </a:p>
        </p:txBody>
      </p:sp>
      <p:sp>
        <p:nvSpPr>
          <p:cNvPr id="6" name="Başlık 1"/>
          <p:cNvSpPr txBox="1">
            <a:spLocks/>
          </p:cNvSpPr>
          <p:nvPr/>
        </p:nvSpPr>
        <p:spPr bwMode="gray">
          <a:xfrm>
            <a:off x="1184856" y="951459"/>
            <a:ext cx="8963695" cy="5040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4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FRBR Kavramsal Modeli ve Terminoloji</a:t>
            </a:r>
          </a:p>
        </p:txBody>
      </p:sp>
    </p:spTree>
    <p:extLst>
      <p:ext uri="{BB962C8B-B14F-4D97-AF65-F5344CB8AC3E}">
        <p14:creationId xmlns:p14="http://schemas.microsoft.com/office/powerpoint/2010/main" val="984745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Grup varlıklar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ESER</a:t>
            </a:r>
          </a:p>
          <a:p>
            <a:r>
              <a:rPr lang="tr-TR" dirty="0"/>
              <a:t>En soyut düzeyde, « Bu kitabı kim yazdı? » anlamında, bir kitap düşünebiliriz.</a:t>
            </a:r>
          </a:p>
          <a:p>
            <a:r>
              <a:rPr lang="tr-TR" dirty="0"/>
              <a:t>Anlatılan temel hikaye seviyesi olarak soyut bir boyutu vardır.</a:t>
            </a:r>
          </a:p>
          <a:p>
            <a:r>
              <a:rPr lang="tr-TR" dirty="0"/>
              <a:t>Kavramsal veya entelektüel içerik vardır.</a:t>
            </a:r>
          </a:p>
          <a:p>
            <a:r>
              <a:rPr lang="tr-TR" dirty="0"/>
              <a:t>Yazarın, bestecinin, sanatçının, vb. kafasındaki fikirlerdir.</a:t>
            </a:r>
          </a:p>
          <a:p>
            <a:endParaRPr lang="tr-TR" dirty="0"/>
          </a:p>
          <a:p>
            <a:r>
              <a:rPr lang="tr-TR" dirty="0"/>
              <a:t>FRBR bunları </a:t>
            </a:r>
            <a:r>
              <a:rPr lang="tr-TR" b="1" dirty="0"/>
              <a:t>ESER</a:t>
            </a:r>
            <a:r>
              <a:rPr lang="tr-TR" dirty="0"/>
              <a:t> olarak adlandırmaktadır.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483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Grup varlıklar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1663" y="2244436"/>
            <a:ext cx="10586773" cy="4239489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tr-TR" sz="1600" b="1" dirty="0"/>
              <a:t>ANLATIM</a:t>
            </a:r>
          </a:p>
          <a:p>
            <a:pPr>
              <a:lnSpc>
                <a:spcPct val="160000"/>
              </a:lnSpc>
            </a:pPr>
            <a:r>
              <a:rPr lang="tr-TR" sz="1600" dirty="0"/>
              <a:t>“Kitabı kim çevirdi?” veya “Kitabı resimlendiren kimdir?” gibi “kitap” derken, biraz daha soyut bir düzeyde düşünüyoruz. Bu, soyut fikirlerin ifade ediliş biçimidir, yani fikirlerin nasıl ifade edildiği ile ilgilidir.</a:t>
            </a:r>
          </a:p>
          <a:p>
            <a:pPr>
              <a:lnSpc>
                <a:spcPct val="160000"/>
              </a:lnSpc>
            </a:pPr>
            <a:r>
              <a:rPr lang="tr-TR" sz="1600" dirty="0"/>
              <a:t>Fikirler </a:t>
            </a:r>
            <a:r>
              <a:rPr lang="tr-TR" sz="1600" dirty="0" err="1"/>
              <a:t>alfanümerik</a:t>
            </a:r>
            <a:r>
              <a:rPr lang="tr-TR" sz="1600" dirty="0"/>
              <a:t> karakterler (çeşitli dillerde) veya grafik görüntüler veya sesli söylenen sözcükler olarak ifade edilebilir ya da aklınızdaki belirli bir dilde belirli bir metin olabilir.</a:t>
            </a:r>
          </a:p>
          <a:p>
            <a:pPr lvl="1">
              <a:lnSpc>
                <a:spcPct val="160000"/>
              </a:lnSpc>
            </a:pPr>
            <a:r>
              <a:rPr lang="tr-TR" dirty="0"/>
              <a:t>Basılı kelimeler mi kullanılmış? </a:t>
            </a:r>
          </a:p>
          <a:p>
            <a:pPr lvl="1">
              <a:lnSpc>
                <a:spcPct val="160000"/>
              </a:lnSpc>
            </a:pPr>
            <a:r>
              <a:rPr lang="tr-TR" dirty="0"/>
              <a:t>Resimler mi kullanılmış? </a:t>
            </a:r>
          </a:p>
          <a:p>
            <a:pPr lvl="1">
              <a:lnSpc>
                <a:spcPct val="160000"/>
              </a:lnSpc>
            </a:pPr>
            <a:r>
              <a:rPr lang="tr-TR" dirty="0"/>
              <a:t>Sesli kelimeler mi kullanılmış?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tr-TR" dirty="0"/>
              <a:t>FRBR bunları </a:t>
            </a:r>
            <a:r>
              <a:rPr lang="tr-TR" b="1" dirty="0"/>
              <a:t>ANLATIM</a:t>
            </a:r>
            <a:r>
              <a:rPr lang="tr-TR" dirty="0"/>
              <a:t> olarak adlandırmaktadır.</a:t>
            </a:r>
          </a:p>
        </p:txBody>
      </p:sp>
    </p:spTree>
    <p:extLst>
      <p:ext uri="{BB962C8B-B14F-4D97-AF65-F5344CB8AC3E}">
        <p14:creationId xmlns:p14="http://schemas.microsoft.com/office/powerpoint/2010/main" val="1156294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Grup varlıklar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GÖSTERİM</a:t>
            </a:r>
          </a:p>
          <a:p>
            <a:r>
              <a:rPr lang="tr-TR" dirty="0"/>
              <a:t>Daha somut bir düzeyde, bir kitapçıdan satın aldığınız fiziksel bir nesne, bir kütüphaneden talep ettiğiniz fiziksel bir nesne veya PDF olarak çevrimiçi okunan fiziksel bir nesne anlamında bir “kitap” düşünebiliriz.</a:t>
            </a:r>
          </a:p>
          <a:p>
            <a:r>
              <a:rPr lang="tr-TR" dirty="0"/>
              <a:t>Belirli bir yayın, sürüm belirtir.</a:t>
            </a:r>
          </a:p>
          <a:p>
            <a:r>
              <a:rPr lang="tr-TR" dirty="0"/>
              <a:t>Belirli bir yayıncı tarafından yayınlanan belirli bir yayını veya basımı belirtir.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FRBR bunları </a:t>
            </a:r>
            <a:r>
              <a:rPr lang="tr-TR" b="1" dirty="0"/>
              <a:t>GÖSTERİM</a:t>
            </a:r>
            <a:r>
              <a:rPr lang="tr-TR" dirty="0"/>
              <a:t> olarak adlandırmaktadır.</a:t>
            </a:r>
          </a:p>
        </p:txBody>
      </p:sp>
    </p:spTree>
    <p:extLst>
      <p:ext uri="{BB962C8B-B14F-4D97-AF65-F5344CB8AC3E}">
        <p14:creationId xmlns:p14="http://schemas.microsoft.com/office/powerpoint/2010/main" val="1269357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Grup varlıklar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KOPYA</a:t>
            </a:r>
          </a:p>
          <a:p>
            <a:r>
              <a:rPr lang="tr-TR" dirty="0"/>
              <a:t>En somut düzeydir.</a:t>
            </a:r>
          </a:p>
          <a:p>
            <a:r>
              <a:rPr lang="tr-TR" dirty="0"/>
              <a:t> İki kapak arasındaki kağıda mürekkep ile bir şeyler yazılmış fiziksel bir nesne anlamında, yanınızda taşıyıp istediğiniz her yere götürebileceğiniz bir kitap olarak düşünebilirsiniz.</a:t>
            </a:r>
          </a:p>
          <a:p>
            <a:r>
              <a:rPr lang="tr-TR" dirty="0"/>
              <a:t>Bir yayının belirli bir kopyasıdır.</a:t>
            </a:r>
          </a:p>
          <a:p>
            <a:r>
              <a:rPr lang="tr-TR" dirty="0"/>
              <a:t>FRBR bunları </a:t>
            </a:r>
            <a:r>
              <a:rPr lang="tr-TR" b="1" dirty="0"/>
              <a:t>KOPYA</a:t>
            </a:r>
            <a:r>
              <a:rPr lang="tr-TR" dirty="0"/>
              <a:t> olarak adlandırmaktadır.</a:t>
            </a:r>
          </a:p>
        </p:txBody>
      </p:sp>
    </p:spTree>
    <p:extLst>
      <p:ext uri="{BB962C8B-B14F-4D97-AF65-F5344CB8AC3E}">
        <p14:creationId xmlns:p14="http://schemas.microsoft.com/office/powerpoint/2010/main" val="1138599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spcBef>
                <a:spcPct val="0"/>
              </a:spcBef>
            </a:pPr>
            <a:r>
              <a:rPr lang="tr-TR" altLang="tr-TR" b="1" dirty="0">
                <a:solidFill>
                  <a:schemeClr val="tx1"/>
                </a:solidFill>
              </a:rPr>
              <a:t>Eser ; </a:t>
            </a:r>
            <a:r>
              <a:rPr lang="tr-TR" altLang="tr-TR" dirty="0">
                <a:solidFill>
                  <a:schemeClr val="tx1"/>
                </a:solidFill>
              </a:rPr>
              <a:t>yaratıcının entelektüel ya da sanatsal içerik hakkında gerçekleştirmek üzere soyut olarak düşündüğü kafasındaki fikirler ; roman, film, müzik…</a:t>
            </a:r>
          </a:p>
          <a:p>
            <a:pPr algn="just">
              <a:spcBef>
                <a:spcPct val="0"/>
              </a:spcBef>
            </a:pPr>
            <a:r>
              <a:rPr lang="tr-TR" altLang="tr-TR" b="1" dirty="0">
                <a:solidFill>
                  <a:schemeClr val="tx1"/>
                </a:solidFill>
              </a:rPr>
              <a:t>Anlatım ;</a:t>
            </a:r>
            <a:r>
              <a:rPr lang="tr-TR" altLang="tr-TR" dirty="0">
                <a:solidFill>
                  <a:schemeClr val="tx1"/>
                </a:solidFill>
              </a:rPr>
              <a:t> zihindeki metnin belirli bir dilde, ses içerikli olarak, görüntü ile olarak ya da nota içerikli olabilir gerçekleştirimidir. Türkçe yazılmış bir romanın; İngilizce çevirisi, sesli kitap versiyonu, Braille alfabesi ile oluşturulmuş bir versiyonu vs.</a:t>
            </a:r>
          </a:p>
          <a:p>
            <a:pPr algn="just">
              <a:spcBef>
                <a:spcPct val="0"/>
              </a:spcBef>
            </a:pPr>
            <a:r>
              <a:rPr lang="tr-TR" altLang="tr-TR" b="1" dirty="0">
                <a:solidFill>
                  <a:schemeClr val="tx1"/>
                </a:solidFill>
              </a:rPr>
              <a:t>Gösterim ; </a:t>
            </a:r>
            <a:r>
              <a:rPr lang="tr-TR" altLang="tr-TR" dirty="0">
                <a:solidFill>
                  <a:schemeClr val="tx1"/>
                </a:solidFill>
              </a:rPr>
              <a:t>eserin somut olarak, fiziksel olarak bulunduğu ortamı, şekli, kabı belirtir. Remzi kitabevinden çıkmış bir kitap, </a:t>
            </a:r>
            <a:r>
              <a:rPr lang="tr-TR" altLang="tr-TR" dirty="0" err="1">
                <a:solidFill>
                  <a:schemeClr val="tx1"/>
                </a:solidFill>
              </a:rPr>
              <a:t>İdefix</a:t>
            </a:r>
            <a:r>
              <a:rPr lang="tr-TR" altLang="tr-TR" dirty="0">
                <a:solidFill>
                  <a:schemeClr val="tx1"/>
                </a:solidFill>
              </a:rPr>
              <a:t> in çıkardığı bir CD vb.</a:t>
            </a:r>
          </a:p>
          <a:p>
            <a:pPr algn="just">
              <a:spcBef>
                <a:spcPct val="0"/>
              </a:spcBef>
            </a:pPr>
            <a:r>
              <a:rPr lang="tr-TR" altLang="tr-TR" b="1" dirty="0">
                <a:solidFill>
                  <a:schemeClr val="tx1"/>
                </a:solidFill>
              </a:rPr>
              <a:t>Kopya ;</a:t>
            </a:r>
            <a:r>
              <a:rPr lang="tr-TR" altLang="tr-TR" dirty="0">
                <a:solidFill>
                  <a:schemeClr val="tx1"/>
                </a:solidFill>
              </a:rPr>
              <a:t> bir gösterimin tek bir nüshası olarak ifade edilir. Boğaziçi Üniversitesi’nde bulunan bir nüshası vb.</a:t>
            </a:r>
          </a:p>
          <a:p>
            <a:pPr algn="just">
              <a:spcBef>
                <a:spcPct val="0"/>
              </a:spcBef>
            </a:pPr>
            <a:endParaRPr lang="tr-TR" altLang="tr-TR" dirty="0">
              <a:solidFill>
                <a:schemeClr val="tx1"/>
              </a:solidFill>
            </a:endParaRPr>
          </a:p>
          <a:p>
            <a:pPr algn="just">
              <a:spcBef>
                <a:spcPct val="0"/>
              </a:spcBef>
            </a:pPr>
            <a:r>
              <a:rPr lang="tr-TR" altLang="tr-TR" dirty="0">
                <a:solidFill>
                  <a:schemeClr val="tx1"/>
                </a:solidFill>
              </a:rPr>
              <a:t>Film, versiyonu farklı bir çalışma olduğu için farklı bir eser olarak tanımlanır; fakat “roman” olarak düşünülen eser ile ilişkili bir eser olarak düşünülerek ilişkilendirilir. </a:t>
            </a:r>
          </a:p>
        </p:txBody>
      </p:sp>
    </p:spTree>
    <p:extLst>
      <p:ext uri="{BB962C8B-B14F-4D97-AF65-F5344CB8AC3E}">
        <p14:creationId xmlns:p14="http://schemas.microsoft.com/office/powerpoint/2010/main" val="3479637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2964" y="948210"/>
            <a:ext cx="8229600" cy="504056"/>
          </a:xfrm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/>
              <a:t>FRBR Faydaları : Kullanıcılar açısından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1395" y="2356834"/>
            <a:ext cx="9945039" cy="3889419"/>
          </a:xfrm>
          <a:ln>
            <a:noFill/>
          </a:ln>
        </p:spPr>
        <p:txBody>
          <a:bodyPr>
            <a:normAutofit/>
          </a:bodyPr>
          <a:lstStyle/>
          <a:p>
            <a:pPr algn="just"/>
            <a:r>
              <a:rPr lang="tr-TR" sz="2800" dirty="0">
                <a:latin typeface="Calibri" pitchFamily="34" charset="0"/>
                <a:ea typeface="Verdana" pitchFamily="34" charset="0"/>
                <a:cs typeface="Verdana" pitchFamily="34" charset="0"/>
              </a:rPr>
              <a:t>Kullanıcıların aynı entelektüel ve sanatsal içeriğe sahip bilgi kaynaklarını bir arada görme olanağı sağlar.</a:t>
            </a:r>
          </a:p>
          <a:p>
            <a:pPr algn="just"/>
            <a:r>
              <a:rPr lang="tr-TR" sz="2800" dirty="0">
                <a:latin typeface="Calibri" pitchFamily="34" charset="0"/>
                <a:ea typeface="Verdana" pitchFamily="34" charset="0"/>
                <a:cs typeface="Verdana" pitchFamily="34" charset="0"/>
              </a:rPr>
              <a:t>Bilgiyi daha kolay bulma olanağı sağlar.</a:t>
            </a:r>
          </a:p>
          <a:p>
            <a:pPr algn="just"/>
            <a:r>
              <a:rPr lang="tr-TR" sz="2800" dirty="0">
                <a:latin typeface="Calibri" pitchFamily="34" charset="0"/>
                <a:ea typeface="Verdana" pitchFamily="34" charset="0"/>
                <a:cs typeface="Verdana" pitchFamily="34" charset="0"/>
              </a:rPr>
              <a:t>Tek bir eserin farklı anlatımlarını kolayca görebilme olanağı vardır.</a:t>
            </a:r>
          </a:p>
          <a:p>
            <a:pPr algn="just"/>
            <a:r>
              <a:rPr lang="tr-TR" sz="2800" dirty="0">
                <a:latin typeface="Calibri" pitchFamily="34" charset="0"/>
              </a:rPr>
              <a:t>Bütün gösterimlerin kolayca bulunması mümkündür.</a:t>
            </a:r>
          </a:p>
          <a:p>
            <a:pPr algn="just"/>
            <a:r>
              <a:rPr lang="tr-TR" sz="2800" dirty="0">
                <a:latin typeface="Calibri" pitchFamily="34" charset="0"/>
              </a:rPr>
              <a:t>Birbiriyle ilişkili eserler ve gösterimler arasındaki ilişkileri daha iyi anlayabilme olanağı vardır</a:t>
            </a:r>
            <a:r>
              <a:rPr lang="tr-TR" dirty="0"/>
              <a:t>.</a:t>
            </a:r>
            <a:endParaRPr lang="tr-TR" sz="280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183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4797" y="2579473"/>
            <a:ext cx="8804611" cy="2761455"/>
          </a:xfrm>
          <a:ln>
            <a:noFill/>
          </a:ln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Calibri" pitchFamily="34" charset="0"/>
                <a:ea typeface="Verdana" pitchFamily="34" charset="0"/>
                <a:cs typeface="Verdana" pitchFamily="34" charset="0"/>
              </a:rPr>
              <a:t>Zaman ve emek tasarrufu sağlar.</a:t>
            </a:r>
          </a:p>
          <a:p>
            <a:pPr algn="just"/>
            <a:endParaRPr lang="tr-TR" sz="240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tr-TR" sz="2400" dirty="0">
                <a:latin typeface="Calibri" pitchFamily="34" charset="0"/>
                <a:ea typeface="Verdana" pitchFamily="34" charset="0"/>
                <a:cs typeface="Verdana" pitchFamily="34" charset="0"/>
              </a:rPr>
              <a:t>Kataloglama işlemini kolaylaştırır.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721217" y="850006"/>
            <a:ext cx="9105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</a:rPr>
              <a:t>FRBR Faydaları : Kütüphaneciler açısından</a:t>
            </a:r>
            <a:endParaRPr lang="tr-T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9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FRBR</a:t>
            </a:r>
          </a:p>
        </p:txBody>
      </p:sp>
      <p:pic>
        <p:nvPicPr>
          <p:cNvPr id="4" name="Pictur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827" y="2628901"/>
            <a:ext cx="2826327" cy="3938154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  <p:sp>
        <p:nvSpPr>
          <p:cNvPr id="5" name="Metin kutusu 4"/>
          <p:cNvSpPr txBox="1"/>
          <p:nvPr/>
        </p:nvSpPr>
        <p:spPr>
          <a:xfrm>
            <a:off x="758537" y="2628901"/>
            <a:ext cx="75230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/>
              <a:t>“FRBR sizin için şu an çok belirsiz ve bulanık olabilir; çünkü çok kavramsal ve teorik bir konudur. Ancak, bir bulutun arkasından gizlice bakan güneş gibi, onun üzerinde inatla çalışmaya devam edip kavrarsanız, </a:t>
            </a:r>
            <a:r>
              <a:rPr lang="tr-TR" sz="2000" dirty="0" err="1"/>
              <a:t>RDA'yı</a:t>
            </a:r>
            <a:r>
              <a:rPr lang="tr-TR" sz="2000" dirty="0"/>
              <a:t> anlama yeteneğinizi aydınlatacaktır. ”*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*</a:t>
            </a:r>
            <a:r>
              <a:rPr lang="tr-TR" sz="1200" dirty="0"/>
              <a:t>(Söz, Kongre Kütüphanesi’ndeki bir eğitimden alınmıştır.)</a:t>
            </a:r>
          </a:p>
        </p:txBody>
      </p:sp>
    </p:spTree>
    <p:extLst>
      <p:ext uri="{BB962C8B-B14F-4D97-AF65-F5344CB8AC3E}">
        <p14:creationId xmlns:p14="http://schemas.microsoft.com/office/powerpoint/2010/main" val="3650629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69831" y="953475"/>
            <a:ext cx="8229600" cy="504056"/>
          </a:xfrm>
          <a:ln>
            <a:noFill/>
          </a:ln>
        </p:spPr>
        <p:txBody>
          <a:bodyPr>
            <a:noAutofit/>
          </a:bodyPr>
          <a:lstStyle/>
          <a:p>
            <a:r>
              <a:rPr lang="tr-TR" b="1" dirty="0"/>
              <a:t>FRAD Kavramsal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4186" y="2292626"/>
            <a:ext cx="10939518" cy="4386470"/>
          </a:xfrm>
          <a:ln>
            <a:noFill/>
          </a:ln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tr-TR" sz="2400" dirty="0">
                <a:latin typeface="+mj-lt"/>
                <a:cs typeface="Calibri" panose="020F0502020204030204" pitchFamily="34" charset="0"/>
              </a:rPr>
              <a:t>«</a:t>
            </a:r>
            <a:r>
              <a:rPr lang="tr-TR" sz="2400" b="1" dirty="0">
                <a:solidFill>
                  <a:schemeClr val="tx2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Otorite verileri için işlevsel gerekler</a:t>
            </a:r>
            <a:r>
              <a:rPr lang="tr-TR" sz="2400" dirty="0">
                <a:latin typeface="+mj-lt"/>
                <a:cs typeface="Calibri" panose="020F0502020204030204" pitchFamily="34" charset="0"/>
              </a:rPr>
              <a:t>» olarak tanımlanır</a:t>
            </a:r>
          </a:p>
          <a:p>
            <a:pPr lvl="1" algn="just">
              <a:lnSpc>
                <a:spcPct val="17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F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unctional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R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equirements for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A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uthority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D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ata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Verdana" pitchFamily="34" charset="0"/>
                <a:cs typeface="Calibri" panose="020F0502020204030204" pitchFamily="34" charset="0"/>
              </a:rPr>
              <a:t>(FRAD)</a:t>
            </a:r>
          </a:p>
          <a:p>
            <a:pPr lvl="1" algn="just">
              <a:lnSpc>
                <a:spcPct val="170000"/>
              </a:lnSpc>
            </a:pPr>
            <a:endParaRPr lang="tr-TR" sz="1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r>
              <a:rPr lang="tr-TR" dirty="0"/>
              <a:t>Varlık- İlişki modeline dayanır.</a:t>
            </a:r>
          </a:p>
          <a:p>
            <a:r>
              <a:rPr lang="tr-TR" dirty="0"/>
              <a:t>Varlıklar arasındaki ilişkileri ortaya çıkarır.</a:t>
            </a:r>
          </a:p>
          <a:p>
            <a:r>
              <a:rPr lang="tr-TR" dirty="0"/>
              <a:t>Kontrollü erişim noktalarını sağlar.</a:t>
            </a:r>
          </a:p>
          <a:p>
            <a:r>
              <a:rPr lang="tr-TR" dirty="0"/>
              <a:t>Otorite dizinlerini oluşturmak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068649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73FCB0-0D16-457B-88C6-48DFBDA23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Otorite verileri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8E9491-0BBF-456B-9110-D58082544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677" y="2417971"/>
            <a:ext cx="10188905" cy="4181611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tr-TR" dirty="0">
                <a:latin typeface="+mj-lt"/>
                <a:cs typeface="Calibri" panose="020F0502020204030204" pitchFamily="34" charset="0"/>
              </a:rPr>
              <a:t>Kütüphanelerde, müzelerde veya arşivlerde hazırlanan bir katalog, bu kurumlar tarafından yönetilen bilgi içeriğini tanımlayan organize edilmiş veriden oluşmaktadır.</a:t>
            </a:r>
          </a:p>
          <a:p>
            <a:pPr algn="just">
              <a:lnSpc>
                <a:spcPct val="110000"/>
              </a:lnSpc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Otorite verileri</a:t>
            </a:r>
            <a:r>
              <a:rPr lang="tr-TR" dirty="0">
                <a:latin typeface="+mj-lt"/>
                <a:cs typeface="Calibri" panose="020F0502020204030204" pitchFamily="34" charset="0"/>
              </a:rPr>
              <a:t>; kurumların belirli bir kişi, aile veya tüzel kişi tarafından yapılan çalışmaları ya da eser adlarının farklı basımlarını bir araya getirmek için kullandıkları kontrollü erişim noktalarını ve diğer bilgileri temsil etmektedir.</a:t>
            </a:r>
          </a:p>
          <a:p>
            <a:pPr algn="just">
              <a:lnSpc>
                <a:spcPct val="110000"/>
              </a:lnSpc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Kontrollü erişim noktaları</a:t>
            </a:r>
            <a:r>
              <a:rPr lang="tr-TR" dirty="0">
                <a:latin typeface="+mj-lt"/>
                <a:cs typeface="Calibri" panose="020F0502020204030204" pitchFamily="34" charset="0"/>
              </a:rPr>
              <a:t>, bir varlığı tanımlamak için kataloglama kütüphanecileri tarafından bir araya getirilen otorite dosyalarını ve farklı ad biçimlerini içermektedir. Bu noktalarda kullanılmak için oluşturulan varlıklar genellikle isimleri, </a:t>
            </a:r>
            <a:r>
              <a:rPr lang="tr-TR" dirty="0" err="1">
                <a:latin typeface="+mj-lt"/>
                <a:cs typeface="Calibri" panose="020F0502020204030204" pitchFamily="34" charset="0"/>
              </a:rPr>
              <a:t>ünvanları</a:t>
            </a:r>
            <a:r>
              <a:rPr lang="tr-TR" dirty="0">
                <a:latin typeface="+mj-lt"/>
                <a:cs typeface="Calibri" panose="020F0502020204030204" pitchFamily="34" charset="0"/>
              </a:rPr>
              <a:t> ve konu terimlerini kapsamaktadır.</a:t>
            </a:r>
          </a:p>
          <a:p>
            <a:pPr algn="just">
              <a:lnSpc>
                <a:spcPct val="110000"/>
              </a:lnSpc>
            </a:pPr>
            <a:r>
              <a:rPr lang="tr-TR" dirty="0">
                <a:latin typeface="+mj-lt"/>
                <a:cs typeface="Calibri" panose="020F0502020204030204" pitchFamily="34" charset="0"/>
              </a:rPr>
              <a:t>Hem kontrollü erişim noktaları tarafından temsil edilen varlıkların tanımlanması hem de bunların sürekli yönetimi anlamına gelen otorite kontrolü, bir kataloğun işleyişinin ayrılmaz bir parçasıdır.</a:t>
            </a:r>
          </a:p>
        </p:txBody>
      </p:sp>
    </p:spTree>
    <p:extLst>
      <p:ext uri="{BB962C8B-B14F-4D97-AF65-F5344CB8AC3E}">
        <p14:creationId xmlns:p14="http://schemas.microsoft.com/office/powerpoint/2010/main" val="4263812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DDDC30-FC7E-4AAF-AE91-AE692F41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D1FD-C30F-41A1-BEA6-D7E51841F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314263" cy="3585265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FRAD kavramsal modelin temel amacı, otorite kontrolünü sağlamada gerekli olan otorite verisi türlerinin ve otorite verilerinin uluslararası olarak paylaşımında işlevsel gereksinimlerin analizi için bir çerçeve sağlamaktır. </a:t>
            </a:r>
          </a:p>
          <a:p>
            <a:pPr algn="just"/>
            <a:r>
              <a:rPr lang="tr-TR" dirty="0"/>
              <a:t>FRAD kavramsal modeli şu amaçlarla tasarlanmıştır: </a:t>
            </a:r>
          </a:p>
          <a:p>
            <a:pPr lvl="1" algn="just"/>
            <a:r>
              <a:rPr lang="tr-TR" dirty="0"/>
              <a:t>Otorite kaydını oluşturanlar tarafından kaydedilen verileri, bu verilerin kullanıcılarının ihtiyaçlarıyla ilişkilendirmek için açıkça tanımlanmış, yapılandırılmış bir referans çerçevesi sağlamak;</a:t>
            </a:r>
          </a:p>
          <a:p>
            <a:pPr lvl="1" algn="just"/>
            <a:r>
              <a:rPr lang="tr-TR" dirty="0"/>
              <a:t>Otorite verilerinin hem kütüphanecilik mesleğinde hem de ötesinde (yani ihtiyaç duyan başka mesleklerin kullanması amacıyla) uluslararası paylaşım ve kullanım potansiyelinin değerlendirilmesine yardımcı olmak.</a:t>
            </a:r>
          </a:p>
        </p:txBody>
      </p:sp>
    </p:spTree>
    <p:extLst>
      <p:ext uri="{BB962C8B-B14F-4D97-AF65-F5344CB8AC3E}">
        <p14:creationId xmlns:p14="http://schemas.microsoft.com/office/powerpoint/2010/main" val="4070402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934169-3731-4E9B-B4C8-67B4BA23D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DE7331-834A-4AA3-B9D2-A111EFE35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FRBR için daha ayrıntılı bilgiye;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https://www.ifla.org/publications/functional-requirements-for-bibliographic-records?og=587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linkinden erişebilirsiniz.</a:t>
            </a:r>
          </a:p>
          <a:p>
            <a:r>
              <a:rPr lang="tr-TR" dirty="0"/>
              <a:t>FRAD için daha ayrıntılı bilgiye;</a:t>
            </a:r>
          </a:p>
          <a:p>
            <a:pPr marL="0" indent="0">
              <a:buNone/>
            </a:pPr>
            <a:r>
              <a:rPr lang="tr-TR" dirty="0">
                <a:hlinkClick r:id="rId3"/>
              </a:rPr>
              <a:t>https://www.ifla.org/files/assets/cataloguing/frad/frad_2013.pdf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linkinden erişebilirsiniz.</a:t>
            </a:r>
          </a:p>
        </p:txBody>
      </p:sp>
    </p:spTree>
    <p:extLst>
      <p:ext uri="{BB962C8B-B14F-4D97-AF65-F5344CB8AC3E}">
        <p14:creationId xmlns:p14="http://schemas.microsoft.com/office/powerpoint/2010/main" val="305174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FRBR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FRBR, bibliyografik bir kayıtta bulunan unsurların her birinin amacına ve kullanışlı olmasına odaklanmamıza yardımcı olur.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FRBR’nin</a:t>
            </a:r>
            <a:r>
              <a:rPr lang="tr-TR" dirty="0"/>
              <a:t> amacı kataloğu daha kullanışlı hale getirmektir.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FRBR önce bir dizi kullanıcı görevini tanımlar.</a:t>
            </a:r>
          </a:p>
        </p:txBody>
      </p:sp>
    </p:spTree>
    <p:extLst>
      <p:ext uri="{BB962C8B-B14F-4D97-AF65-F5344CB8AC3E}">
        <p14:creationId xmlns:p14="http://schemas.microsoft.com/office/powerpoint/2010/main" val="249262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31854251"/>
              </p:ext>
            </p:extLst>
          </p:nvPr>
        </p:nvGraphicFramePr>
        <p:xfrm>
          <a:off x="421712" y="2400300"/>
          <a:ext cx="11147436" cy="4249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Başlık 1"/>
          <p:cNvSpPr txBox="1">
            <a:spLocks/>
          </p:cNvSpPr>
          <p:nvPr/>
        </p:nvSpPr>
        <p:spPr>
          <a:xfrm>
            <a:off x="1981200" y="401414"/>
            <a:ext cx="8229600" cy="5040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3200" dirty="0"/>
          </a:p>
        </p:txBody>
      </p:sp>
      <p:sp>
        <p:nvSpPr>
          <p:cNvPr id="3" name="Dikdörtgen 2"/>
          <p:cNvSpPr/>
          <p:nvPr/>
        </p:nvSpPr>
        <p:spPr>
          <a:xfrm>
            <a:off x="832603" y="797550"/>
            <a:ext cx="6471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</a:rPr>
              <a:t>FRBR Kullanıcı Görevleri</a:t>
            </a:r>
          </a:p>
        </p:txBody>
      </p:sp>
    </p:spTree>
    <p:extLst>
      <p:ext uri="{BB962C8B-B14F-4D97-AF65-F5344CB8AC3E}">
        <p14:creationId xmlns:p14="http://schemas.microsoft.com/office/powerpoint/2010/main" val="415790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4704" y="2753591"/>
            <a:ext cx="8036417" cy="340117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Find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= Bulma : </a:t>
            </a:r>
            <a:r>
              <a:rPr lang="tr-TR" dirty="0"/>
              <a:t>Kullanıcıların belirttiği arama kriterlerine (belirli bir konudaki tüm belgelerin aranması bağlamında) karşılık gelen materyalleri bulmak için verileri kullanma işlemidir.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Örneğin;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dirty="0" smtClean="0"/>
              <a:t>Virüs belgeseli </a:t>
            </a:r>
            <a:r>
              <a:rPr lang="tr-TR" dirty="0"/>
              <a:t>izlemek istiyorum. Kütüphaneye gittiğimde, öncelikle sahip oldukları bu belgeseli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bulma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tr-TR" dirty="0"/>
              <a:t> gerekir.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832603" y="797550"/>
            <a:ext cx="6471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</a:rPr>
              <a:t>FRBR Kullanıcı Görevleri</a:t>
            </a:r>
          </a:p>
        </p:txBody>
      </p:sp>
    </p:spTree>
    <p:extLst>
      <p:ext uri="{BB962C8B-B14F-4D97-AF65-F5344CB8AC3E}">
        <p14:creationId xmlns:p14="http://schemas.microsoft.com/office/powerpoint/2010/main" val="398529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830" y="2358887"/>
            <a:ext cx="11191741" cy="3868918"/>
          </a:xfrm>
        </p:spPr>
        <p:txBody>
          <a:bodyPr>
            <a:normAutofit fontScale="77500" lnSpcReduction="20000"/>
          </a:bodyPr>
          <a:lstStyle/>
          <a:p>
            <a:pPr marL="342900" lvl="1" indent="-342900" algn="just">
              <a:lnSpc>
                <a:spcPct val="150000"/>
              </a:lnSpc>
            </a:pPr>
            <a:r>
              <a:rPr lang="tr-TR" sz="2100" b="1" dirty="0" err="1">
                <a:solidFill>
                  <a:schemeClr val="accent1">
                    <a:lumMod val="75000"/>
                  </a:schemeClr>
                </a:solidFill>
              </a:rPr>
              <a:t>Identify</a:t>
            </a:r>
            <a:r>
              <a:rPr lang="tr-TR" sz="2100" b="1" dirty="0">
                <a:solidFill>
                  <a:schemeClr val="accent1">
                    <a:lumMod val="75000"/>
                  </a:schemeClr>
                </a:solidFill>
              </a:rPr>
              <a:t> = Belirleme :</a:t>
            </a:r>
            <a:r>
              <a:rPr lang="tr-TR" sz="2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100" dirty="0"/>
              <a:t>Bulunan kaynakların içinde kullanıcının istediği kaynağına karşılık gelen materyallerin doğrulanması işlemidir.</a:t>
            </a:r>
          </a:p>
          <a:p>
            <a:pPr marL="742950" lvl="2" indent="-342900" algn="just">
              <a:lnSpc>
                <a:spcPct val="150000"/>
              </a:lnSpc>
            </a:pPr>
            <a:r>
              <a:rPr lang="tr-TR" sz="2100" dirty="0"/>
              <a:t>Aynı isimde farklı bilgi içeren kayıtları ayırt edilir.</a:t>
            </a:r>
          </a:p>
          <a:p>
            <a:pPr marL="1200150" lvl="3" indent="-342900" algn="just">
              <a:lnSpc>
                <a:spcPct val="150000"/>
              </a:lnSpc>
            </a:pPr>
            <a:r>
              <a:rPr lang="tr-TR" sz="2100" dirty="0"/>
              <a:t>Coğrafya / Ramazan </a:t>
            </a:r>
            <a:r>
              <a:rPr lang="tr-TR" sz="2100" dirty="0" err="1"/>
              <a:t>Özey</a:t>
            </a:r>
            <a:endParaRPr lang="tr-TR" sz="2100" dirty="0"/>
          </a:p>
          <a:p>
            <a:pPr marL="1200150" lvl="3" indent="-342900" algn="just">
              <a:lnSpc>
                <a:spcPct val="150000"/>
              </a:lnSpc>
            </a:pPr>
            <a:r>
              <a:rPr lang="tr-TR" sz="2100" dirty="0"/>
              <a:t>Coğrafya / Süha </a:t>
            </a:r>
            <a:r>
              <a:rPr lang="tr-TR" sz="2100" dirty="0" err="1"/>
              <a:t>Göney</a:t>
            </a:r>
            <a:endParaRPr lang="tr-TR" sz="2100" dirty="0"/>
          </a:p>
          <a:p>
            <a:pPr marL="742950" lvl="2" indent="-342900" algn="just">
              <a:lnSpc>
                <a:spcPct val="150000"/>
              </a:lnSpc>
            </a:pPr>
            <a:r>
              <a:rPr lang="tr-TR" sz="2100" dirty="0" smtClean="0"/>
              <a:t>Aranılan bilginin tam olarak o bilgi olduğunu belirlenir.</a:t>
            </a:r>
          </a:p>
          <a:p>
            <a:pPr marL="342900" lvl="1" indent="-342900" algn="just">
              <a:lnSpc>
                <a:spcPct val="150000"/>
              </a:lnSpc>
            </a:pPr>
            <a:r>
              <a:rPr lang="tr-TR" sz="2100" b="1" dirty="0" smtClean="0">
                <a:solidFill>
                  <a:schemeClr val="accent1">
                    <a:lumMod val="50000"/>
                  </a:schemeClr>
                </a:solidFill>
              </a:rPr>
              <a:t>Örneğin;</a:t>
            </a:r>
            <a:r>
              <a:rPr lang="tr-TR" sz="2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100" dirty="0" smtClean="0"/>
              <a:t>Virüs belgeseli bulmak için bir araştırma yaptım. Bundan sonra aslında aradığımın BBC belgeseli olduğunu ve </a:t>
            </a:r>
            <a:r>
              <a:rPr lang="tr-TR" sz="2100" dirty="0" err="1" smtClean="0"/>
              <a:t>National</a:t>
            </a:r>
            <a:r>
              <a:rPr lang="tr-TR" sz="2100" dirty="0" smtClean="0"/>
              <a:t> </a:t>
            </a:r>
            <a:r>
              <a:rPr lang="tr-TR" sz="2100" dirty="0" err="1" smtClean="0"/>
              <a:t>Geographic</a:t>
            </a:r>
            <a:r>
              <a:rPr lang="tr-TR" sz="2100" dirty="0" smtClean="0"/>
              <a:t> tarafından çekilen virüs belgeseli gibi farklı bir çalışmanın olmadığını </a:t>
            </a:r>
            <a:r>
              <a:rPr lang="tr-TR" sz="2100" b="1" dirty="0" smtClean="0">
                <a:solidFill>
                  <a:schemeClr val="accent1">
                    <a:lumMod val="75000"/>
                  </a:schemeClr>
                </a:solidFill>
              </a:rPr>
              <a:t>belirlemek</a:t>
            </a:r>
            <a:r>
              <a:rPr lang="tr-TR" sz="2100" dirty="0" smtClean="0"/>
              <a:t> isterim.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832603" y="797550"/>
            <a:ext cx="6471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</a:rPr>
              <a:t>FRBR Kullanıcı Görevleri</a:t>
            </a:r>
          </a:p>
        </p:txBody>
      </p:sp>
    </p:spTree>
    <p:extLst>
      <p:ext uri="{BB962C8B-B14F-4D97-AF65-F5344CB8AC3E}">
        <p14:creationId xmlns:p14="http://schemas.microsoft.com/office/powerpoint/2010/main" val="301407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6024" y="2369713"/>
            <a:ext cx="9212906" cy="419851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</a:rPr>
              <a:t>Select = Seçme : </a:t>
            </a:r>
            <a:r>
              <a:rPr lang="tr-TR" sz="2000" dirty="0"/>
              <a:t>Verilerin, kullanıcının ihtiyaçlarına uygun bir materyal seçmesi için kullanılması  işlemidir.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/>
              <a:t>Kullanıcının anlayacağı bir dilde bir metin seçmek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/>
              <a:t>Donanım olarak sahip olduğu makinaya uygun bir kitap dışı kaynak seçmek gibi…</a:t>
            </a:r>
          </a:p>
          <a:p>
            <a:pPr algn="just">
              <a:lnSpc>
                <a:spcPct val="150000"/>
              </a:lnSpc>
            </a:pP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</a:rPr>
              <a:t>Örneğin;</a:t>
            </a:r>
            <a:r>
              <a:rPr lang="tr-TR" sz="2000" b="1" dirty="0">
                <a:solidFill>
                  <a:srgbClr val="FF0000"/>
                </a:solidFill>
              </a:rPr>
              <a:t> </a:t>
            </a:r>
            <a:r>
              <a:rPr lang="tr-TR" sz="2000" dirty="0"/>
              <a:t>Kütüphanenin istediğim </a:t>
            </a:r>
            <a:r>
              <a:rPr lang="tr-TR" sz="2000" dirty="0" smtClean="0"/>
              <a:t>Virüs </a:t>
            </a:r>
            <a:r>
              <a:rPr lang="tr-TR" sz="2000" dirty="0"/>
              <a:t>belgeseline sahip olduğunu doğruladığımda, bir DVD oynatıcısına sahip olduğum için VHS kasetini değil, DVD'yi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</a:rPr>
              <a:t>seçerim</a:t>
            </a:r>
            <a:r>
              <a:rPr lang="tr-TR" sz="2000" dirty="0"/>
              <a:t>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832603" y="797550"/>
            <a:ext cx="6471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</a:rPr>
              <a:t>FRBR Kullanıcı Görevleri</a:t>
            </a:r>
          </a:p>
        </p:txBody>
      </p:sp>
    </p:spTree>
    <p:extLst>
      <p:ext uri="{BB962C8B-B14F-4D97-AF65-F5344CB8AC3E}">
        <p14:creationId xmlns:p14="http://schemas.microsoft.com/office/powerpoint/2010/main" val="196255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9546" y="2527258"/>
            <a:ext cx="9428037" cy="37664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Obtain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= Sağlama : </a:t>
            </a:r>
            <a:r>
              <a:rPr lang="tr-TR" dirty="0"/>
              <a:t>Kullanıcının, tanımlanan materyale erişim sağlamak veya elde etmek için verileri kullanması işlemidir.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 lvl="1">
              <a:lnSpc>
                <a:spcPct val="150000"/>
              </a:lnSpc>
            </a:pPr>
            <a:r>
              <a:rPr lang="tr-TR" sz="1600" dirty="0"/>
              <a:t>Kütüphanede bulunan bir kaynağın ödünç alınması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Online bir kaynağın bilgisayara indirilmesi gibi…</a:t>
            </a:r>
            <a:endParaRPr lang="tr-TR" b="1" dirty="0"/>
          </a:p>
          <a:p>
            <a:pPr marL="342900" lvl="1" indent="-342900">
              <a:lnSpc>
                <a:spcPct val="150000"/>
              </a:lnSpc>
            </a:pPr>
            <a:r>
              <a:rPr lang="tr-TR" sz="1800" b="1" dirty="0">
                <a:solidFill>
                  <a:schemeClr val="accent1">
                    <a:lumMod val="50000"/>
                  </a:schemeClr>
                </a:solidFill>
              </a:rPr>
              <a:t>Örneğin</a:t>
            </a:r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dirty="0"/>
              <a:t>Bir kütüphane şubesinden seçtiğim belgesel DVD’sini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ödünç alabilirim (yani sağlarım).</a:t>
            </a:r>
            <a:endParaRPr lang="tr-T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32603" y="797550"/>
            <a:ext cx="6471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</a:rPr>
              <a:t>FRBR Kullanıcı Görevleri</a:t>
            </a:r>
          </a:p>
        </p:txBody>
      </p:sp>
    </p:spTree>
    <p:extLst>
      <p:ext uri="{BB962C8B-B14F-4D97-AF65-F5344CB8AC3E}">
        <p14:creationId xmlns:p14="http://schemas.microsoft.com/office/powerpoint/2010/main" val="4253060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4856" y="3007154"/>
            <a:ext cx="8825659" cy="3416300"/>
          </a:xfrm>
        </p:spPr>
        <p:txBody>
          <a:bodyPr>
            <a:normAutofit/>
          </a:bodyPr>
          <a:lstStyle/>
          <a:p>
            <a:pPr lvl="1"/>
            <a:r>
              <a:rPr lang="tr-TR" sz="24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tr-TR" sz="2400" b="1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Bibliyografik kayıtlar için işlevsel gerekler</a:t>
            </a:r>
            <a:r>
              <a:rPr lang="tr-TR" sz="24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olarak tanımlanmaktadır;</a:t>
            </a:r>
          </a:p>
          <a:p>
            <a:pPr lvl="2"/>
            <a:r>
              <a:rPr lang="tr-TR" altLang="zh-CN" sz="2000" b="1" dirty="0">
                <a:latin typeface="Calibri" panose="020F0502020204030204" pitchFamily="34" charset="0"/>
                <a:cs typeface="华文仿宋"/>
              </a:rPr>
              <a:t>Bulma, belirleme, seçme, sağlama          </a:t>
            </a:r>
            <a:r>
              <a:rPr lang="tr-TR" altLang="zh-CN" sz="2000" dirty="0">
                <a:latin typeface="Calibri" panose="020F0502020204030204" pitchFamily="34" charset="0"/>
                <a:cs typeface="华文仿宋"/>
              </a:rPr>
              <a:t>(</a:t>
            </a:r>
            <a:r>
              <a:rPr lang="tr-TR" altLang="zh-CN" sz="2000" dirty="0" err="1">
                <a:latin typeface="Calibri" panose="020F0502020204030204" pitchFamily="34" charset="0"/>
                <a:cs typeface="华文仿宋"/>
              </a:rPr>
              <a:t>find</a:t>
            </a:r>
            <a:r>
              <a:rPr lang="tr-TR" altLang="zh-CN" sz="2000" dirty="0">
                <a:latin typeface="Calibri" panose="020F0502020204030204" pitchFamily="34" charset="0"/>
                <a:cs typeface="华文仿宋"/>
              </a:rPr>
              <a:t>, </a:t>
            </a:r>
            <a:r>
              <a:rPr lang="tr-TR" altLang="zh-CN" sz="2000" dirty="0" err="1">
                <a:latin typeface="Calibri" panose="020F0502020204030204" pitchFamily="34" charset="0"/>
                <a:cs typeface="华文仿宋"/>
              </a:rPr>
              <a:t>identify</a:t>
            </a:r>
            <a:r>
              <a:rPr lang="tr-TR" altLang="zh-CN" sz="2000" dirty="0">
                <a:latin typeface="Calibri" panose="020F0502020204030204" pitchFamily="34" charset="0"/>
                <a:cs typeface="华文仿宋"/>
              </a:rPr>
              <a:t>, </a:t>
            </a:r>
            <a:r>
              <a:rPr lang="tr-TR" altLang="zh-CN" sz="2000" dirty="0" err="1">
                <a:latin typeface="Calibri" panose="020F0502020204030204" pitchFamily="34" charset="0"/>
                <a:cs typeface="华文仿宋"/>
              </a:rPr>
              <a:t>select</a:t>
            </a:r>
            <a:r>
              <a:rPr lang="tr-TR" altLang="zh-CN" sz="2000" dirty="0">
                <a:latin typeface="Calibri" panose="020F0502020204030204" pitchFamily="34" charset="0"/>
                <a:cs typeface="华文仿宋"/>
              </a:rPr>
              <a:t>, </a:t>
            </a:r>
            <a:r>
              <a:rPr lang="tr-TR" altLang="zh-CN" sz="2000" dirty="0" err="1">
                <a:latin typeface="Calibri" panose="020F0502020204030204" pitchFamily="34" charset="0"/>
                <a:cs typeface="华文仿宋"/>
              </a:rPr>
              <a:t>obtain</a:t>
            </a:r>
            <a:r>
              <a:rPr lang="tr-TR" altLang="zh-CN" sz="2000" dirty="0">
                <a:latin typeface="Calibri" panose="020F0502020204030204" pitchFamily="34" charset="0"/>
                <a:cs typeface="华文仿宋"/>
              </a:rPr>
              <a:t>)</a:t>
            </a:r>
          </a:p>
          <a:p>
            <a:pPr lvl="2"/>
            <a:r>
              <a:rPr lang="tr-TR" sz="2000" b="1" dirty="0">
                <a:latin typeface="Calibri" pitchFamily="34" charset="0"/>
              </a:rPr>
              <a:t>Varlık-İlişki (</a:t>
            </a:r>
            <a:r>
              <a:rPr lang="tr-TR" sz="2000" b="1" dirty="0" err="1">
                <a:latin typeface="Calibri" pitchFamily="34" charset="0"/>
              </a:rPr>
              <a:t>Entity-Relationship</a:t>
            </a:r>
            <a:r>
              <a:rPr lang="tr-TR" sz="2000" b="1" dirty="0">
                <a:latin typeface="Calibri" pitchFamily="34" charset="0"/>
              </a:rPr>
              <a:t>) modeli</a:t>
            </a:r>
          </a:p>
          <a:p>
            <a:pPr lvl="4"/>
            <a:r>
              <a:rPr lang="tr-TR" sz="1400" b="1" dirty="0">
                <a:latin typeface="Calibri" pitchFamily="34" charset="0"/>
              </a:rPr>
              <a:t>Varlık</a:t>
            </a:r>
            <a:r>
              <a:rPr lang="tr-TR" sz="1400" dirty="0">
                <a:latin typeface="Calibri" pitchFamily="34" charset="0"/>
              </a:rPr>
              <a:t> = somut veya soyut kavram ve nesneler</a:t>
            </a:r>
          </a:p>
        </p:txBody>
      </p:sp>
      <p:sp>
        <p:nvSpPr>
          <p:cNvPr id="4" name="Başlık 1"/>
          <p:cNvSpPr txBox="1">
            <a:spLocks/>
          </p:cNvSpPr>
          <p:nvPr/>
        </p:nvSpPr>
        <p:spPr bwMode="gray">
          <a:xfrm>
            <a:off x="1184856" y="951459"/>
            <a:ext cx="8963695" cy="5040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4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FRBR Kavramsal Modeli ve Terminoloji</a:t>
            </a:r>
          </a:p>
        </p:txBody>
      </p:sp>
    </p:spTree>
    <p:extLst>
      <p:ext uri="{BB962C8B-B14F-4D97-AF65-F5344CB8AC3E}">
        <p14:creationId xmlns:p14="http://schemas.microsoft.com/office/powerpoint/2010/main" val="2884451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85</TotalTime>
  <Words>1360</Words>
  <Application>Microsoft Office PowerPoint</Application>
  <PresentationFormat>Geniş ekran</PresentationFormat>
  <Paragraphs>156</Paragraphs>
  <Slides>23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1" baseType="lpstr">
      <vt:lpstr>宋体</vt:lpstr>
      <vt:lpstr>Arial</vt:lpstr>
      <vt:lpstr>Calibri</vt:lpstr>
      <vt:lpstr>Century Gothic</vt:lpstr>
      <vt:lpstr>华文仿宋</vt:lpstr>
      <vt:lpstr>Verdana</vt:lpstr>
      <vt:lpstr>Wingdings 3</vt:lpstr>
      <vt:lpstr>İyon Toplantı Odası</vt:lpstr>
      <vt:lpstr>BİLGİNİN ORGANİZASYONU I</vt:lpstr>
      <vt:lpstr>FRBR</vt:lpstr>
      <vt:lpstr>FRBR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1. Grup varlıklar</vt:lpstr>
      <vt:lpstr>1. Grup varlıklar</vt:lpstr>
      <vt:lpstr>1. Grup varlıklar</vt:lpstr>
      <vt:lpstr>1. Grup varlıklar</vt:lpstr>
      <vt:lpstr>PowerPoint Sunusu</vt:lpstr>
      <vt:lpstr>FRBR Faydaları : Kullanıcılar açısından</vt:lpstr>
      <vt:lpstr>PowerPoint Sunusu</vt:lpstr>
      <vt:lpstr>FRAD Kavramsal Modeli</vt:lpstr>
      <vt:lpstr>Otorite verileri</vt:lpstr>
      <vt:lpstr>Amaç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 Atılgan</cp:lastModifiedBy>
  <cp:revision>15</cp:revision>
  <dcterms:created xsi:type="dcterms:W3CDTF">2020-02-20T07:29:45Z</dcterms:created>
  <dcterms:modified xsi:type="dcterms:W3CDTF">2022-03-30T08:12:49Z</dcterms:modified>
</cp:coreProperties>
</file>