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92" r:id="rId4"/>
    <p:sldId id="321" r:id="rId5"/>
    <p:sldId id="323" r:id="rId6"/>
    <p:sldId id="322" r:id="rId7"/>
    <p:sldId id="307" r:id="rId8"/>
    <p:sldId id="288" r:id="rId9"/>
    <p:sldId id="309" r:id="rId10"/>
    <p:sldId id="310" r:id="rId11"/>
    <p:sldId id="311" r:id="rId12"/>
    <p:sldId id="312" r:id="rId13"/>
    <p:sldId id="313" r:id="rId14"/>
    <p:sldId id="314" r:id="rId15"/>
    <p:sldId id="318" r:id="rId16"/>
    <p:sldId id="324" r:id="rId17"/>
    <p:sldId id="320" r:id="rId18"/>
    <p:sldId id="316" r:id="rId19"/>
    <p:sldId id="315" r:id="rId20"/>
    <p:sldId id="317" r:id="rId21"/>
    <p:sldId id="325" r:id="rId22"/>
    <p:sldId id="300" r:id="rId23"/>
    <p:sldId id="319" r:id="rId24"/>
    <p:sldId id="326" r:id="rId2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66" y="1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23A0FAE-3723-42A2-8601-94E948727A4E}" type="doc">
      <dgm:prSet loTypeId="urn:microsoft.com/office/officeart/2005/8/layout/process4" loCatId="list" qsTypeId="urn:microsoft.com/office/officeart/2005/8/quickstyle/3d3" qsCatId="3D" csTypeId="urn:microsoft.com/office/officeart/2005/8/colors/colorful4" csCatId="colorful" phldr="1"/>
      <dgm:spPr/>
      <dgm:t>
        <a:bodyPr/>
        <a:lstStyle/>
        <a:p>
          <a:endParaRPr lang="tr-TR"/>
        </a:p>
      </dgm:t>
    </dgm:pt>
    <dgm:pt modelId="{6684A656-8C94-4F25-BAB6-1B616C8FC5DA}">
      <dgm:prSet phldrT="[Metin]"/>
      <dgm:spPr/>
      <dgm:t>
        <a:bodyPr/>
        <a:lstStyle/>
        <a:p>
          <a:r>
            <a:rPr lang="tr-TR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Kendini </a:t>
          </a:r>
          <a:r>
            <a:rPr lang="tr-TR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tanımada temel kavramlar,</a:t>
          </a:r>
          <a:endParaRPr lang="tr-TR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B765479-91A4-4E85-B237-79B79D616B54}" type="parTrans" cxnId="{C5BCB1A1-6A83-4EC4-AC94-C8AD962E790B}">
      <dgm:prSet/>
      <dgm:spPr/>
      <dgm:t>
        <a:bodyPr/>
        <a:lstStyle/>
        <a:p>
          <a:endParaRPr lang="tr-TR"/>
        </a:p>
      </dgm:t>
    </dgm:pt>
    <dgm:pt modelId="{E80D5EBF-0E5B-4E6A-B6F8-5F0FA67B6CC5}" type="sibTrans" cxnId="{C5BCB1A1-6A83-4EC4-AC94-C8AD962E790B}">
      <dgm:prSet/>
      <dgm:spPr/>
      <dgm:t>
        <a:bodyPr/>
        <a:lstStyle/>
        <a:p>
          <a:endParaRPr lang="tr-TR"/>
        </a:p>
      </dgm:t>
    </dgm:pt>
    <dgm:pt modelId="{E5A0A4FD-7245-4657-AFCA-407B571666E4}">
      <dgm:prSet phldrT="[Metin]"/>
      <dgm:spPr/>
      <dgm:t>
        <a:bodyPr/>
        <a:lstStyle/>
        <a:p>
          <a:pPr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dirty="0" smtClean="0"/>
            <a:t>Durum, düşünce, davranış bağlantısı</a:t>
          </a:r>
          <a:endParaRPr lang="tr-TR" dirty="0"/>
        </a:p>
      </dgm:t>
    </dgm:pt>
    <dgm:pt modelId="{858850F1-FC38-40FC-BD0E-591E271726DA}" type="parTrans" cxnId="{369397D9-A3C7-4DD0-B386-A972998833B8}">
      <dgm:prSet/>
      <dgm:spPr/>
      <dgm:t>
        <a:bodyPr/>
        <a:lstStyle/>
        <a:p>
          <a:endParaRPr lang="tr-TR"/>
        </a:p>
      </dgm:t>
    </dgm:pt>
    <dgm:pt modelId="{D22AD02C-489B-4494-8F1E-A6CAF978DFA0}" type="sibTrans" cxnId="{369397D9-A3C7-4DD0-B386-A972998833B8}">
      <dgm:prSet/>
      <dgm:spPr/>
      <dgm:t>
        <a:bodyPr/>
        <a:lstStyle/>
        <a:p>
          <a:endParaRPr lang="tr-TR"/>
        </a:p>
      </dgm:t>
    </dgm:pt>
    <dgm:pt modelId="{D2CCC6E4-69B8-4B5F-A7B4-466981F2301F}" type="pres">
      <dgm:prSet presAssocID="{823A0FAE-3723-42A2-8601-94E948727A4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8CF8F63C-2392-497C-85A0-C6BCB879D163}" type="pres">
      <dgm:prSet presAssocID="{E5A0A4FD-7245-4657-AFCA-407B571666E4}" presName="boxAndChildren" presStyleCnt="0"/>
      <dgm:spPr/>
    </dgm:pt>
    <dgm:pt modelId="{A96DD89E-E393-4E9B-BBB3-4A0C8D844348}" type="pres">
      <dgm:prSet presAssocID="{E5A0A4FD-7245-4657-AFCA-407B571666E4}" presName="parentTextBox" presStyleLbl="node1" presStyleIdx="0" presStyleCnt="2"/>
      <dgm:spPr/>
      <dgm:t>
        <a:bodyPr/>
        <a:lstStyle/>
        <a:p>
          <a:endParaRPr lang="tr-TR"/>
        </a:p>
      </dgm:t>
    </dgm:pt>
    <dgm:pt modelId="{58441459-F549-4355-8B26-383D073E7DFB}" type="pres">
      <dgm:prSet presAssocID="{E80D5EBF-0E5B-4E6A-B6F8-5F0FA67B6CC5}" presName="sp" presStyleCnt="0"/>
      <dgm:spPr/>
    </dgm:pt>
    <dgm:pt modelId="{03000CDD-057C-464D-B138-2472BF439452}" type="pres">
      <dgm:prSet presAssocID="{6684A656-8C94-4F25-BAB6-1B616C8FC5DA}" presName="arrowAndChildren" presStyleCnt="0"/>
      <dgm:spPr/>
    </dgm:pt>
    <dgm:pt modelId="{83B5A5B8-CB10-46EF-B4B7-436063A4A798}" type="pres">
      <dgm:prSet presAssocID="{6684A656-8C94-4F25-BAB6-1B616C8FC5DA}" presName="parentTextArrow" presStyleLbl="node1" presStyleIdx="1" presStyleCnt="2"/>
      <dgm:spPr/>
      <dgm:t>
        <a:bodyPr/>
        <a:lstStyle/>
        <a:p>
          <a:endParaRPr lang="tr-TR"/>
        </a:p>
      </dgm:t>
    </dgm:pt>
  </dgm:ptLst>
  <dgm:cxnLst>
    <dgm:cxn modelId="{C5BCB1A1-6A83-4EC4-AC94-C8AD962E790B}" srcId="{823A0FAE-3723-42A2-8601-94E948727A4E}" destId="{6684A656-8C94-4F25-BAB6-1B616C8FC5DA}" srcOrd="0" destOrd="0" parTransId="{8B765479-91A4-4E85-B237-79B79D616B54}" sibTransId="{E80D5EBF-0E5B-4E6A-B6F8-5F0FA67B6CC5}"/>
    <dgm:cxn modelId="{E862695A-1D58-433A-8141-735E6EAB42F4}" type="presOf" srcId="{6684A656-8C94-4F25-BAB6-1B616C8FC5DA}" destId="{83B5A5B8-CB10-46EF-B4B7-436063A4A798}" srcOrd="0" destOrd="0" presId="urn:microsoft.com/office/officeart/2005/8/layout/process4"/>
    <dgm:cxn modelId="{42777E1F-424D-432B-9E75-6F8AABB2FD7D}" type="presOf" srcId="{E5A0A4FD-7245-4657-AFCA-407B571666E4}" destId="{A96DD89E-E393-4E9B-BBB3-4A0C8D844348}" srcOrd="0" destOrd="0" presId="urn:microsoft.com/office/officeart/2005/8/layout/process4"/>
    <dgm:cxn modelId="{369397D9-A3C7-4DD0-B386-A972998833B8}" srcId="{823A0FAE-3723-42A2-8601-94E948727A4E}" destId="{E5A0A4FD-7245-4657-AFCA-407B571666E4}" srcOrd="1" destOrd="0" parTransId="{858850F1-FC38-40FC-BD0E-591E271726DA}" sibTransId="{D22AD02C-489B-4494-8F1E-A6CAF978DFA0}"/>
    <dgm:cxn modelId="{F774A20F-14CD-48EE-BA50-0E3B623B4948}" type="presOf" srcId="{823A0FAE-3723-42A2-8601-94E948727A4E}" destId="{D2CCC6E4-69B8-4B5F-A7B4-466981F2301F}" srcOrd="0" destOrd="0" presId="urn:microsoft.com/office/officeart/2005/8/layout/process4"/>
    <dgm:cxn modelId="{0CC0F21B-CAE9-404C-82FE-1ACA2B9B3288}" type="presParOf" srcId="{D2CCC6E4-69B8-4B5F-A7B4-466981F2301F}" destId="{8CF8F63C-2392-497C-85A0-C6BCB879D163}" srcOrd="0" destOrd="0" presId="urn:microsoft.com/office/officeart/2005/8/layout/process4"/>
    <dgm:cxn modelId="{6D8E0743-90BF-4CCD-8560-1F126B6D4713}" type="presParOf" srcId="{8CF8F63C-2392-497C-85A0-C6BCB879D163}" destId="{A96DD89E-E393-4E9B-BBB3-4A0C8D844348}" srcOrd="0" destOrd="0" presId="urn:microsoft.com/office/officeart/2005/8/layout/process4"/>
    <dgm:cxn modelId="{5675D91F-F5E9-4FE8-9F9C-4493ED293292}" type="presParOf" srcId="{D2CCC6E4-69B8-4B5F-A7B4-466981F2301F}" destId="{58441459-F549-4355-8B26-383D073E7DFB}" srcOrd="1" destOrd="0" presId="urn:microsoft.com/office/officeart/2005/8/layout/process4"/>
    <dgm:cxn modelId="{8A2DB702-8A68-4C9E-BAB7-15476DDA0A02}" type="presParOf" srcId="{D2CCC6E4-69B8-4B5F-A7B4-466981F2301F}" destId="{03000CDD-057C-464D-B138-2472BF439452}" srcOrd="2" destOrd="0" presId="urn:microsoft.com/office/officeart/2005/8/layout/process4"/>
    <dgm:cxn modelId="{98B11C4B-B261-4C72-B5D4-BAFE0E51B8E4}" type="presParOf" srcId="{03000CDD-057C-464D-B138-2472BF439452}" destId="{83B5A5B8-CB10-46EF-B4B7-436063A4A798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6DD89E-E393-4E9B-BBB3-4A0C8D844348}">
      <dsp:nvSpPr>
        <dsp:cNvPr id="0" name=""/>
        <dsp:cNvSpPr/>
      </dsp:nvSpPr>
      <dsp:spPr>
        <a:xfrm>
          <a:off x="0" y="1404808"/>
          <a:ext cx="9209974" cy="921706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kern="1200" dirty="0" smtClean="0"/>
            <a:t>Durum, düşünce, davranış bağlantısı</a:t>
          </a:r>
          <a:endParaRPr lang="tr-TR" sz="3200" kern="1200" dirty="0"/>
        </a:p>
      </dsp:txBody>
      <dsp:txXfrm>
        <a:off x="0" y="1404808"/>
        <a:ext cx="9209974" cy="921706"/>
      </dsp:txXfrm>
    </dsp:sp>
    <dsp:sp modelId="{83B5A5B8-CB10-46EF-B4B7-436063A4A798}">
      <dsp:nvSpPr>
        <dsp:cNvPr id="0" name=""/>
        <dsp:cNvSpPr/>
      </dsp:nvSpPr>
      <dsp:spPr>
        <a:xfrm rot="10800000">
          <a:off x="0" y="1049"/>
          <a:ext cx="9209974" cy="1417584"/>
        </a:xfrm>
        <a:prstGeom prst="upArrowCallout">
          <a:avLst/>
        </a:prstGeom>
        <a:solidFill>
          <a:schemeClr val="accent4">
            <a:hueOff val="-492612"/>
            <a:satOff val="14709"/>
            <a:lumOff val="5686"/>
            <a:alphaOff val="0"/>
          </a:schemeClr>
        </a:soli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32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Kendini </a:t>
          </a:r>
          <a:r>
            <a:rPr lang="tr-TR" sz="32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tanımada temel kavramlar,</a:t>
          </a:r>
          <a:endParaRPr lang="tr-TR" sz="32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10800000">
        <a:off x="0" y="1049"/>
        <a:ext cx="9209974" cy="9211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DC768-601F-4298-BA32-77C3BE1D33BF}" type="datetimeFigureOut">
              <a:rPr lang="tr-TR" smtClean="0"/>
              <a:pPr/>
              <a:t>15.10.2020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74B1701F-CC62-45C3-A164-0F9D9546276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4368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DC768-601F-4298-BA32-77C3BE1D33BF}" type="datetimeFigureOut">
              <a:rPr lang="tr-TR" smtClean="0"/>
              <a:pPr/>
              <a:t>15.10.2020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4B1701F-CC62-45C3-A164-0F9D9546276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9569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DC768-601F-4298-BA32-77C3BE1D33BF}" type="datetimeFigureOut">
              <a:rPr lang="tr-TR" smtClean="0"/>
              <a:pPr/>
              <a:t>15.10.2020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4B1701F-CC62-45C3-A164-0F9D95462764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299031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DC768-601F-4298-BA32-77C3BE1D33BF}" type="datetimeFigureOut">
              <a:rPr lang="tr-TR" smtClean="0"/>
              <a:pPr/>
              <a:t>15.10.2020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4B1701F-CC62-45C3-A164-0F9D9546276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40121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DC768-601F-4298-BA32-77C3BE1D33BF}" type="datetimeFigureOut">
              <a:rPr lang="tr-TR" smtClean="0"/>
              <a:pPr/>
              <a:t>15.10.2020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4B1701F-CC62-45C3-A164-0F9D95462764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754639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DC768-601F-4298-BA32-77C3BE1D33BF}" type="datetimeFigureOut">
              <a:rPr lang="tr-TR" smtClean="0"/>
              <a:pPr/>
              <a:t>15.10.2020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4B1701F-CC62-45C3-A164-0F9D9546276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84395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DC768-601F-4298-BA32-77C3BE1D33BF}" type="datetimeFigureOut">
              <a:rPr lang="tr-TR" smtClean="0"/>
              <a:pPr/>
              <a:t>15.10.2020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1701F-CC62-45C3-A164-0F9D9546276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79323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DC768-601F-4298-BA32-77C3BE1D33BF}" type="datetimeFigureOut">
              <a:rPr lang="tr-TR" smtClean="0"/>
              <a:pPr/>
              <a:t>15.10.2020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1701F-CC62-45C3-A164-0F9D9546276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3891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DC768-601F-4298-BA32-77C3BE1D33BF}" type="datetimeFigureOut">
              <a:rPr lang="tr-TR" smtClean="0"/>
              <a:pPr/>
              <a:t>15.10.2020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1701F-CC62-45C3-A164-0F9D9546276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5507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DC768-601F-4298-BA32-77C3BE1D33BF}" type="datetimeFigureOut">
              <a:rPr lang="tr-TR" smtClean="0"/>
              <a:pPr/>
              <a:t>15.10.2020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4B1701F-CC62-45C3-A164-0F9D9546276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93008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DC768-601F-4298-BA32-77C3BE1D33BF}" type="datetimeFigureOut">
              <a:rPr lang="tr-TR" smtClean="0"/>
              <a:pPr/>
              <a:t>15.10.2020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4B1701F-CC62-45C3-A164-0F9D9546276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6841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DC768-601F-4298-BA32-77C3BE1D33BF}" type="datetimeFigureOut">
              <a:rPr lang="tr-TR" smtClean="0"/>
              <a:pPr/>
              <a:t>15.10.2020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4B1701F-CC62-45C3-A164-0F9D9546276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3164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DC768-601F-4298-BA32-77C3BE1D33BF}" type="datetimeFigureOut">
              <a:rPr lang="tr-TR" smtClean="0"/>
              <a:pPr/>
              <a:t>15.10.2020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1701F-CC62-45C3-A164-0F9D9546276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8163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DC768-601F-4298-BA32-77C3BE1D33BF}" type="datetimeFigureOut">
              <a:rPr lang="tr-TR" smtClean="0"/>
              <a:pPr/>
              <a:t>15.10.2020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1701F-CC62-45C3-A164-0F9D9546276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2123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DC768-601F-4298-BA32-77C3BE1D33BF}" type="datetimeFigureOut">
              <a:rPr lang="tr-TR" smtClean="0"/>
              <a:pPr/>
              <a:t>15.10.2020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1701F-CC62-45C3-A164-0F9D9546276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24111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DC768-601F-4298-BA32-77C3BE1D33BF}" type="datetimeFigureOut">
              <a:rPr lang="tr-TR" smtClean="0"/>
              <a:pPr/>
              <a:t>15.10.2020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4B1701F-CC62-45C3-A164-0F9D9546276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1023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BDC768-601F-4298-BA32-77C3BE1D33BF}" type="datetimeFigureOut">
              <a:rPr lang="tr-TR" smtClean="0"/>
              <a:pPr/>
              <a:t>15.10.2020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4B1701F-CC62-45C3-A164-0F9D9546276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6794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315452" y="96254"/>
            <a:ext cx="9144000" cy="1761373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Kendini tanıma ve İletişim</a:t>
            </a:r>
            <a:br>
              <a:rPr lang="tr-TR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b="1" dirty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Temel kavramlar</a:t>
            </a:r>
            <a:endParaRPr lang="tr-TR" b="1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3 Resim" descr="kendini tanıma söz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1113" y="1856874"/>
            <a:ext cx="6092742" cy="480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794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tr-TR" dirty="0"/>
          </a:p>
        </p:txBody>
      </p:sp>
      <p:pic>
        <p:nvPicPr>
          <p:cNvPr id="3" name="2 Resim" descr="maldiv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81158" y="1357298"/>
            <a:ext cx="8215338" cy="5072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6701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tr-TR" dirty="0"/>
          </a:p>
        </p:txBody>
      </p:sp>
      <p:pic>
        <p:nvPicPr>
          <p:cNvPr id="3" name="2 Resim" descr="yıla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52596" y="1500174"/>
            <a:ext cx="8143932" cy="4429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3603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tr-TR" dirty="0"/>
          </a:p>
        </p:txBody>
      </p:sp>
      <p:pic>
        <p:nvPicPr>
          <p:cNvPr id="3" name="2 Resim" descr="uçu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66976" y="1428737"/>
            <a:ext cx="6929486" cy="50094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866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tr-TR" dirty="0"/>
          </a:p>
        </p:txBody>
      </p:sp>
      <p:pic>
        <p:nvPicPr>
          <p:cNvPr id="3" name="2 Resim" descr="bebe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09852" y="1500174"/>
            <a:ext cx="5786478" cy="4500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2661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tr-TR" dirty="0"/>
          </a:p>
        </p:txBody>
      </p:sp>
      <p:pic>
        <p:nvPicPr>
          <p:cNvPr id="3" name="2 Resim" descr="köpe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09853" y="1714488"/>
            <a:ext cx="6567183" cy="3857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0568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55075" y="8875"/>
            <a:ext cx="10515600" cy="1325563"/>
          </a:xfrm>
        </p:spPr>
        <p:txBody>
          <a:bodyPr>
            <a:normAutofit/>
          </a:bodyPr>
          <a:lstStyle/>
          <a:p>
            <a:r>
              <a:rPr lang="tr-TR" sz="3600" dirty="0" smtClean="0"/>
              <a:t>Duygu Listesi</a:t>
            </a:r>
            <a:endParaRPr lang="tr-TR" sz="3600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570015" y="1092532"/>
          <a:ext cx="10783785" cy="57339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945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945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945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0414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Olumlu Duygular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Nötr Duygular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Olumsuz Duygular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51309">
                <a:tc>
                  <a:txBody>
                    <a:bodyPr/>
                    <a:lstStyle/>
                    <a:p>
                      <a:pPr algn="ctr"/>
                      <a:r>
                        <a:rPr lang="tr-TR" sz="1800" dirty="0" err="1" smtClean="0"/>
                        <a:t>Şevkat</a:t>
                      </a:r>
                      <a:endParaRPr lang="tr-TR" sz="1800" dirty="0" smtClean="0"/>
                    </a:p>
                    <a:p>
                      <a:pPr algn="ctr"/>
                      <a:r>
                        <a:rPr lang="tr-TR" sz="1800" dirty="0" smtClean="0"/>
                        <a:t>Sevgi</a:t>
                      </a:r>
                    </a:p>
                    <a:p>
                      <a:pPr algn="ctr"/>
                      <a:r>
                        <a:rPr lang="tr-TR" sz="1800" dirty="0" smtClean="0"/>
                        <a:t>Mutluluk,</a:t>
                      </a:r>
                    </a:p>
                    <a:p>
                      <a:pPr algn="ctr"/>
                      <a:r>
                        <a:rPr lang="tr-TR" sz="1800" dirty="0" smtClean="0"/>
                        <a:t>Neşe,</a:t>
                      </a:r>
                    </a:p>
                    <a:p>
                      <a:pPr algn="ctr"/>
                      <a:r>
                        <a:rPr lang="tr-TR" sz="1800" dirty="0" smtClean="0"/>
                        <a:t>Arzu,</a:t>
                      </a:r>
                    </a:p>
                    <a:p>
                      <a:pPr algn="ctr"/>
                      <a:r>
                        <a:rPr lang="tr-TR" sz="1800" dirty="0" smtClean="0"/>
                        <a:t>Güven,</a:t>
                      </a:r>
                    </a:p>
                    <a:p>
                      <a:pPr algn="ctr"/>
                      <a:r>
                        <a:rPr lang="tr-TR" sz="1800" dirty="0" smtClean="0"/>
                        <a:t>Kararlılık,</a:t>
                      </a:r>
                    </a:p>
                    <a:p>
                      <a:pPr algn="ctr"/>
                      <a:r>
                        <a:rPr lang="tr-TR" sz="1800" dirty="0" smtClean="0"/>
                        <a:t>Hayranlık,</a:t>
                      </a:r>
                    </a:p>
                    <a:p>
                      <a:pPr algn="ctr"/>
                      <a:r>
                        <a:rPr lang="tr-TR" sz="1800" dirty="0" smtClean="0"/>
                        <a:t>Ümit,</a:t>
                      </a:r>
                    </a:p>
                    <a:p>
                      <a:pPr algn="ctr"/>
                      <a:r>
                        <a:rPr lang="tr-TR" sz="1800" dirty="0" smtClean="0"/>
                        <a:t>Memnuniyet,</a:t>
                      </a:r>
                    </a:p>
                    <a:p>
                      <a:pPr algn="ctr"/>
                      <a:r>
                        <a:rPr lang="tr-TR" sz="1800" dirty="0" smtClean="0"/>
                        <a:t>Affetme,</a:t>
                      </a:r>
                    </a:p>
                    <a:p>
                      <a:pPr algn="ctr"/>
                      <a:r>
                        <a:rPr lang="tr-TR" sz="1800" dirty="0" err="1" smtClean="0"/>
                        <a:t>Kabullunme</a:t>
                      </a:r>
                      <a:r>
                        <a:rPr lang="tr-TR" sz="1800" dirty="0" smtClean="0"/>
                        <a:t>,</a:t>
                      </a:r>
                    </a:p>
                    <a:p>
                      <a:pPr algn="ctr"/>
                      <a:r>
                        <a:rPr lang="tr-TR" sz="1800" dirty="0" smtClean="0"/>
                        <a:t>Özgürlük,</a:t>
                      </a:r>
                    </a:p>
                    <a:p>
                      <a:pPr algn="ctr"/>
                      <a:r>
                        <a:rPr lang="tr-TR" sz="1800" dirty="0" smtClean="0"/>
                        <a:t>Bağlılık,</a:t>
                      </a:r>
                    </a:p>
                    <a:p>
                      <a:pPr algn="ctr"/>
                      <a:r>
                        <a:rPr lang="tr-TR" sz="1800" dirty="0" smtClean="0"/>
                        <a:t>Yakınlık,</a:t>
                      </a:r>
                    </a:p>
                    <a:p>
                      <a:pPr algn="ctr"/>
                      <a:r>
                        <a:rPr lang="tr-TR" sz="1800" dirty="0" smtClean="0"/>
                        <a:t>Huzur,</a:t>
                      </a:r>
                    </a:p>
                    <a:p>
                      <a:pPr algn="ctr"/>
                      <a:r>
                        <a:rPr lang="tr-TR" sz="1800" dirty="0" smtClean="0"/>
                        <a:t>Aşk, </a:t>
                      </a:r>
                    </a:p>
                    <a:p>
                      <a:pPr algn="ctr"/>
                      <a:r>
                        <a:rPr lang="tr-TR" sz="1800" dirty="0" smtClean="0"/>
                        <a:t>Üstesinden Gelme,</a:t>
                      </a:r>
                    </a:p>
                    <a:p>
                      <a:pPr algn="ctr"/>
                      <a:r>
                        <a:rPr lang="tr-TR" sz="1800" dirty="0" smtClean="0"/>
                        <a:t>Çılgınlık…</a:t>
                      </a:r>
                      <a:endParaRPr lang="tr-TR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Yabancılık,</a:t>
                      </a:r>
                    </a:p>
                    <a:p>
                      <a:pPr algn="ctr"/>
                      <a:r>
                        <a:rPr lang="tr-TR" dirty="0" smtClean="0"/>
                        <a:t> Hırs,</a:t>
                      </a:r>
                    </a:p>
                    <a:p>
                      <a:pPr algn="ctr"/>
                      <a:r>
                        <a:rPr lang="tr-TR" dirty="0" smtClean="0"/>
                        <a:t>Özlem,</a:t>
                      </a:r>
                    </a:p>
                    <a:p>
                      <a:pPr algn="ctr"/>
                      <a:r>
                        <a:rPr lang="tr-TR" dirty="0" smtClean="0"/>
                        <a:t>Cesaret,</a:t>
                      </a:r>
                    </a:p>
                    <a:p>
                      <a:pPr algn="ctr"/>
                      <a:r>
                        <a:rPr lang="tr-TR" dirty="0" smtClean="0"/>
                        <a:t>Şaşkınlık,</a:t>
                      </a:r>
                    </a:p>
                    <a:p>
                      <a:pPr algn="ctr"/>
                      <a:r>
                        <a:rPr lang="tr-TR" dirty="0" smtClean="0"/>
                        <a:t>Kararsızlık,</a:t>
                      </a:r>
                    </a:p>
                    <a:p>
                      <a:pPr algn="ctr"/>
                      <a:r>
                        <a:rPr lang="tr-TR" dirty="0" smtClean="0"/>
                        <a:t>Heyecan,</a:t>
                      </a:r>
                    </a:p>
                    <a:p>
                      <a:pPr algn="ctr"/>
                      <a:r>
                        <a:rPr lang="tr-TR" dirty="0" smtClean="0"/>
                        <a:t>Şüphe…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Anlaşılmamışlık,</a:t>
                      </a:r>
                    </a:p>
                    <a:p>
                      <a:pPr algn="ctr"/>
                      <a:r>
                        <a:rPr lang="tr-TR" dirty="0" smtClean="0"/>
                        <a:t>Üzüntü,</a:t>
                      </a:r>
                    </a:p>
                    <a:p>
                      <a:pPr algn="ctr"/>
                      <a:r>
                        <a:rPr lang="tr-TR" dirty="0" smtClean="0"/>
                        <a:t>İncinmişlik,</a:t>
                      </a:r>
                    </a:p>
                    <a:p>
                      <a:pPr algn="ctr"/>
                      <a:r>
                        <a:rPr lang="tr-TR" dirty="0" smtClean="0"/>
                        <a:t>Kırgınlık,</a:t>
                      </a:r>
                    </a:p>
                    <a:p>
                      <a:pPr algn="ctr"/>
                      <a:r>
                        <a:rPr lang="tr-TR" dirty="0" smtClean="0"/>
                        <a:t>Tedirginlik,</a:t>
                      </a:r>
                    </a:p>
                    <a:p>
                      <a:pPr algn="ctr"/>
                      <a:r>
                        <a:rPr lang="tr-TR" dirty="0" smtClean="0"/>
                        <a:t>Utanma,</a:t>
                      </a:r>
                    </a:p>
                    <a:p>
                      <a:pPr algn="ctr"/>
                      <a:r>
                        <a:rPr lang="tr-TR" dirty="0" smtClean="0"/>
                        <a:t>Kızgınlık,</a:t>
                      </a:r>
                    </a:p>
                    <a:p>
                      <a:pPr algn="ctr"/>
                      <a:r>
                        <a:rPr lang="tr-TR" dirty="0" smtClean="0"/>
                        <a:t>Huzursuzluk,</a:t>
                      </a:r>
                    </a:p>
                    <a:p>
                      <a:pPr algn="ctr"/>
                      <a:r>
                        <a:rPr lang="tr-TR" dirty="0" smtClean="0"/>
                        <a:t>Umutsuzluk,</a:t>
                      </a:r>
                    </a:p>
                    <a:p>
                      <a:pPr algn="ctr"/>
                      <a:r>
                        <a:rPr lang="tr-TR" dirty="0" smtClean="0"/>
                        <a:t>Bıkkınlık,</a:t>
                      </a:r>
                    </a:p>
                    <a:p>
                      <a:pPr algn="ctr"/>
                      <a:r>
                        <a:rPr lang="tr-TR" dirty="0" smtClean="0"/>
                        <a:t>Memnuniyetsizlik,</a:t>
                      </a:r>
                    </a:p>
                    <a:p>
                      <a:pPr algn="ctr"/>
                      <a:r>
                        <a:rPr lang="tr-TR" dirty="0" smtClean="0"/>
                        <a:t>Kayıp,</a:t>
                      </a:r>
                    </a:p>
                    <a:p>
                      <a:pPr algn="ctr"/>
                      <a:r>
                        <a:rPr lang="tr-TR" dirty="0" smtClean="0"/>
                        <a:t>Korku,</a:t>
                      </a:r>
                    </a:p>
                    <a:p>
                      <a:pPr algn="ctr"/>
                      <a:r>
                        <a:rPr lang="tr-TR" dirty="0" smtClean="0"/>
                        <a:t>Kıskançlık,</a:t>
                      </a:r>
                    </a:p>
                    <a:p>
                      <a:pPr algn="ctr"/>
                      <a:r>
                        <a:rPr lang="tr-TR" dirty="0" smtClean="0"/>
                        <a:t>Acı,</a:t>
                      </a:r>
                    </a:p>
                    <a:p>
                      <a:pPr algn="ctr"/>
                      <a:r>
                        <a:rPr lang="tr-TR" dirty="0" smtClean="0"/>
                        <a:t>Nefret,</a:t>
                      </a:r>
                    </a:p>
                    <a:p>
                      <a:pPr algn="ctr"/>
                      <a:r>
                        <a:rPr lang="tr-TR" dirty="0" smtClean="0"/>
                        <a:t>Öfke…</a:t>
                      </a:r>
                    </a:p>
                    <a:p>
                      <a:pPr algn="ctr"/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5156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Herkes aynı duyguları mı hissetti 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Yılanda korkmayan?</a:t>
            </a:r>
          </a:p>
          <a:p>
            <a:endParaRPr lang="tr-TR" dirty="0" smtClean="0"/>
          </a:p>
          <a:p>
            <a:endParaRPr lang="tr-TR" dirty="0"/>
          </a:p>
          <a:p>
            <a:pPr marL="0" indent="0">
              <a:buNone/>
            </a:pPr>
            <a:endParaRPr lang="tr-TR" dirty="0"/>
          </a:p>
          <a:p>
            <a:r>
              <a:rPr lang="tr-TR" dirty="0" smtClean="0"/>
              <a:t>Köpek yavrusundan korkan?</a:t>
            </a:r>
            <a:endParaRPr lang="tr-TR" dirty="0"/>
          </a:p>
        </p:txBody>
      </p:sp>
      <p:sp>
        <p:nvSpPr>
          <p:cNvPr id="4" name="Metin kutusu 3"/>
          <p:cNvSpPr txBox="1"/>
          <p:nvPr/>
        </p:nvSpPr>
        <p:spPr>
          <a:xfrm>
            <a:off x="5036458" y="5080000"/>
            <a:ext cx="284565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5400" b="1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Neden?</a:t>
            </a:r>
            <a:endParaRPr lang="tr-TR" sz="5400" b="1" i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34691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Benzer durumlarda farklı duygular yaşamamızın sebebi ne? </a:t>
            </a:r>
          </a:p>
          <a:p>
            <a:endParaRPr lang="tr-TR" dirty="0"/>
          </a:p>
          <a:p>
            <a:r>
              <a:rPr lang="tr-TR" dirty="0" smtClean="0"/>
              <a:t>Deneyimler, aile tutumları, sosyal öğrenme, güdüler…</a:t>
            </a:r>
          </a:p>
          <a:p>
            <a:endParaRPr lang="tr-TR" dirty="0"/>
          </a:p>
          <a:p>
            <a:endParaRPr lang="tr-TR" dirty="0" smtClean="0"/>
          </a:p>
          <a:p>
            <a:r>
              <a:rPr lang="tr-TR" dirty="0" smtClean="0"/>
              <a:t>Peki bu bizde neyi değiştiriyor?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07183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>
                <a:solidFill>
                  <a:schemeClr val="bg1"/>
                </a:solidFill>
              </a:rPr>
              <a:t>İLETİŞİMİN 4 D ‘si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524000" y="1600200"/>
            <a:ext cx="9144000" cy="5257800"/>
          </a:xfrm>
        </p:spPr>
        <p:txBody>
          <a:bodyPr/>
          <a:lstStyle/>
          <a:p>
            <a:pPr>
              <a:buNone/>
            </a:pPr>
            <a:r>
              <a:rPr lang="tr-TR" b="1" dirty="0" smtClean="0"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 Durum 		   		Düşünce           		    Duygu             		    Davranış</a:t>
            </a:r>
            <a:r>
              <a:rPr lang="tr-TR" dirty="0" smtClean="0"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.</a:t>
            </a:r>
          </a:p>
          <a:p>
            <a:pPr>
              <a:buNone/>
            </a:pPr>
            <a:endParaRPr lang="tr-TR" dirty="0" smtClean="0"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endParaRPr lang="tr-TR" dirty="0" smtClean="0"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4" name="3 Sağ Ok"/>
          <p:cNvSpPr/>
          <p:nvPr/>
        </p:nvSpPr>
        <p:spPr>
          <a:xfrm>
            <a:off x="2662425" y="1600200"/>
            <a:ext cx="928694" cy="427966"/>
          </a:xfrm>
          <a:prstGeom prst="rightArrow">
            <a:avLst/>
          </a:prstGeom>
          <a:solidFill>
            <a:srgbClr val="FFFF00"/>
          </a:solidFill>
          <a:ln w="25400" cap="flat">
            <a:noFill/>
            <a:prstDash val="solid"/>
            <a:rou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hangingPunct="0"/>
            <a:endParaRPr lang="tr-TR" sz="800" dirty="0">
              <a:solidFill>
                <a:srgbClr val="000000"/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</a:effectLs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" name="5 Sağ Ok"/>
          <p:cNvSpPr/>
          <p:nvPr/>
        </p:nvSpPr>
        <p:spPr>
          <a:xfrm>
            <a:off x="7602466" y="1600200"/>
            <a:ext cx="928694" cy="427966"/>
          </a:xfrm>
          <a:prstGeom prst="rightArrow">
            <a:avLst/>
          </a:prstGeom>
          <a:solidFill>
            <a:srgbClr val="FFFF00"/>
          </a:solidFill>
          <a:ln w="25400" cap="flat">
            <a:noFill/>
            <a:prstDash val="solid"/>
            <a:rou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hangingPunct="0"/>
            <a:endParaRPr lang="tr-TR" sz="800" dirty="0">
              <a:solidFill>
                <a:srgbClr val="000000"/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</a:effectLs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6 Sağ Ok"/>
          <p:cNvSpPr/>
          <p:nvPr/>
        </p:nvSpPr>
        <p:spPr>
          <a:xfrm>
            <a:off x="5106482" y="1600200"/>
            <a:ext cx="928694" cy="427966"/>
          </a:xfrm>
          <a:prstGeom prst="rightArrow">
            <a:avLst/>
          </a:prstGeom>
          <a:solidFill>
            <a:srgbClr val="FFFF00"/>
          </a:solidFill>
          <a:ln w="25400" cap="flat">
            <a:noFill/>
            <a:prstDash val="solid"/>
            <a:rou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hangingPunct="0"/>
            <a:endParaRPr lang="tr-TR" sz="800" dirty="0">
              <a:solidFill>
                <a:srgbClr val="000000"/>
              </a:solidFill>
              <a:effectLst>
                <a:glow rad="139700">
                  <a:schemeClr val="accent3">
                    <a:satMod val="175000"/>
                    <a:alpha val="40000"/>
                  </a:schemeClr>
                </a:glow>
              </a:effectLst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11992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8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8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6000"/>
                            </p:stCondLst>
                            <p:childTnLst>
                              <p:par>
                                <p:cTn id="18" presetID="8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tr-TR" dirty="0"/>
          </a:p>
        </p:txBody>
      </p:sp>
      <p:pic>
        <p:nvPicPr>
          <p:cNvPr id="3" name="2 Resim" descr="bakışaçısı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309918" y="2071679"/>
            <a:ext cx="5291904" cy="318612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112359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56375"/>
            <a:ext cx="10515600" cy="1325563"/>
          </a:xfrm>
        </p:spPr>
        <p:txBody>
          <a:bodyPr/>
          <a:lstStyle/>
          <a:p>
            <a:r>
              <a:rPr lang="tr-TR" dirty="0" smtClean="0"/>
              <a:t>İçerik</a:t>
            </a:r>
            <a:endParaRPr lang="tr-TR" dirty="0"/>
          </a:p>
        </p:txBody>
      </p:sp>
      <p:graphicFrame>
        <p:nvGraphicFramePr>
          <p:cNvPr id="4" name="3 Diyagram"/>
          <p:cNvGraphicFramePr/>
          <p:nvPr>
            <p:extLst>
              <p:ext uri="{D42A27DB-BD31-4B8C-83A1-F6EECF244321}">
                <p14:modId xmlns:p14="http://schemas.microsoft.com/office/powerpoint/2010/main" val="3107853235"/>
              </p:ext>
            </p:extLst>
          </p:nvPr>
        </p:nvGraphicFramePr>
        <p:xfrm>
          <a:off x="2143826" y="1884217"/>
          <a:ext cx="9209974" cy="23275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44366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1666874" y="1600201"/>
          <a:ext cx="8929720" cy="4138441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22324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324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324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324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63721"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DURUM</a:t>
                      </a:r>
                      <a:endParaRPr lang="tr-TR" sz="1400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DÜŞÜNCE</a:t>
                      </a:r>
                      <a:endParaRPr lang="tr-TR" sz="1400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DUYGU</a:t>
                      </a:r>
                      <a:endParaRPr lang="tr-TR" sz="1400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400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DAVRANIŞ</a:t>
                      </a:r>
                      <a:endParaRPr lang="tr-TR" sz="1400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09258">
                <a:tc>
                  <a:txBody>
                    <a:bodyPr/>
                    <a:lstStyle/>
                    <a:p>
                      <a:pPr algn="ctr"/>
                      <a:r>
                        <a:rPr lang="tr-TR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Sınav</a:t>
                      </a:r>
                      <a:endParaRPr lang="tr-TR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Hata yaparsam düşük not alacağım ve bunu düzeltemem</a:t>
                      </a:r>
                      <a:endParaRPr lang="tr-TR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Kaygı, sıkıntı umutsuzluk</a:t>
                      </a:r>
                      <a:endParaRPr lang="tr-TR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Soruları doğru şekilde okuyamamak veya yanlış cevaplamak.</a:t>
                      </a:r>
                      <a:endParaRPr lang="tr-TR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27391">
                <a:tc>
                  <a:txBody>
                    <a:bodyPr/>
                    <a:lstStyle/>
                    <a:p>
                      <a:pPr algn="ctr"/>
                      <a:r>
                        <a:rPr lang="tr-TR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Köpek</a:t>
                      </a:r>
                      <a:r>
                        <a:rPr lang="tr-TR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görmek</a:t>
                      </a:r>
                      <a:endParaRPr lang="tr-TR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Bana zarar verecek (ısıracak, tırmalayacak)</a:t>
                      </a:r>
                      <a:endParaRPr lang="tr-TR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Korku,</a:t>
                      </a:r>
                      <a:r>
                        <a:rPr lang="tr-TR" sz="2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panik.</a:t>
                      </a:r>
                      <a:endParaRPr lang="tr-TR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Ortamı terk etmek, kaçmak</a:t>
                      </a:r>
                      <a:endParaRPr lang="tr-TR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332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tr-TR" dirty="0" smtClean="0"/>
          </a:p>
          <a:p>
            <a:pPr algn="ctr"/>
            <a:endParaRPr lang="tr-TR" dirty="0"/>
          </a:p>
          <a:p>
            <a:pPr algn="ctr"/>
            <a:endParaRPr lang="tr-TR" dirty="0" smtClean="0"/>
          </a:p>
          <a:p>
            <a:pPr algn="ctr">
              <a:lnSpc>
                <a:spcPct val="150000"/>
              </a:lnSpc>
            </a:pPr>
            <a:r>
              <a:rPr lang="tr-TR" sz="2400" b="1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Durum , düşünce , Davranış örneği </a:t>
            </a:r>
            <a:r>
              <a:rPr lang="tr-TR" sz="3200" b="1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 </a:t>
            </a:r>
            <a:r>
              <a:rPr lang="tr-TR" sz="2400" b="1" i="1" dirty="0" err="1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dk</a:t>
            </a:r>
            <a:r>
              <a:rPr lang="tr-TR" sz="2400" b="1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sz="2400" b="1" i="1" dirty="0" err="1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nız</a:t>
            </a:r>
            <a:r>
              <a:rPr lang="tr-TR" sz="2400" b="1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var!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tr-TR" sz="2400" b="1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…. olduğunda …….düşünüp ……hissederim</a:t>
            </a:r>
            <a:endParaRPr lang="tr-TR" sz="2400" b="1" i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59069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301980" y="263891"/>
            <a:ext cx="8911687" cy="1280890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38199" y="1825625"/>
            <a:ext cx="6655131" cy="4351338"/>
          </a:xfrm>
        </p:spPr>
        <p:txBody>
          <a:bodyPr/>
          <a:lstStyle/>
          <a:p>
            <a:r>
              <a:rPr lang="tr-TR" dirty="0" smtClean="0"/>
              <a:t>Köpek gördüğümde çok tatlı olduğunu düşünüp …… hissederim.</a:t>
            </a:r>
          </a:p>
          <a:p>
            <a:endParaRPr lang="tr-TR" dirty="0" smtClean="0"/>
          </a:p>
          <a:p>
            <a:pPr>
              <a:buNone/>
            </a:pPr>
            <a:endParaRPr lang="tr-TR" dirty="0" smtClean="0"/>
          </a:p>
          <a:p>
            <a:r>
              <a:rPr lang="tr-TR" dirty="0" smtClean="0"/>
              <a:t>Köpek gördüğümde bana zarar verebileceğini düşünüp ………. hissederim.</a:t>
            </a:r>
          </a:p>
          <a:p>
            <a:endParaRPr lang="tr-TR" dirty="0"/>
          </a:p>
          <a:p>
            <a:endParaRPr lang="tr-TR" dirty="0" smtClean="0"/>
          </a:p>
          <a:p>
            <a:pPr marL="0" indent="0" algn="ctr">
              <a:buNone/>
            </a:pPr>
            <a:r>
              <a:rPr lang="tr-TR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FARK NE?</a:t>
            </a:r>
            <a:endParaRPr lang="tr-TR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5 Resim" descr="k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19383" y="1707507"/>
            <a:ext cx="4410851" cy="33038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632364" y="2147455"/>
            <a:ext cx="8872248" cy="3763767"/>
          </a:xfrm>
        </p:spPr>
        <p:txBody>
          <a:bodyPr/>
          <a:lstStyle/>
          <a:p>
            <a:r>
              <a:rPr lang="tr-TR" dirty="0" smtClean="0"/>
              <a:t>Algılama, anlama, düşünme, kavramlar oluşturma				Bilişsel</a:t>
            </a:r>
          </a:p>
          <a:p>
            <a:pPr marL="0" indent="0">
              <a:buNone/>
            </a:pP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Tutumlar, değerler, güdüler 						</a:t>
            </a:r>
            <a:r>
              <a:rPr lang="tr-TR" dirty="0" err="1" smtClean="0"/>
              <a:t>Duyuşsal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Eyleme geçme					Davranışsal	</a:t>
            </a:r>
            <a:endParaRPr lang="tr-TR" dirty="0"/>
          </a:p>
        </p:txBody>
      </p:sp>
      <p:sp>
        <p:nvSpPr>
          <p:cNvPr id="4" name="Sağ Ok 3"/>
          <p:cNvSpPr/>
          <p:nvPr/>
        </p:nvSpPr>
        <p:spPr>
          <a:xfrm>
            <a:off x="8811491" y="2112680"/>
            <a:ext cx="978408" cy="484632"/>
          </a:xfrm>
          <a:prstGeom prst="rightArrow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Sağ Ok 4"/>
          <p:cNvSpPr/>
          <p:nvPr/>
        </p:nvSpPr>
        <p:spPr>
          <a:xfrm>
            <a:off x="7009644" y="3295187"/>
            <a:ext cx="978408" cy="484632"/>
          </a:xfrm>
          <a:prstGeom prst="rightArrow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Sağ Ok 5"/>
          <p:cNvSpPr/>
          <p:nvPr/>
        </p:nvSpPr>
        <p:spPr>
          <a:xfrm>
            <a:off x="5325410" y="4542095"/>
            <a:ext cx="978408" cy="484632"/>
          </a:xfrm>
          <a:prstGeom prst="rightArrow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8093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769257"/>
            <a:ext cx="8915400" cy="5805713"/>
          </a:xfrm>
        </p:spPr>
        <p:txBody>
          <a:bodyPr/>
          <a:lstStyle/>
          <a:p>
            <a:pPr marL="0" indent="0">
              <a:buNone/>
            </a:pP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2873829" y="2729749"/>
            <a:ext cx="8316685" cy="2862322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r-TR" sz="6000" b="1" i="1" cap="none" spc="0" dirty="0" smtClean="0">
                <a:ln w="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3000" endA="300" endPos="35500" dir="5400000" sy="-90000" algn="bl" rotWithShape="0"/>
                </a:effectLst>
              </a:rPr>
              <a:t>TEŞEKKÜR EDERİM…</a:t>
            </a:r>
          </a:p>
          <a:p>
            <a:pPr algn="ctr"/>
            <a:endParaRPr lang="tr-TR" sz="6000" b="1" i="1" dirty="0">
              <a:ln w="0"/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3000" endA="300" endPos="35500" dir="5400000" sy="-90000" algn="bl" rotWithShape="0"/>
              </a:effectLst>
            </a:endParaRPr>
          </a:p>
          <a:p>
            <a:pPr algn="ctr"/>
            <a:r>
              <a:rPr lang="tr-TR" sz="6000" b="1" i="1" cap="none" spc="0" dirty="0" smtClean="0">
                <a:ln w="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3000" endA="300" endPos="35500" dir="5400000" sy="-90000" algn="bl" rotWithShape="0"/>
                </a:effectLst>
              </a:rPr>
              <a:t>SORULAR?</a:t>
            </a:r>
            <a:endParaRPr lang="tr-TR" sz="6000" b="0" cap="none" spc="0" dirty="0" smtClean="0">
              <a:ln w="0"/>
              <a:solidFill>
                <a:srgbClr val="FF0000"/>
              </a:soli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06011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tr-TR" i="1" dirty="0" smtClean="0"/>
          </a:p>
          <a:p>
            <a:pPr marL="0" indent="0" algn="ctr">
              <a:buNone/>
            </a:pPr>
            <a:endParaRPr lang="tr-TR" i="1" dirty="0"/>
          </a:p>
          <a:p>
            <a:pPr marL="0" indent="0" algn="ctr">
              <a:buNone/>
            </a:pPr>
            <a:r>
              <a:rPr lang="tr-TR" i="1" dirty="0" smtClean="0"/>
              <a:t>İnsanın çevresiyle kuracağı iletişim, kendi içinde başlar.</a:t>
            </a:r>
          </a:p>
          <a:p>
            <a:pPr marL="0" indent="0" algn="r">
              <a:buNone/>
            </a:pPr>
            <a:r>
              <a:rPr lang="tr-TR" i="1" dirty="0" smtClean="0"/>
              <a:t>Üstün Dökmen</a:t>
            </a:r>
            <a:endParaRPr lang="tr-TR" i="1" dirty="0"/>
          </a:p>
        </p:txBody>
      </p:sp>
    </p:spTree>
    <p:extLst>
      <p:ext uri="{BB962C8B-B14F-4D97-AF65-F5344CB8AC3E}">
        <p14:creationId xmlns:p14="http://schemas.microsoft.com/office/powerpoint/2010/main" val="1425451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Kişilik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Bireyin kendisinden kaynaklanan tutarlı davranış kalıpları ve kişilik içi süreçlerdir.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88181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166485" y="319310"/>
            <a:ext cx="8911687" cy="1280890"/>
          </a:xfrm>
        </p:spPr>
        <p:txBody>
          <a:bodyPr/>
          <a:lstStyle/>
          <a:p>
            <a:r>
              <a:rPr lang="tr-TR" dirty="0" smtClean="0"/>
              <a:t>Beş kör adam öyküsü…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63637" y="1724891"/>
            <a:ext cx="6068002" cy="4627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1676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Kişiliğe yönelik yedi yaklaşım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err="1" smtClean="0"/>
              <a:t>Psikanalitik</a:t>
            </a:r>
            <a:r>
              <a:rPr lang="tr-TR" dirty="0" smtClean="0"/>
              <a:t> yaklaşım:  İhtiyaçlar zamanında, yerinde ve yeterince karşılanmalı. Güdü!</a:t>
            </a:r>
          </a:p>
          <a:p>
            <a:r>
              <a:rPr lang="tr-TR" dirty="0" err="1" smtClean="0"/>
              <a:t>Psikososyal</a:t>
            </a:r>
            <a:r>
              <a:rPr lang="tr-TR" dirty="0" smtClean="0"/>
              <a:t> yaklaşım: Bireysel etmenler kadar sosyal etmenler de önemlidir.</a:t>
            </a:r>
          </a:p>
          <a:p>
            <a:r>
              <a:rPr lang="tr-TR" dirty="0" smtClean="0"/>
              <a:t>Ayırıcı özellik yaklaşımı: Her bireyin kendine has kişilik özellikleri vardır(Başarı, sosyal kaygı, duygular )</a:t>
            </a:r>
          </a:p>
          <a:p>
            <a:r>
              <a:rPr lang="tr-TR" dirty="0" smtClean="0"/>
              <a:t>Biyolojik yaklaşım: Bireysel farklılıklar fizyolojik süreçlerle ilgilidir. Kalıtım!</a:t>
            </a:r>
          </a:p>
          <a:p>
            <a:r>
              <a:rPr lang="tr-TR" dirty="0" smtClean="0"/>
              <a:t>İnsancıl yaklaşım: Kişiliği oluşturan bireyin kendisidir, her birey değerlidir, yaşamayı hak eder.</a:t>
            </a:r>
          </a:p>
          <a:p>
            <a:r>
              <a:rPr lang="tr-TR" dirty="0" smtClean="0"/>
              <a:t>Davranışsal/Sosyal öğrenme yaklaşımı: Kişilik model alma ve bilişsel süreçler yoluyla oluşur.</a:t>
            </a:r>
          </a:p>
          <a:p>
            <a:r>
              <a:rPr lang="tr-TR" dirty="0" smtClean="0"/>
              <a:t>Bilişsel yaklaşım: Bilgiyi algılama, anlama işleme gibi süreçlerdeki farklılıklar kişiliği oluşturur.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23351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 algn="ctr">
              <a:buNone/>
            </a:pPr>
            <a:r>
              <a:rPr lang="tr-TR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Siz kimsiniz?</a:t>
            </a:r>
          </a:p>
          <a:p>
            <a:pPr algn="ctr">
              <a:buNone/>
            </a:pPr>
            <a:endParaRPr lang="tr-TR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r>
              <a:rPr lang="tr-TR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Kendinizi nasıl tanımlarsınız?</a:t>
            </a:r>
            <a:endParaRPr lang="tr-TR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Kendini tanıma Nedir?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 Bireyin kendini tanımlarken kullandığı duygu, düşünce kaynaklarıdır.</a:t>
            </a:r>
          </a:p>
          <a:p>
            <a:pPr marL="0" indent="0">
              <a:buNone/>
            </a:pPr>
            <a:r>
              <a:rPr lang="tr-TR" dirty="0" smtClean="0"/>
              <a:t>Bireyin </a:t>
            </a:r>
            <a:r>
              <a:rPr lang="tr-TR" i="1" dirty="0" smtClean="0"/>
              <a:t>duygularını</a:t>
            </a:r>
            <a:r>
              <a:rPr lang="tr-TR" dirty="0" smtClean="0"/>
              <a:t> fark edebilme ve düzenleyebilme yeteneğidir. </a:t>
            </a:r>
          </a:p>
          <a:p>
            <a:endParaRPr lang="tr-TR" dirty="0"/>
          </a:p>
          <a:p>
            <a:pPr marL="0" indent="0">
              <a:buNone/>
            </a:pPr>
            <a:r>
              <a:rPr lang="tr-TR" dirty="0" smtClean="0"/>
              <a:t>Duygu? 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Kaç tane duygu sayabilirsiniz?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96126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44237" y="236178"/>
            <a:ext cx="8911687" cy="1280890"/>
          </a:xfrm>
        </p:spPr>
        <p:txBody>
          <a:bodyPr/>
          <a:lstStyle/>
          <a:p>
            <a:pPr algn="ctr"/>
            <a:endParaRPr lang="tr-TR" dirty="0"/>
          </a:p>
        </p:txBody>
      </p:sp>
      <p:pic>
        <p:nvPicPr>
          <p:cNvPr id="5" name="4 Resim" descr="orma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02750" y="1071546"/>
            <a:ext cx="8508092" cy="5572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2890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1935</TotalTime>
  <Words>416</Words>
  <Application>Microsoft Office PowerPoint</Application>
  <PresentationFormat>Geniş ekran</PresentationFormat>
  <Paragraphs>128</Paragraphs>
  <Slides>24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24</vt:i4>
      </vt:variant>
    </vt:vector>
  </HeadingPairs>
  <TitlesOfParts>
    <vt:vector size="29" baseType="lpstr">
      <vt:lpstr>Arial</vt:lpstr>
      <vt:lpstr>Century Gothic</vt:lpstr>
      <vt:lpstr>Times New Roman</vt:lpstr>
      <vt:lpstr>Wingdings 3</vt:lpstr>
      <vt:lpstr>Duman</vt:lpstr>
      <vt:lpstr>Kendini tanıma ve İletişim  Temel kavramlar</vt:lpstr>
      <vt:lpstr>İçerik</vt:lpstr>
      <vt:lpstr>PowerPoint Sunusu</vt:lpstr>
      <vt:lpstr>Kişilik</vt:lpstr>
      <vt:lpstr>Beş kör adam öyküsü…</vt:lpstr>
      <vt:lpstr>Kişiliğe yönelik yedi yaklaşım</vt:lpstr>
      <vt:lpstr>PowerPoint Sunusu</vt:lpstr>
      <vt:lpstr>Kendini tanıma Nedir?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Duygu Listesi</vt:lpstr>
      <vt:lpstr>Herkes aynı duyguları mı hissetti ?</vt:lpstr>
      <vt:lpstr>PowerPoint Sunusu</vt:lpstr>
      <vt:lpstr>İLETİŞİMİN 4 D ‘si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Kendini tanıma ve İletişim  Temel kavramlar</dc:title>
  <dc:creator>ayşegül</dc:creator>
  <cp:lastModifiedBy>ayşegül</cp:lastModifiedBy>
  <cp:revision>132</cp:revision>
  <dcterms:created xsi:type="dcterms:W3CDTF">2020-07-16T20:15:01Z</dcterms:created>
  <dcterms:modified xsi:type="dcterms:W3CDTF">2020-10-15T06:27:54Z</dcterms:modified>
</cp:coreProperties>
</file>