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22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DEFAA-53FC-42E1-8B68-FAABB6351BF0}" type="datetimeFigureOut">
              <a:rPr lang="tr-TR" smtClean="0"/>
              <a:t>11.04.2015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A7440-FB9C-4DBF-B094-894A54E35C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3145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DEFAA-53FC-42E1-8B68-FAABB6351BF0}" type="datetimeFigureOut">
              <a:rPr lang="tr-TR" smtClean="0"/>
              <a:t>11.04.2015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A7440-FB9C-4DBF-B094-894A54E35C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729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DEFAA-53FC-42E1-8B68-FAABB6351BF0}" type="datetimeFigureOut">
              <a:rPr lang="tr-TR" smtClean="0"/>
              <a:t>11.04.2015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A7440-FB9C-4DBF-B094-894A54E35C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61194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DEFAA-53FC-42E1-8B68-FAABB6351BF0}" type="datetimeFigureOut">
              <a:rPr lang="tr-TR" smtClean="0"/>
              <a:t>11.04.2015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A7440-FB9C-4DBF-B094-894A54E35CD3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421541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DEFAA-53FC-42E1-8B68-FAABB6351BF0}" type="datetimeFigureOut">
              <a:rPr lang="tr-TR" smtClean="0"/>
              <a:t>11.04.2015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A7440-FB9C-4DBF-B094-894A54E35C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4326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DEFAA-53FC-42E1-8B68-FAABB6351BF0}" type="datetimeFigureOut">
              <a:rPr lang="tr-TR" smtClean="0"/>
              <a:t>11.04.2015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A7440-FB9C-4DBF-B094-894A54E35C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91916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DEFAA-53FC-42E1-8B68-FAABB6351BF0}" type="datetimeFigureOut">
              <a:rPr lang="tr-TR" smtClean="0"/>
              <a:t>11.04.2015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A7440-FB9C-4DBF-B094-894A54E35C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20683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DEFAA-53FC-42E1-8B68-FAABB6351BF0}" type="datetimeFigureOut">
              <a:rPr lang="tr-TR" smtClean="0"/>
              <a:t>11.04.2015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A7440-FB9C-4DBF-B094-894A54E35C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45676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DEFAA-53FC-42E1-8B68-FAABB6351BF0}" type="datetimeFigureOut">
              <a:rPr lang="tr-TR" smtClean="0"/>
              <a:t>11.04.2015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A7440-FB9C-4DBF-B094-894A54E35C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0225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DEFAA-53FC-42E1-8B68-FAABB6351BF0}" type="datetimeFigureOut">
              <a:rPr lang="tr-TR" smtClean="0"/>
              <a:t>11.04.2015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A7440-FB9C-4DBF-B094-894A54E35C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9576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DEFAA-53FC-42E1-8B68-FAABB6351BF0}" type="datetimeFigureOut">
              <a:rPr lang="tr-TR" smtClean="0"/>
              <a:t>11.04.2015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A7440-FB9C-4DBF-B094-894A54E35C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8332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DEFAA-53FC-42E1-8B68-FAABB6351BF0}" type="datetimeFigureOut">
              <a:rPr lang="tr-TR" smtClean="0"/>
              <a:t>11.04.2015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A7440-FB9C-4DBF-B094-894A54E35C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2248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DEFAA-53FC-42E1-8B68-FAABB6351BF0}" type="datetimeFigureOut">
              <a:rPr lang="tr-TR" smtClean="0"/>
              <a:t>11.04.2015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A7440-FB9C-4DBF-B094-894A54E35C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7235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DEFAA-53FC-42E1-8B68-FAABB6351BF0}" type="datetimeFigureOut">
              <a:rPr lang="tr-TR" smtClean="0"/>
              <a:t>11.04.2015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A7440-FB9C-4DBF-B094-894A54E35C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1164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DEFAA-53FC-42E1-8B68-FAABB6351BF0}" type="datetimeFigureOut">
              <a:rPr lang="tr-TR" smtClean="0"/>
              <a:t>11.04.2015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A7440-FB9C-4DBF-B094-894A54E35C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04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DEFAA-53FC-42E1-8B68-FAABB6351BF0}" type="datetimeFigureOut">
              <a:rPr lang="tr-TR" smtClean="0"/>
              <a:t>11.04.2015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A7440-FB9C-4DBF-B094-894A54E35C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6096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DEFAA-53FC-42E1-8B68-FAABB6351BF0}" type="datetimeFigureOut">
              <a:rPr lang="tr-TR" smtClean="0"/>
              <a:t>11.04.2015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A7440-FB9C-4DBF-B094-894A54E35C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7034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DEFAA-53FC-42E1-8B68-FAABB6351BF0}" type="datetimeFigureOut">
              <a:rPr lang="tr-TR" smtClean="0"/>
              <a:t>11.04.2015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0A7440-FB9C-4DBF-B094-894A54E35C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61967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87" r:id="rId1"/>
    <p:sldLayoutId id="2147483888" r:id="rId2"/>
    <p:sldLayoutId id="2147483889" r:id="rId3"/>
    <p:sldLayoutId id="2147483890" r:id="rId4"/>
    <p:sldLayoutId id="2147483891" r:id="rId5"/>
    <p:sldLayoutId id="2147483892" r:id="rId6"/>
    <p:sldLayoutId id="2147483893" r:id="rId7"/>
    <p:sldLayoutId id="2147483894" r:id="rId8"/>
    <p:sldLayoutId id="2147483895" r:id="rId9"/>
    <p:sldLayoutId id="2147483896" r:id="rId10"/>
    <p:sldLayoutId id="2147483897" r:id="rId11"/>
    <p:sldLayoutId id="2147483898" r:id="rId12"/>
    <p:sldLayoutId id="2147483899" r:id="rId13"/>
    <p:sldLayoutId id="2147483900" r:id="rId14"/>
    <p:sldLayoutId id="2147483901" r:id="rId15"/>
    <p:sldLayoutId id="2147483902" r:id="rId16"/>
    <p:sldLayoutId id="2147483903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497297" y="2156506"/>
            <a:ext cx="9001462" cy="2796494"/>
          </a:xfrm>
        </p:spPr>
        <p:txBody>
          <a:bodyPr>
            <a:normAutofit/>
          </a:bodyPr>
          <a:lstStyle/>
          <a:p>
            <a:r>
              <a:rPr lang="tr-TR" dirty="0" smtClean="0"/>
              <a:t>Örgütsel sosyalizasyon </a:t>
            </a:r>
            <a:br>
              <a:rPr lang="tr-TR" dirty="0" smtClean="0"/>
            </a:br>
            <a:r>
              <a:rPr lang="tr-TR" dirty="0" smtClean="0"/>
              <a:t>ve </a:t>
            </a:r>
            <a:br>
              <a:rPr lang="tr-TR" dirty="0" smtClean="0"/>
            </a:br>
            <a:r>
              <a:rPr lang="tr-TR" dirty="0" smtClean="0"/>
              <a:t>kariyerler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1919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kariyer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Kariyer, seçilen bir iş hattında ilerlemek ve bunun sonucunda daha fazla para kazanmak; daha fazla sorumluluk üstlenmek; daha fazla statü, güç ve saygınlık elde etmektir.</a:t>
            </a:r>
            <a:endParaRPr lang="tr-TR" sz="2400" dirty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5317397"/>
              </p:ext>
            </p:extLst>
          </p:nvPr>
        </p:nvGraphicFramePr>
        <p:xfrm>
          <a:off x="1286827" y="3886716"/>
          <a:ext cx="9718630" cy="23770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93111"/>
                <a:gridCol w="1415825"/>
                <a:gridCol w="1415825"/>
                <a:gridCol w="1323123"/>
                <a:gridCol w="1260759"/>
                <a:gridCol w="2309987"/>
              </a:tblGrid>
              <a:tr h="103362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GEREKSİNME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200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 err="1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Fizyolojik</a:t>
                      </a:r>
                      <a:r>
                        <a:rPr lang="tr-TR" sz="2000" dirty="0" err="1" smtClean="0">
                          <a:effectLst/>
                          <a:latin typeface="+mn-lt"/>
                        </a:rPr>
                        <a:t>Güvenlik</a:t>
                      </a:r>
                      <a:endParaRPr lang="tr-TR" sz="2000" dirty="0" smtClean="0">
                        <a:effectLst/>
                        <a:latin typeface="+mn-lt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tr-TR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 smtClean="0">
                          <a:effectLst/>
                          <a:latin typeface="+mn-lt"/>
                        </a:rPr>
                        <a:t>Güvenlik</a:t>
                      </a:r>
                      <a:endParaRPr lang="tr-TR" sz="1100" dirty="0">
                        <a:effectLst/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+mn-lt"/>
                        </a:rPr>
                        <a:t>Başarı</a:t>
                      </a:r>
                      <a:endParaRPr lang="tr-TR" sz="1100" dirty="0">
                        <a:effectLst/>
                        <a:latin typeface="+mn-lt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+mn-lt"/>
                        </a:rPr>
                        <a:t>Saygı</a:t>
                      </a:r>
                      <a:endParaRPr lang="tr-TR" sz="1100" dirty="0">
                        <a:effectLst/>
                        <a:latin typeface="+mn-lt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+mn-lt"/>
                        </a:rPr>
                        <a:t>Özerklik</a:t>
                      </a:r>
                      <a:endParaRPr lang="tr-TR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+mn-lt"/>
                        </a:rPr>
                        <a:t>Başarı</a:t>
                      </a:r>
                      <a:endParaRPr lang="tr-TR" sz="1100" dirty="0">
                        <a:effectLst/>
                        <a:latin typeface="+mn-lt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+mn-lt"/>
                        </a:rPr>
                        <a:t>Öz Saygı</a:t>
                      </a:r>
                      <a:endParaRPr lang="tr-TR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+mn-lt"/>
                        </a:rPr>
                        <a:t>Kendini Gerçekleştirme</a:t>
                      </a:r>
                      <a:endParaRPr lang="tr-TR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295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YAŞ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25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25-30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30-45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45-65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65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429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KARİYER AŞAMASI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İş Öncesi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İşe Giriş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İlerleme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Koruma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Emeklilik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3867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Kariyere başlangıç: Katılım süreci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dirty="0" smtClean="0"/>
              <a:t>Kariyer Seçiminde Etkili Olan En Önemli Etmenler:</a:t>
            </a:r>
          </a:p>
          <a:p>
            <a:r>
              <a:rPr lang="tr-TR" sz="2400" dirty="0" smtClean="0"/>
              <a:t>Sosyal </a:t>
            </a:r>
            <a:r>
              <a:rPr lang="tr-TR" sz="2400" dirty="0" err="1" smtClean="0"/>
              <a:t>Artyetişim</a:t>
            </a:r>
            <a:r>
              <a:rPr lang="tr-TR" sz="2400" dirty="0" smtClean="0"/>
              <a:t> </a:t>
            </a:r>
          </a:p>
          <a:p>
            <a:r>
              <a:rPr lang="tr-TR" sz="2400" dirty="0" smtClean="0"/>
              <a:t>Kişilik Gelişimi</a:t>
            </a:r>
          </a:p>
          <a:p>
            <a:r>
              <a:rPr lang="tr-TR" sz="2400" dirty="0" smtClean="0"/>
              <a:t>Değerlerin Gelişimi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92904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Kariyer planlaması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13795" y="2096063"/>
            <a:ext cx="10353762" cy="4250307"/>
          </a:xfrm>
        </p:spPr>
        <p:txBody>
          <a:bodyPr>
            <a:normAutofit fontScale="92500" lnSpcReduction="20000"/>
          </a:bodyPr>
          <a:lstStyle/>
          <a:p>
            <a:r>
              <a:rPr lang="tr-TR" sz="2400" dirty="0" smtClean="0"/>
              <a:t>Kariyer planlaması, bireysel kariyer amaçlarının ve bireyin bu amaçları başarması için gereken araçların belirlenmesi sürecidir. Bireysel kariyer hedefleri ile örgütsel imkanların uzlaştırılmasını içerir.</a:t>
            </a:r>
          </a:p>
          <a:p>
            <a:pPr>
              <a:buFontTx/>
              <a:buChar char="-"/>
            </a:pPr>
            <a:r>
              <a:rPr lang="tr-TR" sz="2400" dirty="0" smtClean="0"/>
              <a:t>İnsan kaynaklarının etkili kullanımı,</a:t>
            </a:r>
          </a:p>
          <a:p>
            <a:pPr>
              <a:buFontTx/>
              <a:buChar char="-"/>
            </a:pPr>
            <a:r>
              <a:rPr lang="tr-TR" sz="2400" dirty="0" smtClean="0"/>
              <a:t>Yükselme ihtiyaçlarının tatmini için personelin geliştirilmesi,</a:t>
            </a:r>
          </a:p>
          <a:p>
            <a:pPr>
              <a:buFontTx/>
              <a:buChar char="-"/>
            </a:pPr>
            <a:r>
              <a:rPr lang="tr-TR" sz="2400" dirty="0" smtClean="0"/>
              <a:t>Yeni ve farklı bir alana giren personelin değerlendirilmesi,</a:t>
            </a:r>
          </a:p>
          <a:p>
            <a:pPr>
              <a:buFontTx/>
              <a:buChar char="-"/>
            </a:pPr>
            <a:r>
              <a:rPr lang="tr-TR" sz="2400" dirty="0" smtClean="0"/>
              <a:t>İş başarımının yükseltilmesi,</a:t>
            </a:r>
          </a:p>
          <a:p>
            <a:pPr>
              <a:buFontTx/>
              <a:buChar char="-"/>
            </a:pPr>
            <a:r>
              <a:rPr lang="tr-TR" sz="2400" dirty="0" smtClean="0"/>
              <a:t>Personelin tatmininin, sadakatinin ve işe bağlılığının arttırılması,</a:t>
            </a:r>
          </a:p>
          <a:p>
            <a:pPr>
              <a:buFontTx/>
              <a:buChar char="-"/>
            </a:pPr>
            <a:r>
              <a:rPr lang="tr-TR" sz="2400" dirty="0" smtClean="0"/>
              <a:t>Bireysel eğitim ve gelişme ihtiyacının daha iyi belirlenmesi gibi amaçları mevcuttur.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856896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KARİYER KALIPLARI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2200" dirty="0" smtClean="0"/>
              <a:t>Kariyer kalıbı, bireylerin çalışma yaşamları boyunca iş ve kariyerleri ile ilgili davranışlarını ifade eder.</a:t>
            </a:r>
          </a:p>
          <a:p>
            <a:pPr>
              <a:buFontTx/>
              <a:buChar char="-"/>
            </a:pPr>
            <a:r>
              <a:rPr lang="tr-TR" sz="2200" dirty="0" smtClean="0"/>
              <a:t>Kararlı kariyer kalıbı</a:t>
            </a:r>
          </a:p>
          <a:p>
            <a:pPr>
              <a:buFontTx/>
              <a:buChar char="-"/>
            </a:pPr>
            <a:r>
              <a:rPr lang="tr-TR" sz="2200" dirty="0" smtClean="0"/>
              <a:t>Geleneksel kariyer kalıbı</a:t>
            </a:r>
          </a:p>
          <a:p>
            <a:pPr>
              <a:buFontTx/>
              <a:buChar char="-"/>
            </a:pPr>
            <a:r>
              <a:rPr lang="tr-TR" sz="2200" dirty="0" smtClean="0"/>
              <a:t>Kararsız kariyer kalıbı</a:t>
            </a:r>
          </a:p>
          <a:p>
            <a:pPr>
              <a:buFontTx/>
              <a:buChar char="-"/>
            </a:pPr>
            <a:r>
              <a:rPr lang="tr-TR" sz="2200" dirty="0" smtClean="0"/>
              <a:t>Çoklu deneme kariyer kalıbı </a:t>
            </a: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2510959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KARİYER GELİŞTİRME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200" dirty="0" smtClean="0"/>
              <a:t>Kariyer geliştirme, kariyer seçimine, seçilen kariyere uyum göstermeye ve bu yolla personelin yeterlilik ve kendine saygı gereksinimlerinin tatminine katkı sağlayan başarı eğitmenliği veya rehberlik gibi bilinçli etkinliklerdir.</a:t>
            </a:r>
          </a:p>
          <a:p>
            <a:r>
              <a:rPr lang="tr-TR" sz="2200" dirty="0" smtClean="0"/>
              <a:t>Personele ileride ihtiyaç duyacağı beceri ve deneyimi kazandırmak, verimliliği artırmak, gelecek için yönetici potansiyeli yaratmak, bireysel gelişime açık, esnek bir örgüt iklimi yaratmak vb. gibi amaçlarla gerçekleştirilmektedir.</a:t>
            </a: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386344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                                                                                                                                                                        </a:t>
            </a:r>
          </a:p>
          <a:p>
            <a:pPr marL="0" indent="0">
              <a:buNone/>
            </a:pPr>
            <a:r>
              <a:rPr lang="tr-TR" sz="3500" dirty="0"/>
              <a:t> </a:t>
            </a:r>
            <a:r>
              <a:rPr lang="tr-TR" sz="3500" dirty="0" smtClean="0"/>
              <a:t>                                                                             TEŞEKKÜRLER</a:t>
            </a:r>
            <a:r>
              <a:rPr lang="tr-TR" sz="3500" dirty="0"/>
              <a:t>..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                                                                                                                        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591503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Başlıklar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13795" y="2096063"/>
            <a:ext cx="10353762" cy="3880193"/>
          </a:xfrm>
        </p:spPr>
        <p:txBody>
          <a:bodyPr>
            <a:normAutofit/>
          </a:bodyPr>
          <a:lstStyle/>
          <a:p>
            <a:r>
              <a:rPr lang="tr-TR" sz="2800" dirty="0" smtClean="0"/>
              <a:t>Örgütsel Sosyalizasyon Kavramı</a:t>
            </a:r>
          </a:p>
          <a:p>
            <a:r>
              <a:rPr lang="tr-TR" sz="2800" dirty="0"/>
              <a:t>Örgütsel Sosyalizasyon </a:t>
            </a:r>
            <a:r>
              <a:rPr lang="tr-TR" sz="2800" dirty="0" smtClean="0"/>
              <a:t>Süreci</a:t>
            </a:r>
          </a:p>
          <a:p>
            <a:r>
              <a:rPr lang="tr-TR" sz="2800" dirty="0"/>
              <a:t>Örgütsel </a:t>
            </a:r>
            <a:r>
              <a:rPr lang="tr-TR" sz="2800" dirty="0" smtClean="0"/>
              <a:t>Sosyalizasyon Faaliyetlerinin Yönetimi</a:t>
            </a:r>
          </a:p>
          <a:p>
            <a:r>
              <a:rPr lang="tr-TR" sz="2800" dirty="0" smtClean="0"/>
              <a:t>Kariyer Kavramı ve Aşamaları</a:t>
            </a:r>
          </a:p>
          <a:p>
            <a:r>
              <a:rPr lang="tr-TR" sz="2800" dirty="0" smtClean="0"/>
              <a:t>Kariyer Planlaması</a:t>
            </a:r>
          </a:p>
          <a:p>
            <a:r>
              <a:rPr lang="tr-TR" sz="2800" dirty="0" smtClean="0"/>
              <a:t>Kariyer Geliştirme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692297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Örgütsel Sosyalizasyon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Örgütsel s</a:t>
            </a:r>
            <a:r>
              <a:rPr lang="tr-TR" sz="2400" dirty="0" smtClean="0"/>
              <a:t>osyalizasyon, bir örgüte yeni katılan veya aynı örgütte farklı bir işe geçen personelin, kendilerinden beklenen tutum, değer ve davranışları öğrenme sürecidir. Bu süreç hem değişimi hem de öğrenmeyi içerir. </a:t>
            </a:r>
          </a:p>
          <a:p>
            <a:r>
              <a:rPr lang="tr-TR" sz="2400" dirty="0" smtClean="0"/>
              <a:t>Temel Amaç: Personeli örgütün etkili bir üyesi durumuna getirmektir.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637998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Örgütsel Sosyalizasyon </a:t>
            </a:r>
            <a:r>
              <a:rPr lang="tr-TR" dirty="0" smtClean="0"/>
              <a:t>süreci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sz="2400" dirty="0" smtClean="0"/>
              <a:t>Personelin,</a:t>
            </a:r>
          </a:p>
          <a:p>
            <a:r>
              <a:rPr lang="tr-TR" sz="2400" dirty="0" smtClean="0"/>
              <a:t>Örgütün ana amaçlarını,</a:t>
            </a:r>
          </a:p>
          <a:p>
            <a:r>
              <a:rPr lang="tr-TR" sz="2400" dirty="0" smtClean="0"/>
              <a:t>Bu amaçların elde edilmesi için gerekli araçları,</a:t>
            </a:r>
          </a:p>
          <a:p>
            <a:r>
              <a:rPr lang="tr-TR" sz="2400" dirty="0" smtClean="0"/>
              <a:t>Örgüt tarafından kendisine verilen ana sorumlulukları,</a:t>
            </a:r>
          </a:p>
          <a:p>
            <a:r>
              <a:rPr lang="tr-TR" sz="2400" dirty="0" smtClean="0"/>
              <a:t>Bu görevin etkili biçimde yapılması için gerekli davranış kalıplarını,</a:t>
            </a:r>
          </a:p>
          <a:p>
            <a:r>
              <a:rPr lang="tr-TR" sz="2400" dirty="0" smtClean="0"/>
              <a:t>Örgütün bütünlüğünün sürdürülmesini sağlayan kural ve ilkeleri öğrendiği bu süreç üç aşamadan oluşur.</a:t>
            </a:r>
            <a:endParaRPr lang="tr-TR" sz="2400" dirty="0"/>
          </a:p>
        </p:txBody>
      </p:sp>
      <p:pic>
        <p:nvPicPr>
          <p:cNvPr id="4" name="Picture 15" descr="Resim24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2009" y="5106987"/>
            <a:ext cx="1173162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68682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Örgütsel Sosyalizasyon süreci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Ön sosyalizasyon</a:t>
            </a:r>
          </a:p>
          <a:p>
            <a:r>
              <a:rPr lang="tr-TR" sz="2800" dirty="0" smtClean="0"/>
              <a:t>İşe alıştırma</a:t>
            </a:r>
          </a:p>
          <a:p>
            <a:r>
              <a:rPr lang="tr-TR" sz="2800" dirty="0" smtClean="0"/>
              <a:t>Rol yönetimi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20292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Örgütsel Sosyalizasyon süreci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Ön Sosyalizasyon</a:t>
            </a:r>
          </a:p>
          <a:p>
            <a:pPr marL="0" indent="0">
              <a:buNone/>
            </a:pPr>
            <a:r>
              <a:rPr lang="tr-TR" sz="2400" dirty="0" smtClean="0"/>
              <a:t>Birey örgüte girmeden veya örgütte bir başka görevi üstlenmeden önce yapılan faaliyetlerdir. </a:t>
            </a:r>
          </a:p>
          <a:p>
            <a:pPr marL="0" indent="0">
              <a:buNone/>
            </a:pPr>
            <a:r>
              <a:rPr lang="tr-TR" sz="2400" dirty="0" smtClean="0"/>
              <a:t>Birey, «Hangi işler yapılacak? İş bana uygun mu?» sorularına cevap arar. </a:t>
            </a:r>
          </a:p>
          <a:p>
            <a:pPr marL="0" indent="0">
              <a:buNone/>
            </a:pPr>
            <a:r>
              <a:rPr lang="tr-TR" sz="2400" dirty="0" smtClean="0"/>
              <a:t>Amaç; personele örgüt/yeni görev hakkında bilgi vermektir.</a:t>
            </a:r>
          </a:p>
          <a:p>
            <a:pPr marL="0" indent="0">
              <a:buNone/>
            </a:pPr>
            <a:r>
              <a:rPr lang="tr-TR" sz="2400" dirty="0" smtClean="0"/>
              <a:t>Gerçekçilik ve uygunluk çok önemlidir.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779908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Örgütsel Sosyalizasyon süreci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13795" y="2096063"/>
            <a:ext cx="10353762" cy="4097908"/>
          </a:xfrm>
        </p:spPr>
        <p:txBody>
          <a:bodyPr>
            <a:normAutofit lnSpcReduction="10000"/>
          </a:bodyPr>
          <a:lstStyle/>
          <a:p>
            <a:r>
              <a:rPr lang="tr-TR" sz="2400" dirty="0" smtClean="0"/>
              <a:t>Alıştırma</a:t>
            </a:r>
          </a:p>
          <a:p>
            <a:pPr marL="0" indent="0">
              <a:buNone/>
            </a:pPr>
            <a:r>
              <a:rPr lang="tr-TR" sz="2400" dirty="0" smtClean="0"/>
              <a:t>Bireyin işe alınmasıyla başlayan süreçtir. Dört temel faaliyeti içerir.</a:t>
            </a:r>
          </a:p>
          <a:p>
            <a:pPr marL="457200" indent="-457200">
              <a:buAutoNum type="arabicPeriod"/>
            </a:pPr>
            <a:r>
              <a:rPr lang="tr-TR" sz="2400" dirty="0" smtClean="0"/>
              <a:t>Benimseme: İş arkadaşları ve üstleriyle kişiler arası ilişkiler geliştirme,</a:t>
            </a:r>
          </a:p>
          <a:p>
            <a:pPr marL="457200" indent="-457200">
              <a:buAutoNum type="arabicPeriod"/>
            </a:pPr>
            <a:r>
              <a:rPr lang="tr-TR" sz="2400" dirty="0" smtClean="0"/>
              <a:t>Yeterlilik: Görevleri öğrenme,</a:t>
            </a:r>
          </a:p>
          <a:p>
            <a:pPr marL="457200" indent="-457200">
              <a:buAutoNum type="arabicPeriod"/>
            </a:pPr>
            <a:r>
              <a:rPr lang="tr-TR" sz="2400" dirty="0" smtClean="0"/>
              <a:t>Rol tanımı: Örgütteki rollerini açıklığa kavuşturma,</a:t>
            </a:r>
          </a:p>
          <a:p>
            <a:pPr marL="457200" indent="-457200">
              <a:buAutoNum type="arabicPeriod"/>
            </a:pPr>
            <a:r>
              <a:rPr lang="tr-TR" sz="2400" dirty="0"/>
              <a:t> </a:t>
            </a:r>
            <a:r>
              <a:rPr lang="tr-TR" sz="2400" dirty="0" smtClean="0"/>
              <a:t>Değerlendirmenin uygunluğu: Görev ve rol gereklerini yerine getirebilmek için yaptıkları katkı ve gelişmeleri değerlendirme. </a:t>
            </a:r>
          </a:p>
        </p:txBody>
      </p:sp>
      <p:pic>
        <p:nvPicPr>
          <p:cNvPr id="4" name="Picture 12" descr="j0284021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4360" y="3794806"/>
            <a:ext cx="11430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3508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Örgütsel Sosyalizasyon süreci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Rol Yönetimi</a:t>
            </a:r>
          </a:p>
          <a:p>
            <a:pPr marL="0" indent="0">
              <a:buNone/>
            </a:pPr>
            <a:r>
              <a:rPr lang="tr-TR" sz="2400" dirty="0" smtClean="0"/>
              <a:t>Uyuşmazlıkların ortadan kaldırılması rol yönetimi aşamasının temel özelliğidir.</a:t>
            </a:r>
          </a:p>
          <a:p>
            <a:pPr>
              <a:buFontTx/>
              <a:buChar char="-"/>
            </a:pPr>
            <a:r>
              <a:rPr lang="tr-TR" sz="2400" dirty="0" smtClean="0"/>
              <a:t>Bireyin işi ve ev yaşamı arasında ortaya çıkan uyuşmazlıklar,</a:t>
            </a:r>
          </a:p>
          <a:p>
            <a:pPr>
              <a:buFontTx/>
              <a:buChar char="-"/>
            </a:pPr>
            <a:r>
              <a:rPr lang="tr-TR" sz="2400" dirty="0"/>
              <a:t> </a:t>
            </a:r>
            <a:r>
              <a:rPr lang="tr-TR" sz="2400" dirty="0" smtClean="0"/>
              <a:t>Bireyin katıldığı iş grubu ile örgütteki diğer iş grupları arasında ortaya çıkan uyuşmazlıklar.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90043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Örgütsel </a:t>
            </a:r>
            <a:r>
              <a:rPr lang="tr-TR" dirty="0" smtClean="0"/>
              <a:t>Sosyalizasyonun yönetimi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13795" y="2096063"/>
            <a:ext cx="10353762" cy="43373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dirty="0" smtClean="0"/>
              <a:t>Örgütsel sosyalizasyonu etkili kılmak için kullanılabilecek stratejiler:</a:t>
            </a:r>
          </a:p>
          <a:p>
            <a:r>
              <a:rPr lang="tr-TR" sz="2400" dirty="0" smtClean="0"/>
              <a:t>İlk işin önemli bir iş olmasını sağlamak,</a:t>
            </a:r>
          </a:p>
          <a:p>
            <a:r>
              <a:rPr lang="tr-TR" sz="2400" dirty="0" smtClean="0"/>
              <a:t>Eğitim,</a:t>
            </a:r>
          </a:p>
          <a:p>
            <a:r>
              <a:rPr lang="tr-TR" sz="2400" dirty="0" smtClean="0"/>
              <a:t>Etkili bir başarı değerlendirme sistemi,</a:t>
            </a:r>
          </a:p>
          <a:p>
            <a:r>
              <a:rPr lang="tr-TR" sz="2400" dirty="0" smtClean="0"/>
              <a:t>Sosyalizasyondan sorumlu bir gözetmen,</a:t>
            </a:r>
          </a:p>
          <a:p>
            <a:r>
              <a:rPr lang="tr-TR" sz="2400" dirty="0" smtClean="0"/>
              <a:t>Etkili bir işe alıştırma programı,</a:t>
            </a:r>
          </a:p>
          <a:p>
            <a:r>
              <a:rPr lang="tr-TR" sz="2400" dirty="0" smtClean="0"/>
              <a:t>Personeli yüksek moralli iş gruplarına yerleştirme.</a:t>
            </a:r>
          </a:p>
        </p:txBody>
      </p:sp>
    </p:spTree>
    <p:extLst>
      <p:ext uri="{BB962C8B-B14F-4D97-AF65-F5344CB8AC3E}">
        <p14:creationId xmlns:p14="http://schemas.microsoft.com/office/powerpoint/2010/main" val="1269686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Mor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TM04033921[[fn=Damask]]</Template>
  <TotalTime>535</TotalTime>
  <Words>567</Words>
  <Application>Microsoft Office PowerPoint</Application>
  <PresentationFormat>Geniş ekran</PresentationFormat>
  <Paragraphs>104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1" baseType="lpstr">
      <vt:lpstr>Arial</vt:lpstr>
      <vt:lpstr>Bookman Old Style</vt:lpstr>
      <vt:lpstr>Calibri</vt:lpstr>
      <vt:lpstr>Rockwell</vt:lpstr>
      <vt:lpstr>Times New Roman</vt:lpstr>
      <vt:lpstr>Damask</vt:lpstr>
      <vt:lpstr>Örgütsel sosyalizasyon  ve  kariyerler</vt:lpstr>
      <vt:lpstr>Başlıklar</vt:lpstr>
      <vt:lpstr>Örgütsel Sosyalizasyon </vt:lpstr>
      <vt:lpstr>Örgütsel Sosyalizasyon süreci</vt:lpstr>
      <vt:lpstr>Örgütsel Sosyalizasyon süreci</vt:lpstr>
      <vt:lpstr>Örgütsel Sosyalizasyon süreci</vt:lpstr>
      <vt:lpstr>Örgütsel Sosyalizasyon süreci</vt:lpstr>
      <vt:lpstr>Örgütsel Sosyalizasyon süreci</vt:lpstr>
      <vt:lpstr>Örgütsel Sosyalizasyonun yönetimi</vt:lpstr>
      <vt:lpstr>kariyer</vt:lpstr>
      <vt:lpstr>Kariyere başlangıç: Katılım süreci</vt:lpstr>
      <vt:lpstr>Kariyer planlaması</vt:lpstr>
      <vt:lpstr>KARİYER KALIPLARI</vt:lpstr>
      <vt:lpstr>KARİYER GELİŞTİRME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Örgütsel sosyalizasyon  ve  kariyerler</dc:title>
  <dc:creator>Ülkühan Bike</dc:creator>
  <cp:lastModifiedBy>Ülkühan Bike</cp:lastModifiedBy>
  <cp:revision>27</cp:revision>
  <dcterms:created xsi:type="dcterms:W3CDTF">2015-03-25T10:38:03Z</dcterms:created>
  <dcterms:modified xsi:type="dcterms:W3CDTF">2015-04-11T15:24:10Z</dcterms:modified>
</cp:coreProperties>
</file>