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5" autoAdjust="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3DAD9-0A1F-44FC-8778-8C325C584968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3DA32-96F6-4492-97E3-D23EE97CA139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368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637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84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3DA32-96F6-4492-97E3-D23EE97CA139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49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73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260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583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204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86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351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50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860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6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26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3A00-8B77-471C-BE58-3C2AEA9FBCA4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2B90B-EFC3-4125-ACDE-90659C3F6777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16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Metaphor</a:t>
            </a:r>
            <a:r>
              <a:rPr lang="en-GB" dirty="0"/>
              <a:t> and </a:t>
            </a:r>
            <a:r>
              <a:rPr lang="en-GB" b="1" dirty="0"/>
              <a:t>Simile</a:t>
            </a:r>
            <a:r>
              <a:rPr lang="en-GB" dirty="0"/>
              <a:t> are both used as a means of comparing things that are essentially unlike. The only distinct</a:t>
            </a:r>
            <a:r>
              <a:rPr lang="tr-TR" dirty="0"/>
              <a:t>i</a:t>
            </a:r>
            <a:r>
              <a:rPr lang="en-GB" dirty="0"/>
              <a:t>on between them is that in simile the comparison is expressed by the use of some word or phrase, such as </a:t>
            </a:r>
            <a:r>
              <a:rPr lang="en-GB" b="1" dirty="0"/>
              <a:t>like</a:t>
            </a:r>
            <a:r>
              <a:rPr lang="en-GB" dirty="0"/>
              <a:t>, </a:t>
            </a:r>
            <a:r>
              <a:rPr lang="en-GB" b="1" dirty="0"/>
              <a:t>as</a:t>
            </a:r>
            <a:r>
              <a:rPr lang="en-GB" dirty="0"/>
              <a:t>, </a:t>
            </a:r>
            <a:r>
              <a:rPr lang="en-GB" b="1" dirty="0"/>
              <a:t>th</a:t>
            </a:r>
            <a:r>
              <a:rPr lang="tr-TR" b="1" dirty="0"/>
              <a:t>a</a:t>
            </a:r>
            <a:r>
              <a:rPr lang="en-GB" b="1" dirty="0"/>
              <a:t>n</a:t>
            </a:r>
            <a:r>
              <a:rPr lang="en-GB" dirty="0"/>
              <a:t>, </a:t>
            </a:r>
            <a:r>
              <a:rPr lang="en-GB" b="1" dirty="0"/>
              <a:t>similar to</a:t>
            </a:r>
            <a:r>
              <a:rPr lang="en-GB" dirty="0"/>
              <a:t>, </a:t>
            </a:r>
            <a:r>
              <a:rPr lang="en-GB" b="1" dirty="0"/>
              <a:t>resembles</a:t>
            </a:r>
            <a:r>
              <a:rPr lang="en-GB" dirty="0"/>
              <a:t>, or </a:t>
            </a:r>
            <a:r>
              <a:rPr lang="en-GB" b="1" dirty="0"/>
              <a:t>seems</a:t>
            </a:r>
            <a:r>
              <a:rPr lang="en-GB" dirty="0"/>
              <a:t>. </a:t>
            </a:r>
            <a:endParaRPr lang="tr-TR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metaphor, the comparison is implied – that is, the figurative term is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substituted for </a:t>
            </a:r>
            <a:r>
              <a:rPr lang="en-GB" dirty="0"/>
              <a:t>or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identified with </a:t>
            </a:r>
            <a:r>
              <a:rPr lang="en-GB" dirty="0"/>
              <a:t>the literal term. </a:t>
            </a:r>
          </a:p>
        </p:txBody>
      </p:sp>
    </p:spTree>
    <p:extLst>
      <p:ext uri="{BB962C8B-B14F-4D97-AF65-F5344CB8AC3E}">
        <p14:creationId xmlns:p14="http://schemas.microsoft.com/office/powerpoint/2010/main" val="875945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en-GB" dirty="0"/>
              <a:t>What form of metaphor is used in the poem?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67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Imaginative pleasure</a:t>
            </a:r>
          </a:p>
          <a:p>
            <a:pPr marL="0" indent="0">
              <a:buNone/>
            </a:pPr>
            <a:r>
              <a:rPr lang="tr-TR" dirty="0"/>
              <a:t>Additional imagery</a:t>
            </a:r>
          </a:p>
          <a:p>
            <a:pPr marL="0" indent="0">
              <a:buNone/>
            </a:pPr>
            <a:r>
              <a:rPr lang="tr-TR" dirty="0"/>
              <a:t>Emotional intensity </a:t>
            </a:r>
          </a:p>
        </p:txBody>
      </p:sp>
      <p:sp>
        <p:nvSpPr>
          <p:cNvPr id="4" name="Sağ Ayraç 3"/>
          <p:cNvSpPr/>
          <p:nvPr/>
        </p:nvSpPr>
        <p:spPr>
          <a:xfrm>
            <a:off x="4139293" y="2334986"/>
            <a:ext cx="636814" cy="14859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4947557" y="2893270"/>
            <a:ext cx="431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     </a:t>
            </a:r>
            <a:r>
              <a:rPr lang="en-GB" dirty="0"/>
              <a:t>functions of figurative language</a:t>
            </a:r>
          </a:p>
        </p:txBody>
      </p:sp>
    </p:spTree>
    <p:extLst>
      <p:ext uri="{BB962C8B-B14F-4D97-AF65-F5344CB8AC3E}">
        <p14:creationId xmlns:p14="http://schemas.microsoft.com/office/powerpoint/2010/main" val="358976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The Hound by Robert Francis</a:t>
            </a:r>
          </a:p>
          <a:p>
            <a:pPr marL="0" indent="0">
              <a:buNone/>
            </a:pPr>
            <a:r>
              <a:rPr lang="en-US" dirty="0"/>
              <a:t>Life the hound</a:t>
            </a:r>
            <a:br>
              <a:rPr lang="en-US" dirty="0"/>
            </a:br>
            <a:r>
              <a:rPr lang="en-US" dirty="0"/>
              <a:t>Equivocal</a:t>
            </a:r>
            <a:br>
              <a:rPr lang="en-US" dirty="0"/>
            </a:br>
            <a:r>
              <a:rPr lang="en-US" dirty="0"/>
              <a:t>Comes at a bound</a:t>
            </a:r>
            <a:br>
              <a:rPr lang="en-US" dirty="0"/>
            </a:br>
            <a:r>
              <a:rPr lang="en-US" dirty="0"/>
              <a:t>Either to rend me</a:t>
            </a:r>
            <a:br>
              <a:rPr lang="en-US" dirty="0"/>
            </a:br>
            <a:r>
              <a:rPr lang="en-US" dirty="0"/>
              <a:t>Or to befriend me.</a:t>
            </a:r>
            <a:br>
              <a:rPr lang="en-US" dirty="0"/>
            </a:br>
            <a:r>
              <a:rPr lang="en-US" dirty="0"/>
              <a:t>I cannot tell</a:t>
            </a:r>
            <a:br>
              <a:rPr lang="en-US" dirty="0"/>
            </a:br>
            <a:r>
              <a:rPr lang="en-US" dirty="0"/>
              <a:t>The hound's intent</a:t>
            </a:r>
            <a:br>
              <a:rPr lang="en-US" dirty="0"/>
            </a:br>
            <a:r>
              <a:rPr lang="en-US" dirty="0"/>
              <a:t>Till he has sprung</a:t>
            </a:r>
            <a:br>
              <a:rPr lang="en-US" dirty="0"/>
            </a:br>
            <a:r>
              <a:rPr lang="en-US" dirty="0"/>
              <a:t>At my bare hand</a:t>
            </a:r>
            <a:br>
              <a:rPr lang="en-US" dirty="0"/>
            </a:br>
            <a:r>
              <a:rPr lang="en-US" dirty="0"/>
              <a:t>With teeth or tongue.</a:t>
            </a:r>
            <a:br>
              <a:rPr lang="en-US" dirty="0"/>
            </a:br>
            <a:r>
              <a:rPr lang="en-US" dirty="0"/>
              <a:t>Meanwhile I stand</a:t>
            </a:r>
            <a:br>
              <a:rPr lang="en-US" dirty="0"/>
            </a:br>
            <a:r>
              <a:rPr lang="en-US" dirty="0"/>
              <a:t>And wait the event.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491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Metaphors may take four forms depending on whether </a:t>
            </a:r>
            <a:r>
              <a:rPr lang="en-GB" b="1" dirty="0"/>
              <a:t>the literal and figurative terms </a:t>
            </a:r>
            <a:r>
              <a:rPr lang="en-GB" dirty="0"/>
              <a:t>are named or implied.</a:t>
            </a:r>
            <a:endParaRPr lang="tr-TR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</a:t>
            </a:r>
            <a:r>
              <a:rPr lang="tr-TR" dirty="0"/>
              <a:t> </a:t>
            </a:r>
            <a:r>
              <a:rPr lang="en-GB" dirty="0"/>
              <a:t>.g. «Sorrow is my own yard» </a:t>
            </a:r>
            <a:r>
              <a:rPr lang="tr-TR" sz="1600" dirty="0"/>
              <a:t>(</a:t>
            </a:r>
            <a:r>
              <a:rPr lang="en-GB" sz="1600" dirty="0"/>
              <a:t>from «The Widow’s Lament in Springtime» by William Carlos Williams)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1632857" y="5102679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Literal term</a:t>
            </a:r>
          </a:p>
        </p:txBody>
      </p:sp>
      <p:sp>
        <p:nvSpPr>
          <p:cNvPr id="6" name="Aşağı Ok 5"/>
          <p:cNvSpPr/>
          <p:nvPr/>
        </p:nvSpPr>
        <p:spPr>
          <a:xfrm>
            <a:off x="4546144" y="4710214"/>
            <a:ext cx="372837" cy="2612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7" name="Aşağı Ok 6"/>
          <p:cNvSpPr/>
          <p:nvPr/>
        </p:nvSpPr>
        <p:spPr>
          <a:xfrm>
            <a:off x="2137002" y="4710214"/>
            <a:ext cx="372837" cy="2639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4027714" y="5102679"/>
            <a:ext cx="174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Figurative term</a:t>
            </a:r>
          </a:p>
        </p:txBody>
      </p:sp>
    </p:spTree>
    <p:extLst>
      <p:ext uri="{BB962C8B-B14F-4D97-AF65-F5344CB8AC3E}">
        <p14:creationId xmlns:p14="http://schemas.microsoft.com/office/powerpoint/2010/main" val="308993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en-GB" dirty="0"/>
              <a:t>In the first form of metaphor, as in simile, </a:t>
            </a:r>
            <a:r>
              <a:rPr lang="en-GB" b="1" dirty="0"/>
              <a:t>both the literal and figurative terms are named.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e.g. </a:t>
            </a:r>
            <a:r>
              <a:rPr lang="tr-TR" dirty="0"/>
              <a:t>«Life </a:t>
            </a:r>
            <a:r>
              <a:rPr lang="en-GB" dirty="0"/>
              <a:t>the hound</a:t>
            </a:r>
            <a:r>
              <a:rPr lang="tr-TR" dirty="0"/>
              <a:t>» (</a:t>
            </a:r>
            <a:r>
              <a:rPr lang="en-GB" dirty="0"/>
              <a:t>from «The Hound» by Robert Francis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en-GB" dirty="0"/>
              <a:t>Life – literal term, hound – figurative term </a:t>
            </a:r>
          </a:p>
        </p:txBody>
      </p:sp>
    </p:spTree>
    <p:extLst>
      <p:ext uri="{BB962C8B-B14F-4D97-AF65-F5344CB8AC3E}">
        <p14:creationId xmlns:p14="http://schemas.microsoft.com/office/powerpoint/2010/main" val="506180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en-GB" dirty="0"/>
              <a:t>In the second form, </a:t>
            </a:r>
            <a:r>
              <a:rPr lang="en-GB" b="1" dirty="0"/>
              <a:t>the literal term is named and the figurative term is implied</a:t>
            </a:r>
            <a:r>
              <a:rPr lang="en-GB" dirty="0"/>
              <a:t>.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715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375557"/>
            <a:ext cx="10668000" cy="58014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Harlem</a:t>
            </a:r>
            <a:r>
              <a:rPr lang="tr-TR" sz="1600" b="1" dirty="0"/>
              <a:t> </a:t>
            </a:r>
            <a:r>
              <a:rPr lang="en-GB" sz="1600" b="1" dirty="0"/>
              <a:t>by Langston Hughes</a:t>
            </a:r>
          </a:p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r>
              <a:rPr lang="en-US" sz="1600" dirty="0"/>
              <a:t>What happens to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dream </a:t>
            </a:r>
            <a:r>
              <a:rPr lang="en-US" sz="1600" dirty="0"/>
              <a:t>deferred?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Does it dry up</a:t>
            </a:r>
          </a:p>
          <a:p>
            <a:pPr marL="0" indent="0">
              <a:buNone/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like a raisin in the sun</a:t>
            </a:r>
            <a:r>
              <a:rPr lang="en-US" sz="1600" dirty="0"/>
              <a:t>?</a:t>
            </a:r>
          </a:p>
          <a:p>
            <a:pPr marL="0" indent="0">
              <a:buNone/>
            </a:pPr>
            <a:r>
              <a:rPr lang="en-US" sz="1600" dirty="0"/>
              <a:t>      Or fester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a sore</a:t>
            </a:r>
            <a:r>
              <a:rPr lang="en-US" sz="1600" dirty="0"/>
              <a:t>—</a:t>
            </a:r>
          </a:p>
          <a:p>
            <a:pPr marL="0" indent="0">
              <a:buNone/>
            </a:pPr>
            <a:r>
              <a:rPr lang="en-US" sz="1600" dirty="0"/>
              <a:t>      And then run?</a:t>
            </a:r>
          </a:p>
          <a:p>
            <a:pPr marL="0" indent="0">
              <a:buNone/>
            </a:pPr>
            <a:r>
              <a:rPr lang="en-US" sz="1600" dirty="0"/>
              <a:t>      Does it stink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rotten meat</a:t>
            </a:r>
            <a:r>
              <a:rPr lang="en-US" sz="1600" dirty="0"/>
              <a:t>?</a:t>
            </a:r>
          </a:p>
          <a:p>
            <a:pPr marL="0" indent="0">
              <a:buNone/>
            </a:pPr>
            <a:r>
              <a:rPr lang="en-US" sz="1600" dirty="0"/>
              <a:t>      Or crust and sugar over—</a:t>
            </a:r>
          </a:p>
          <a:p>
            <a:pPr marL="0" indent="0">
              <a:buNone/>
            </a:pP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like a syrupy sweet</a:t>
            </a:r>
            <a:r>
              <a:rPr lang="en-US" sz="1600" dirty="0"/>
              <a:t>?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Maybe it just sags</a:t>
            </a:r>
          </a:p>
          <a:p>
            <a:pPr marL="0" indent="0">
              <a:buNone/>
            </a:pPr>
            <a:r>
              <a:rPr lang="en-US" sz="1600" dirty="0"/>
              <a:t>     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a heavy load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     </a:t>
            </a:r>
            <a:r>
              <a:rPr lang="en-US" sz="1600" i="1" dirty="0"/>
              <a:t>Or </a:t>
            </a:r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it explode</a:t>
            </a:r>
            <a:r>
              <a:rPr lang="en-US" sz="1600" dirty="0"/>
              <a:t>?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1686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There are six images in the poem, five of which are similes. Which is a metaphor? </a:t>
            </a:r>
          </a:p>
        </p:txBody>
      </p:sp>
    </p:spTree>
    <p:extLst>
      <p:ext uri="{BB962C8B-B14F-4D97-AF65-F5344CB8AC3E}">
        <p14:creationId xmlns:p14="http://schemas.microsoft.com/office/powerpoint/2010/main" val="878243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GB" dirty="0"/>
              <a:t>What specific denotation has the word «dream»? How would you interpret it on learning that the poet was a black American?</a:t>
            </a:r>
          </a:p>
        </p:txBody>
      </p:sp>
    </p:spTree>
    <p:extLst>
      <p:ext uri="{BB962C8B-B14F-4D97-AF65-F5344CB8AC3E}">
        <p14:creationId xmlns:p14="http://schemas.microsoft.com/office/powerpoint/2010/main" val="96697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342</Words>
  <Application>Microsoft Office PowerPoint</Application>
  <PresentationFormat>Geniş ekran</PresentationFormat>
  <Paragraphs>55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95</cp:revision>
  <dcterms:created xsi:type="dcterms:W3CDTF">2018-11-27T06:15:09Z</dcterms:created>
  <dcterms:modified xsi:type="dcterms:W3CDTF">2020-05-03T23:39:09Z</dcterms:modified>
</cp:coreProperties>
</file>