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F387AE-4682-4A95-A1F4-0E970EDBE652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84D5C6-1F2D-40C2-B210-30EA3B2EB2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8896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4" name="3 Slayt Numarası Yer Tutucusu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1A71344C-9E3C-4565-8998-6F960DD32957}" type="slidenum">
              <a:rPr lang="tr-TR" altLang="tr-TR" sz="1200">
                <a:effectLst>
                  <a:outerShdw blurRad="38100" dist="38100" dir="2700000" algn="tl">
                    <a:srgbClr val="C0C0C0"/>
                  </a:outerShdw>
                </a:effectLst>
              </a:rPr>
              <a:pPr algn="r" eaLnBrk="1" hangingPunct="1"/>
              <a:t>3</a:t>
            </a:fld>
            <a:endParaRPr lang="tr-TR" altLang="tr-TR" sz="12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0988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4" name="3 Slayt Numarası Yer Tutucusu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A3269B7B-8622-4A9B-AD9D-257DDCD91A10}" type="slidenum">
              <a:rPr lang="tr-TR" altLang="tr-TR" sz="1200">
                <a:effectLst>
                  <a:outerShdw blurRad="38100" dist="38100" dir="2700000" algn="tl">
                    <a:srgbClr val="C0C0C0"/>
                  </a:outerShdw>
                </a:effectLst>
              </a:rPr>
              <a:pPr algn="r" eaLnBrk="1" hangingPunct="1"/>
              <a:t>4</a:t>
            </a:fld>
            <a:endParaRPr lang="tr-TR" altLang="tr-TR" sz="12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563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4" name="3 Slayt Numarası Yer Tutucusu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D1ABB2EE-C07E-4AC7-BA5D-6FBFDD21836C}" type="slidenum">
              <a:rPr lang="tr-TR" altLang="tr-TR" sz="1200">
                <a:effectLst>
                  <a:outerShdw blurRad="38100" dist="38100" dir="2700000" algn="tl">
                    <a:srgbClr val="C0C0C0"/>
                  </a:outerShdw>
                </a:effectLst>
              </a:rPr>
              <a:pPr algn="r" eaLnBrk="1" hangingPunct="1"/>
              <a:t>5</a:t>
            </a:fld>
            <a:endParaRPr lang="tr-TR" altLang="tr-TR" sz="12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86898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4" name="3 Slayt Numarası Yer Tutucusu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173C9537-7FF6-4009-B808-4F6AF94A72B1}" type="slidenum">
              <a:rPr lang="tr-TR" altLang="tr-TR" sz="1200">
                <a:effectLst>
                  <a:outerShdw blurRad="38100" dist="38100" dir="2700000" algn="tl">
                    <a:srgbClr val="C0C0C0"/>
                  </a:outerShdw>
                </a:effectLst>
              </a:rPr>
              <a:pPr algn="r" eaLnBrk="1" hangingPunct="1"/>
              <a:t>6</a:t>
            </a:fld>
            <a:endParaRPr lang="tr-TR" altLang="tr-TR" sz="12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17078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4" name="3 Slayt Numarası Yer Tutucusu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AAE037B7-0DE8-4F66-A09A-F0787DA639A1}" type="slidenum">
              <a:rPr lang="tr-TR" altLang="tr-TR" sz="1200">
                <a:effectLst>
                  <a:outerShdw blurRad="38100" dist="38100" dir="2700000" algn="tl">
                    <a:srgbClr val="C0C0C0"/>
                  </a:outerShdw>
                </a:effectLst>
              </a:rPr>
              <a:pPr algn="r" eaLnBrk="1" hangingPunct="1"/>
              <a:t>7</a:t>
            </a:fld>
            <a:endParaRPr lang="tr-TR" altLang="tr-TR" sz="12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0047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4" name="3 Slayt Numarası Yer Tutucusu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46D7C95F-2F96-41C1-AA30-962EE5849C02}" type="slidenum">
              <a:rPr lang="tr-TR" altLang="tr-TR" sz="1200">
                <a:effectLst>
                  <a:outerShdw blurRad="38100" dist="38100" dir="2700000" algn="tl">
                    <a:srgbClr val="C0C0C0"/>
                  </a:outerShdw>
                </a:effectLst>
              </a:rPr>
              <a:pPr algn="r" eaLnBrk="1" hangingPunct="1"/>
              <a:t>9</a:t>
            </a:fld>
            <a:endParaRPr lang="tr-TR" altLang="tr-TR" sz="12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04860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4" name="3 Slayt Numarası Yer Tutucusu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10F8E7BD-D6DE-4779-98E4-F5C5AE76FE2B}" type="slidenum">
              <a:rPr lang="tr-TR" altLang="tr-TR" sz="1200">
                <a:effectLst>
                  <a:outerShdw blurRad="38100" dist="38100" dir="2700000" algn="tl">
                    <a:srgbClr val="C0C0C0"/>
                  </a:outerShdw>
                </a:effectLst>
              </a:rPr>
              <a:pPr algn="r" eaLnBrk="1" hangingPunct="1"/>
              <a:t>10</a:t>
            </a:fld>
            <a:endParaRPr lang="tr-TR" altLang="tr-TR" sz="12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819293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4" name="3 Slayt Numarası Yer Tutucusu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B8313B8E-187E-4636-B24F-A87FA332FDC4}" type="slidenum">
              <a:rPr lang="tr-TR" altLang="tr-TR" sz="1200">
                <a:effectLst>
                  <a:outerShdw blurRad="38100" dist="38100" dir="2700000" algn="tl">
                    <a:srgbClr val="C0C0C0"/>
                  </a:outerShdw>
                </a:effectLst>
              </a:rPr>
              <a:pPr algn="r" eaLnBrk="1" hangingPunct="1"/>
              <a:t>11</a:t>
            </a:fld>
            <a:endParaRPr lang="tr-TR" altLang="tr-TR" sz="12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13036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265F8-E1D4-45D6-9E97-488856478E94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E5417-580C-47D5-8910-CF4B87E0FC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8811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265F8-E1D4-45D6-9E97-488856478E94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E5417-580C-47D5-8910-CF4B87E0FC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6868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265F8-E1D4-45D6-9E97-488856478E94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E5417-580C-47D5-8910-CF4B87E0FC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7596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265F8-E1D4-45D6-9E97-488856478E94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E5417-580C-47D5-8910-CF4B87E0FC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5489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265F8-E1D4-45D6-9E97-488856478E94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E5417-580C-47D5-8910-CF4B87E0FC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7264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265F8-E1D4-45D6-9E97-488856478E94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E5417-580C-47D5-8910-CF4B87E0FC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365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265F8-E1D4-45D6-9E97-488856478E94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E5417-580C-47D5-8910-CF4B87E0FC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239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265F8-E1D4-45D6-9E97-488856478E94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E5417-580C-47D5-8910-CF4B87E0FC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4952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265F8-E1D4-45D6-9E97-488856478E94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E5417-580C-47D5-8910-CF4B87E0FC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3088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265F8-E1D4-45D6-9E97-488856478E94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E5417-580C-47D5-8910-CF4B87E0FC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9404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265F8-E1D4-45D6-9E97-488856478E94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E5417-580C-47D5-8910-CF4B87E0FC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280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5265F8-E1D4-45D6-9E97-488856478E94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E5417-580C-47D5-8910-CF4B87E0FC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4457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png"/><Relationship Id="rId9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png"/><Relationship Id="rId5" Type="http://schemas.openxmlformats.org/officeDocument/2006/relationships/image" Target="../media/image27.wmf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13" Type="http://schemas.openxmlformats.org/officeDocument/2006/relationships/image" Target="../media/image3.png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12" Type="http://schemas.openxmlformats.org/officeDocument/2006/relationships/image" Target="../media/image3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1.wmf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5.bin"/><Relationship Id="rId10" Type="http://schemas.openxmlformats.org/officeDocument/2006/relationships/image" Target="../media/image33.wmf"/><Relationship Id="rId4" Type="http://schemas.openxmlformats.org/officeDocument/2006/relationships/image" Target="../media/image30.wmf"/><Relationship Id="rId9" Type="http://schemas.openxmlformats.org/officeDocument/2006/relationships/oleObject" Target="../embeddings/oleObject7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3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288" y="4705350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981201" y="2509839"/>
            <a:ext cx="8467725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Sismik ve Sismoloji Yöntemleri 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31976" y="2039938"/>
            <a:ext cx="53975" cy="147161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pic>
        <p:nvPicPr>
          <p:cNvPr id="30725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976" y="4705350"/>
            <a:ext cx="10826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935164" y="1576388"/>
            <a:ext cx="71437" cy="196215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163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6003635" y="-184666"/>
            <a:ext cx="184731" cy="36933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6003635" y="-184666"/>
            <a:ext cx="184731" cy="36933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6003635" y="-184666"/>
            <a:ext cx="184731" cy="36933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5306" name="Rectangle 10"/>
          <p:cNvSpPr>
            <a:spLocks noChangeArrowheads="1"/>
          </p:cNvSpPr>
          <p:nvPr/>
        </p:nvSpPr>
        <p:spPr bwMode="auto">
          <a:xfrm>
            <a:off x="6003635" y="-184666"/>
            <a:ext cx="184731" cy="36933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5308" name="Rectangle 12"/>
          <p:cNvSpPr>
            <a:spLocks noChangeArrowheads="1"/>
          </p:cNvSpPr>
          <p:nvPr/>
        </p:nvSpPr>
        <p:spPr bwMode="auto">
          <a:xfrm>
            <a:off x="6003635" y="-184666"/>
            <a:ext cx="184731" cy="36933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5310" name="Rectangle 14"/>
          <p:cNvSpPr>
            <a:spLocks noChangeArrowheads="1"/>
          </p:cNvSpPr>
          <p:nvPr/>
        </p:nvSpPr>
        <p:spPr bwMode="auto">
          <a:xfrm>
            <a:off x="6003635" y="-184666"/>
            <a:ext cx="184731" cy="36933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2057" name="19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22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lvl="2" indent="457200" algn="r">
                <a:spcBef>
                  <a:spcPct val="50000"/>
                </a:spcBef>
                <a:defRPr/>
              </a:pPr>
              <a:r>
                <a:rPr lang="tr-TR" altLang="tr-TR" sz="2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Düz Çözüm</a:t>
              </a:r>
            </a:p>
          </p:txBody>
        </p:sp>
        <p:pic>
          <p:nvPicPr>
            <p:cNvPr id="2063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1774825" y="836613"/>
          <a:ext cx="4465638" cy="1897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Equation" r:id="rId5" imgW="3594100" imgH="1524000" progId="Equation.DSMT4">
                  <p:embed/>
                </p:oleObj>
              </mc:Choice>
              <mc:Fallback>
                <p:oleObj name="Equation" r:id="rId5" imgW="3594100" imgH="1524000" progId="Equation.DSMT4">
                  <p:embed/>
                  <p:pic>
                    <p:nvPicPr>
                      <p:cNvPr id="205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4825" y="836613"/>
                        <a:ext cx="4465638" cy="1897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8" name="22 Metin kutusu"/>
          <p:cNvSpPr txBox="1">
            <a:spLocks noChangeArrowheads="1"/>
          </p:cNvSpPr>
          <p:nvPr/>
        </p:nvSpPr>
        <p:spPr bwMode="auto">
          <a:xfrm>
            <a:off x="6311900" y="836614"/>
            <a:ext cx="2736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altLang="tr-TR"/>
              <a:t>Elastik Dalga Denklemi</a:t>
            </a:r>
          </a:p>
        </p:txBody>
      </p:sp>
      <p:pic>
        <p:nvPicPr>
          <p:cNvPr id="2059" name="Picture 5" descr="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" r="7439" b="4652"/>
          <a:stretch>
            <a:fillRect/>
          </a:stretch>
        </p:blipFill>
        <p:spPr bwMode="auto">
          <a:xfrm>
            <a:off x="6816725" y="4422776"/>
            <a:ext cx="3130550" cy="243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6" descr="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" r="8264" b="5995"/>
          <a:stretch>
            <a:fillRect/>
          </a:stretch>
        </p:blipFill>
        <p:spPr bwMode="auto">
          <a:xfrm>
            <a:off x="6623050" y="1374776"/>
            <a:ext cx="3505200" cy="270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7" descr="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87" r="20000"/>
          <a:stretch>
            <a:fillRect/>
          </a:stretch>
        </p:blipFill>
        <p:spPr bwMode="auto">
          <a:xfrm>
            <a:off x="2711450" y="3357563"/>
            <a:ext cx="2578100" cy="303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148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6003635" y="-184666"/>
            <a:ext cx="184731" cy="36933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6003635" y="-184666"/>
            <a:ext cx="184731" cy="36933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6003635" y="-184666"/>
            <a:ext cx="184731" cy="36933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5306" name="Rectangle 10"/>
          <p:cNvSpPr>
            <a:spLocks noChangeArrowheads="1"/>
          </p:cNvSpPr>
          <p:nvPr/>
        </p:nvSpPr>
        <p:spPr bwMode="auto">
          <a:xfrm>
            <a:off x="6003635" y="-184666"/>
            <a:ext cx="184731" cy="36933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aphicFrame>
        <p:nvGraphicFramePr>
          <p:cNvPr id="3074" name="Object 9"/>
          <p:cNvGraphicFramePr>
            <a:graphicFrameLocks noChangeAspect="1"/>
          </p:cNvGraphicFramePr>
          <p:nvPr/>
        </p:nvGraphicFramePr>
        <p:xfrm>
          <a:off x="4151313" y="981076"/>
          <a:ext cx="1479550" cy="66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Equation" r:id="rId4" imgW="927100" imgH="419100" progId="Equation.DSMT4">
                  <p:embed/>
                </p:oleObj>
              </mc:Choice>
              <mc:Fallback>
                <p:oleObj name="Equation" r:id="rId4" imgW="927100" imgH="419100" progId="Equation.DSMT4">
                  <p:embed/>
                  <p:pic>
                    <p:nvPicPr>
                      <p:cNvPr id="3074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1313" y="981076"/>
                        <a:ext cx="1479550" cy="669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8" name="Rectangle 12"/>
          <p:cNvSpPr>
            <a:spLocks noChangeArrowheads="1"/>
          </p:cNvSpPr>
          <p:nvPr/>
        </p:nvSpPr>
        <p:spPr bwMode="auto">
          <a:xfrm>
            <a:off x="6003635" y="-184666"/>
            <a:ext cx="184731" cy="36933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5310" name="Rectangle 14"/>
          <p:cNvSpPr>
            <a:spLocks noChangeArrowheads="1"/>
          </p:cNvSpPr>
          <p:nvPr/>
        </p:nvSpPr>
        <p:spPr bwMode="auto">
          <a:xfrm>
            <a:off x="6003635" y="-184666"/>
            <a:ext cx="184731" cy="36933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3081" name="19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22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lvl="2" indent="457200" algn="r">
                <a:spcBef>
                  <a:spcPct val="50000"/>
                </a:spcBef>
                <a:defRPr/>
              </a:pPr>
              <a:r>
                <a:rPr lang="tr-TR" altLang="tr-TR" sz="2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Düz Çözüm</a:t>
              </a:r>
            </a:p>
          </p:txBody>
        </p:sp>
        <p:pic>
          <p:nvPicPr>
            <p:cNvPr id="3086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82" name="24 Metin kutusu"/>
          <p:cNvSpPr txBox="1">
            <a:spLocks noChangeArrowheads="1"/>
          </p:cNvSpPr>
          <p:nvPr/>
        </p:nvSpPr>
        <p:spPr bwMode="auto">
          <a:xfrm>
            <a:off x="5880100" y="1125538"/>
            <a:ext cx="21605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altLang="tr-TR"/>
              <a:t>Eikonal Denklem</a:t>
            </a:r>
          </a:p>
        </p:txBody>
      </p:sp>
      <p:pic>
        <p:nvPicPr>
          <p:cNvPr id="3083" name="8 Resim" descr="C:\Users\hp\Desktop\doktora seminer\FMM1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5" t="6683" r="8261" b="8289"/>
          <a:stretch>
            <a:fillRect/>
          </a:stretch>
        </p:blipFill>
        <p:spPr bwMode="auto">
          <a:xfrm>
            <a:off x="1558926" y="2590800"/>
            <a:ext cx="3636963" cy="299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2" descr="C:\Users\ismail\Desktop\tezöneri ve tik\Tik2\14.t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400" y="1905000"/>
            <a:ext cx="54356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935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kutusu"/>
          <p:cNvSpPr txBox="1"/>
          <p:nvPr/>
        </p:nvSpPr>
        <p:spPr>
          <a:xfrm>
            <a:off x="2135189" y="1195389"/>
            <a:ext cx="7705725" cy="43703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7338" indent="-287338" algn="ctr">
              <a:spcAft>
                <a:spcPts val="1200"/>
              </a:spcAft>
              <a:defRPr/>
            </a:pPr>
            <a:r>
              <a:rPr lang="tr-T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Amaç Fonksiyonu</a:t>
            </a:r>
          </a:p>
          <a:p>
            <a:pPr marL="287338" indent="-287338" algn="ctr">
              <a:spcAft>
                <a:spcPts val="1200"/>
              </a:spcAft>
              <a:defRPr/>
            </a:pPr>
            <a:endParaRPr lang="tr-TR" sz="14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287338" indent="-287338" algn="ctr">
              <a:spcAft>
                <a:spcPts val="1200"/>
              </a:spcAft>
              <a:defRPr/>
            </a:pPr>
            <a:endParaRPr lang="tr-TR" sz="14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287338" indent="-287338" algn="ctr">
              <a:spcAft>
                <a:spcPts val="1200"/>
              </a:spcAft>
              <a:defRPr/>
            </a:pPr>
            <a:endParaRPr lang="tr-TR" sz="14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287338" indent="-287338" algn="ctr">
              <a:spcAft>
                <a:spcPts val="1200"/>
              </a:spcAft>
              <a:defRPr/>
            </a:pPr>
            <a:endParaRPr lang="tr-TR" sz="14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287338" indent="-287338" algn="ctr">
              <a:spcAft>
                <a:spcPts val="1200"/>
              </a:spcAft>
              <a:defRPr/>
            </a:pPr>
            <a:endParaRPr lang="tr-TR" sz="14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287338" indent="-287338" algn="ctr">
              <a:spcAft>
                <a:spcPts val="1200"/>
              </a:spcAft>
              <a:defRPr/>
            </a:pPr>
            <a:endParaRPr lang="tr-TR" sz="14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287338" indent="-287338" algn="ctr">
              <a:spcAft>
                <a:spcPts val="1200"/>
              </a:spcAft>
              <a:defRPr/>
            </a:pPr>
            <a:endParaRPr lang="tr-TR" sz="14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287338" indent="-287338" algn="ctr">
              <a:spcAft>
                <a:spcPts val="1200"/>
              </a:spcAft>
              <a:defRPr/>
            </a:pPr>
            <a:endParaRPr lang="tr-TR" sz="14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287338" indent="-287338" algn="ctr">
              <a:spcAft>
                <a:spcPts val="1200"/>
              </a:spcAft>
              <a:defRPr/>
            </a:pPr>
            <a:endParaRPr lang="tr-TR" sz="14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 marL="287338" indent="-287338" algn="ctr">
              <a:spcAft>
                <a:spcPts val="1200"/>
              </a:spcAft>
              <a:defRPr/>
            </a:pPr>
            <a:r>
              <a:rPr lang="tr-T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Yuvarlatıcı Durağanlaştırıcı Kullanan Düzgünleştiricili Ters Çözüm</a:t>
            </a:r>
          </a:p>
          <a:p>
            <a:pPr marL="287338" indent="-287338" algn="ctr">
              <a:spcAft>
                <a:spcPts val="1200"/>
              </a:spcAft>
              <a:defRPr/>
            </a:pPr>
            <a:endParaRPr lang="tr-TR" sz="14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104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4098" name="Object 8"/>
          <p:cNvGraphicFramePr>
            <a:graphicFrameLocks noChangeAspect="1"/>
          </p:cNvGraphicFramePr>
          <p:nvPr/>
        </p:nvGraphicFramePr>
        <p:xfrm>
          <a:off x="4511675" y="2492375"/>
          <a:ext cx="33528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Equation" r:id="rId3" imgW="2362200" imgH="304800" progId="Equation.DSMT4">
                  <p:embed/>
                </p:oleObj>
              </mc:Choice>
              <mc:Fallback>
                <p:oleObj name="Equation" r:id="rId3" imgW="2362200" imgH="304800" progId="Equation.DSMT4">
                  <p:embed/>
                  <p:pic>
                    <p:nvPicPr>
                      <p:cNvPr id="409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1675" y="2492375"/>
                        <a:ext cx="33528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6" name="Rectangle 1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4099" name="Object 10"/>
          <p:cNvGraphicFramePr>
            <a:graphicFrameLocks noChangeAspect="1"/>
          </p:cNvGraphicFramePr>
          <p:nvPr/>
        </p:nvGraphicFramePr>
        <p:xfrm>
          <a:off x="3432176" y="5516563"/>
          <a:ext cx="5256213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Equation" r:id="rId5" imgW="3479800" imgH="241300" progId="Equation.DSMT4">
                  <p:embed/>
                </p:oleObj>
              </mc:Choice>
              <mc:Fallback>
                <p:oleObj name="Equation" r:id="rId5" imgW="3479800" imgH="241300" progId="Equation.DSMT4">
                  <p:embed/>
                  <p:pic>
                    <p:nvPicPr>
                      <p:cNvPr id="4099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2176" y="5516563"/>
                        <a:ext cx="5256213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7" name="Rectangle 1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4108" name="Rectangle 1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aphicFrame>
        <p:nvGraphicFramePr>
          <p:cNvPr id="4100" name="Object 14"/>
          <p:cNvGraphicFramePr>
            <a:graphicFrameLocks noChangeAspect="1"/>
          </p:cNvGraphicFramePr>
          <p:nvPr/>
        </p:nvGraphicFramePr>
        <p:xfrm>
          <a:off x="4479926" y="1555751"/>
          <a:ext cx="3387725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Equation" r:id="rId7" imgW="1879600" imgH="203200" progId="Equation.DSMT4">
                  <p:embed/>
                </p:oleObj>
              </mc:Choice>
              <mc:Fallback>
                <p:oleObj name="Equation" r:id="rId7" imgW="1879600" imgH="203200" progId="Equation.DSMT4">
                  <p:embed/>
                  <p:pic>
                    <p:nvPicPr>
                      <p:cNvPr id="410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9926" y="1555751"/>
                        <a:ext cx="3387725" cy="36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9" name="Rectangle 1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28" name="27 Yuvarlatılmış Dikdörtgen"/>
          <p:cNvSpPr/>
          <p:nvPr/>
        </p:nvSpPr>
        <p:spPr bwMode="auto">
          <a:xfrm>
            <a:off x="6980239" y="1484313"/>
            <a:ext cx="865187" cy="431800"/>
          </a:xfrm>
          <a:prstGeom prst="round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tr-TR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graphicFrame>
        <p:nvGraphicFramePr>
          <p:cNvPr id="4101" name="Object 19"/>
          <p:cNvGraphicFramePr>
            <a:graphicFrameLocks noChangeAspect="1"/>
          </p:cNvGraphicFramePr>
          <p:nvPr/>
        </p:nvGraphicFramePr>
        <p:xfrm>
          <a:off x="3862389" y="3541714"/>
          <a:ext cx="300037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Equation" r:id="rId9" imgW="228402" imgH="177646" progId="Equation.DSMT4">
                  <p:embed/>
                </p:oleObj>
              </mc:Choice>
              <mc:Fallback>
                <p:oleObj name="Equation" r:id="rId9" imgW="228402" imgH="177646" progId="Equation.DSMT4">
                  <p:embed/>
                  <p:pic>
                    <p:nvPicPr>
                      <p:cNvPr id="410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2389" y="3541714"/>
                        <a:ext cx="300037" cy="238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2" name="Object 18"/>
          <p:cNvGraphicFramePr>
            <a:graphicFrameLocks noChangeAspect="1"/>
          </p:cNvGraphicFramePr>
          <p:nvPr/>
        </p:nvGraphicFramePr>
        <p:xfrm>
          <a:off x="3862388" y="3859213"/>
          <a:ext cx="3556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Equation" r:id="rId11" imgW="266353" imgH="164885" progId="Equation.DSMT4">
                  <p:embed/>
                </p:oleObj>
              </mc:Choice>
              <mc:Fallback>
                <p:oleObj name="Equation" r:id="rId11" imgW="266353" imgH="164885" progId="Equation.DSMT4">
                  <p:embed/>
                  <p:pic>
                    <p:nvPicPr>
                      <p:cNvPr id="410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2388" y="3859213"/>
                        <a:ext cx="3556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1" name="Rectangle 20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4112" name="Rectangle 21"/>
          <p:cNvSpPr>
            <a:spLocks noChangeArrowheads="1"/>
          </p:cNvSpPr>
          <p:nvPr/>
        </p:nvSpPr>
        <p:spPr bwMode="auto">
          <a:xfrm>
            <a:off x="3817938" y="3500438"/>
            <a:ext cx="48958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tr-TR" sz="1200">
                <a:cs typeface="Times New Roman" panose="02020603050405020304" pitchFamily="18" charset="0"/>
              </a:rPr>
              <a:t>        (Nx1) boyutlu ölçülen v kuramsal veri farkından oluşan yöney,</a:t>
            </a:r>
          </a:p>
          <a:p>
            <a:r>
              <a:rPr lang="tr-TR" altLang="tr-TR" sz="1200" b="1">
                <a:cs typeface="Times New Roman" panose="02020603050405020304" pitchFamily="18" charset="0"/>
              </a:rPr>
              <a:t>A</a:t>
            </a:r>
            <a:r>
              <a:rPr lang="tr-TR" altLang="tr-TR" sz="1200">
                <a:cs typeface="Times New Roman" panose="02020603050405020304" pitchFamily="18" charset="0"/>
              </a:rPr>
              <a:t>      (NxM) boyutlu kısmi türevler dizeyi (Jacobian dizeyi)</a:t>
            </a:r>
          </a:p>
          <a:p>
            <a:r>
              <a:rPr lang="tr-TR" altLang="tr-TR" sz="1200">
                <a:cs typeface="Times New Roman" panose="02020603050405020304" pitchFamily="18" charset="0"/>
              </a:rPr>
              <a:t>         </a:t>
            </a:r>
            <a:r>
              <a:rPr lang="tr-TR" altLang="tr-TR" sz="1200"/>
              <a:t>(Mx1) boyutlu parametre düzeltme yöneyidir</a:t>
            </a:r>
            <a:r>
              <a:rPr lang="tr-TR" altLang="tr-TR" sz="1200">
                <a:cs typeface="Times New Roman" panose="02020603050405020304" pitchFamily="18" charset="0"/>
              </a:rPr>
              <a:t> </a:t>
            </a:r>
            <a:endParaRPr lang="tr-TR" altLang="tr-TR" sz="1200"/>
          </a:p>
        </p:txBody>
      </p:sp>
      <p:grpSp>
        <p:nvGrpSpPr>
          <p:cNvPr id="4113" name="19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24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r" eaLnBrk="1" hangingPunct="1">
                <a:defRPr/>
              </a:pPr>
              <a:r>
                <a:rPr lang="tr-T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Arial" charset="0"/>
                </a:rPr>
                <a:t>TERS ÇÖZÜM</a:t>
              </a:r>
            </a:p>
          </p:txBody>
        </p:sp>
        <p:pic>
          <p:nvPicPr>
            <p:cNvPr id="4115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4088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38915" name="Rectangle 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38916" name="Rectangle 1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38917" name="Rectangle 1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38918" name="Rectangle 1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38919" name="Rectangle 1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38920" name="Rectangle 20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38921" name="Rectangle 9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38922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38923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38924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38925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pSp>
        <p:nvGrpSpPr>
          <p:cNvPr id="38926" name="21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23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r" eaLnBrk="1" hangingPunct="1">
                <a:defRPr/>
              </a:pPr>
              <a:endPara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  <p:pic>
          <p:nvPicPr>
            <p:cNvPr id="38932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8927" name="Picture 18" descr="C:\Users\ismail\Desktop\ipetgas2013 icin\FMM_iso_15_01_2013\ismail_fmm_modelleme\Yeni klasör\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2" t="4977" r="11375" b="6262"/>
          <a:stretch>
            <a:fillRect/>
          </a:stretch>
        </p:blipFill>
        <p:spPr bwMode="auto">
          <a:xfrm>
            <a:off x="1524000" y="908051"/>
            <a:ext cx="3714750" cy="530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8" name="Picture 2" descr="C:\Users\ismail\Desktop\ipetgas2013 icin\FMM_iso_15_01_2013\ismail_fmm_modelleme\New Folder (4)\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6" t="2493" b="53897"/>
          <a:stretch>
            <a:fillRect/>
          </a:stretch>
        </p:blipFill>
        <p:spPr bwMode="auto">
          <a:xfrm>
            <a:off x="5880101" y="908051"/>
            <a:ext cx="356552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9" name="Picture 2" descr="E:\yayinlarim\Çalışmalar ile ilgili genel sunum\velocity-mode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3" y="3933826"/>
            <a:ext cx="4400550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20 Dikdörtgen"/>
          <p:cNvSpPr/>
          <p:nvPr/>
        </p:nvSpPr>
        <p:spPr>
          <a:xfrm>
            <a:off x="5121275" y="188914"/>
            <a:ext cx="5353050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eaLnBrk="1" hangingPunct="1">
              <a:defRPr/>
            </a:pPr>
            <a:r>
              <a:rPr lang="tr-T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Sismik </a:t>
            </a:r>
            <a:r>
              <a:rPr lang="tr-T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Kırılma ve Kuyu içi Sismik uygulamaları</a:t>
            </a:r>
            <a:endParaRPr lang="tr-T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06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39939" name="Rectangle 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39940" name="Rectangle 1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39941" name="Rectangle 1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39942" name="Rectangle 1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39943" name="Rectangle 1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39944" name="Rectangle 20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39945" name="Rectangle 9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39946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pic>
        <p:nvPicPr>
          <p:cNvPr id="39947" name="18 Resim" descr="C:\Users\ismail\Desktop\Joint\joint\dc_ip_rmt_seis\karedeneme3\tomografi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5" t="1762" r="8289"/>
          <a:stretch>
            <a:fillRect/>
          </a:stretch>
        </p:blipFill>
        <p:spPr bwMode="auto">
          <a:xfrm>
            <a:off x="1524000" y="765175"/>
            <a:ext cx="3995738" cy="379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9948" name="19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20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r" eaLnBrk="1" hangingPunct="1">
                <a:defRPr/>
              </a:pPr>
              <a:r>
                <a:rPr lang="tr-TR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Arial" charset="0"/>
                </a:rPr>
                <a:t>Sismoloji</a:t>
              </a:r>
              <a:endPara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  <p:pic>
          <p:nvPicPr>
            <p:cNvPr id="39951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9949" name="Picture 2" descr="E:\yayinlarim\Çalışmalar ile ilgili genel sunum\F07_model_mode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4" t="4791" b="7002"/>
          <a:stretch>
            <a:fillRect/>
          </a:stretch>
        </p:blipFill>
        <p:spPr bwMode="auto">
          <a:xfrm>
            <a:off x="5411789" y="4437064"/>
            <a:ext cx="5221287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903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19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17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lvl="2" indent="457200" algn="r">
                <a:spcBef>
                  <a:spcPct val="50000"/>
                </a:spcBef>
                <a:defRPr/>
              </a:pPr>
              <a:r>
                <a:rPr lang="tr-TR" altLang="tr-TR" sz="2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	Sismik ve Sismoloji</a:t>
              </a:r>
              <a:endParaRPr lang="tr-TR" altLang="tr-TR" b="1" dirty="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pic>
          <p:nvPicPr>
            <p:cNvPr id="31749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1747" name="5 Dikdörtgen"/>
          <p:cNvSpPr>
            <a:spLocks noChangeArrowheads="1"/>
          </p:cNvSpPr>
          <p:nvPr/>
        </p:nvSpPr>
        <p:spPr bwMode="auto">
          <a:xfrm>
            <a:off x="1774825" y="1935163"/>
            <a:ext cx="864235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31800" indent="-431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tr-TR" altLang="tr-TR"/>
              <a:t>Sismik yöntemler, yapay olarak oluşturulan sismik (ses) dalgalar ile yer iç yapısını araştırmada kullanılır.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altLang="tr-TR"/>
          </a:p>
          <a:p>
            <a:pPr>
              <a:buFont typeface="Wingdings" panose="05000000000000000000" pitchFamily="2" charset="2"/>
              <a:buChar char="Ø"/>
            </a:pPr>
            <a:endParaRPr lang="tr-TR" altLang="tr-TR"/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/>
              <a:t>Sismoloji ise doğal olarak (deprem) oluşan sismik dalgaları kullanılarak yer iç yapısı araştıran bir yöntemdir.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altLang="tr-TR"/>
          </a:p>
          <a:p>
            <a:pPr>
              <a:buFont typeface="Wingdings" panose="05000000000000000000" pitchFamily="2" charset="2"/>
              <a:buChar char="Ø"/>
            </a:pPr>
            <a:endParaRPr lang="tr-TR" altLang="tr-TR"/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/>
              <a:t>Sismoloji ve Sismik yöntemlerde enerji kaynağından yayılan ve alıcılara gelen dalgaların zamana karşılık yer değiştirme genlikleri kaydedilir.</a:t>
            </a:r>
          </a:p>
        </p:txBody>
      </p:sp>
    </p:spTree>
    <p:extLst>
      <p:ext uri="{BB962C8B-B14F-4D97-AF65-F5344CB8AC3E}">
        <p14:creationId xmlns:p14="http://schemas.microsoft.com/office/powerpoint/2010/main" val="351091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0" name="19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lvl="2" indent="457200" algn="r">
                <a:spcBef>
                  <a:spcPct val="50000"/>
                </a:spcBef>
                <a:defRPr/>
              </a:pPr>
              <a:r>
                <a:rPr lang="tr-TR" altLang="tr-TR" sz="2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Sismik Yöntemde Nasıl Ölçü Alınır ?</a:t>
              </a:r>
            </a:p>
          </p:txBody>
        </p:sp>
        <p:pic>
          <p:nvPicPr>
            <p:cNvPr id="32780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2771" name="Picture 2" descr="E:\yayinlarim\Çalışmalar ile ilgili genel sunum\reflection-ima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0" y="1916114"/>
            <a:ext cx="3627438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3" descr="E:\yayinlarim\Çalışmalar ile ilgili genel sunum\refraction-imag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9" y="1916114"/>
            <a:ext cx="3570287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10 Dikdörtgen"/>
          <p:cNvSpPr>
            <a:spLocks noChangeArrowheads="1"/>
          </p:cNvSpPr>
          <p:nvPr/>
        </p:nvSpPr>
        <p:spPr bwMode="auto">
          <a:xfrm>
            <a:off x="2135188" y="981075"/>
            <a:ext cx="7993062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31800" indent="-431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tr-TR" altLang="tr-TR"/>
              <a:t>Kaynaktan yayılan sismik dalgaların takip ettiği ışın yollarına göre Sismik Yansıma (Reflection) ve Sismik Kırılma (Refraction) olmak üzere ikiye ayrılabilir.</a:t>
            </a:r>
          </a:p>
        </p:txBody>
      </p:sp>
      <p:pic>
        <p:nvPicPr>
          <p:cNvPr id="32774" name="Picture 2" descr="E:\yayinlarim\Çalışmalar ile ilgili genel sunum\1439-plat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513" y="4797425"/>
            <a:ext cx="1028700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3" descr="E:\yayinlarim\Çalışmalar ile ilgili genel sunum\3677779_orig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4724401"/>
            <a:ext cx="1544638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Picture 4" descr="E:\yayinlarim\Çalışmalar ile ilgili genel sunum\aaronia_vibrationssensor_geophon_3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739" y="4221163"/>
            <a:ext cx="1455737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7" name="Picture 5" descr="E:\yayinlarim\Çalışmalar ile ilgili genel sunum\B355 BFU 1 low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688" y="4581526"/>
            <a:ext cx="1365250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8" name="Picture 6" descr="E:\yayinlarim\Çalışmalar ile ilgili genel sunum\Hydrophone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738" y="5445125"/>
            <a:ext cx="1439862" cy="125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579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19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lvl="2" indent="457200" algn="r">
                <a:spcBef>
                  <a:spcPct val="50000"/>
                </a:spcBef>
                <a:defRPr/>
              </a:pPr>
              <a:r>
                <a:rPr lang="tr-TR" altLang="tr-TR" sz="2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Sismik Yöntemde Nasıl Ölçü Alınır ?</a:t>
              </a:r>
            </a:p>
          </p:txBody>
        </p:sp>
        <p:pic>
          <p:nvPicPr>
            <p:cNvPr id="33802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3795" name="Picture 2" descr="E:\yayinlarim\Çalışmalar ile ilgili genel sunum\reflection-ima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1" y="981076"/>
            <a:ext cx="2747963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3" descr="E:\yayinlarim\Çalışmalar ile ilgili genel sunum\refraction-imag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50" y="981076"/>
            <a:ext cx="27051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2" descr="E:\yayinlarim\Çalışmalar ile ilgili genel sunum\3-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905"/>
          <a:stretch>
            <a:fillRect/>
          </a:stretch>
        </p:blipFill>
        <p:spPr bwMode="auto">
          <a:xfrm>
            <a:off x="1631950" y="3213100"/>
            <a:ext cx="1511300" cy="151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4" descr="E:\yayinlarim\Çalışmalar ile ilgili genel sunum\f26_h11346_bline4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5" y="3141664"/>
            <a:ext cx="3816350" cy="307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5" descr="sismik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4" t="39116" r="51093" b="39244"/>
          <a:stretch>
            <a:fillRect/>
          </a:stretch>
        </p:blipFill>
        <p:spPr bwMode="auto">
          <a:xfrm>
            <a:off x="2063751" y="5084764"/>
            <a:ext cx="287972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Picture 5" descr="sismik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4" t="70767" r="51093" b="9015"/>
          <a:stretch>
            <a:fillRect/>
          </a:stretch>
        </p:blipFill>
        <p:spPr bwMode="auto">
          <a:xfrm>
            <a:off x="3359151" y="3357564"/>
            <a:ext cx="2881313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814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8" name="19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lvl="2" indent="457200" algn="r">
                <a:spcBef>
                  <a:spcPct val="50000"/>
                </a:spcBef>
                <a:defRPr/>
              </a:pPr>
              <a:r>
                <a:rPr lang="tr-TR" altLang="tr-TR" sz="2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Kullanım Alanları</a:t>
              </a:r>
            </a:p>
          </p:txBody>
        </p:sp>
        <p:pic>
          <p:nvPicPr>
            <p:cNvPr id="34822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5 Dikdörtgen"/>
          <p:cNvSpPr/>
          <p:nvPr/>
        </p:nvSpPr>
        <p:spPr>
          <a:xfrm>
            <a:off x="6240463" y="981075"/>
            <a:ext cx="4248150" cy="56324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b="1" dirty="0">
                <a:latin typeface="Arial" charset="0"/>
                <a:cs typeface="Arial" charset="0"/>
              </a:rPr>
              <a:t>Sismik Yansıma </a:t>
            </a:r>
          </a:p>
          <a:p>
            <a:pPr>
              <a:defRPr/>
            </a:pPr>
            <a:endParaRPr lang="tr-TR" b="1" dirty="0">
              <a:latin typeface="Arial" charset="0"/>
              <a:cs typeface="Arial" charset="0"/>
            </a:endParaRPr>
          </a:p>
          <a:p>
            <a:pPr indent="-360363">
              <a:buFont typeface="Wingdings" pitchFamily="2" charset="2"/>
              <a:buChar char="q"/>
              <a:defRPr/>
            </a:pPr>
            <a:r>
              <a:rPr lang="tr-TR" dirty="0">
                <a:latin typeface="Arial" charset="0"/>
                <a:cs typeface="Arial" charset="0"/>
              </a:rPr>
              <a:t>Petrol ve doğal gaz araştırmalarında</a:t>
            </a:r>
          </a:p>
          <a:p>
            <a:pPr indent="-360363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indent="-360363">
              <a:buFont typeface="Wingdings" pitchFamily="2" charset="2"/>
              <a:buChar char="q"/>
              <a:defRPr/>
            </a:pPr>
            <a:r>
              <a:rPr lang="tr-TR" dirty="0">
                <a:latin typeface="Arial" charset="0"/>
                <a:cs typeface="Arial" charset="0"/>
              </a:rPr>
              <a:t>Kömür yatağı araştırmalarında</a:t>
            </a:r>
          </a:p>
          <a:p>
            <a:pPr indent="-360363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0000" indent="-360363">
              <a:buFont typeface="Wingdings" pitchFamily="2" charset="2"/>
              <a:buChar char="q"/>
              <a:defRPr/>
            </a:pPr>
            <a:r>
              <a:rPr lang="tr-TR" dirty="0">
                <a:latin typeface="Arial" charset="0"/>
                <a:cs typeface="Arial" charset="0"/>
              </a:rPr>
              <a:t>Mühendislik amaçlı olarak kıyı tesislerinin denizaltı zemin ve çökel istif şartlarının belirlenmesinde</a:t>
            </a:r>
          </a:p>
          <a:p>
            <a:pPr marL="360000" indent="-360363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0000" indent="-360363">
              <a:buFont typeface="Wingdings" pitchFamily="2" charset="2"/>
              <a:buChar char="q"/>
              <a:defRPr/>
            </a:pPr>
            <a:r>
              <a:rPr lang="tr-TR" dirty="0">
                <a:latin typeface="Arial" charset="0"/>
                <a:cs typeface="Arial" charset="0"/>
              </a:rPr>
              <a:t>Liman, karayolu, baraj ve büyük yapıların inşası ile ilgili temel kaya problemlerinin çözümünde</a:t>
            </a:r>
          </a:p>
          <a:p>
            <a:pPr marL="360000" indent="-360363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0000" indent="-360363">
              <a:buFont typeface="Wingdings" pitchFamily="2" charset="2"/>
              <a:buChar char="q"/>
              <a:defRPr/>
            </a:pPr>
            <a:r>
              <a:rPr lang="tr-TR" dirty="0">
                <a:latin typeface="Arial" charset="0"/>
                <a:cs typeface="Arial" charset="0"/>
              </a:rPr>
              <a:t>Kültürel olarak </a:t>
            </a:r>
            <a:r>
              <a:rPr lang="tr-TR" dirty="0" err="1">
                <a:latin typeface="Arial" charset="0"/>
                <a:cs typeface="Arial" charset="0"/>
              </a:rPr>
              <a:t>arkeojeolojik</a:t>
            </a:r>
            <a:r>
              <a:rPr lang="tr-TR" dirty="0">
                <a:latin typeface="Arial" charset="0"/>
                <a:cs typeface="Arial" charset="0"/>
              </a:rPr>
              <a:t> çalışmalarda </a:t>
            </a:r>
          </a:p>
          <a:p>
            <a:pPr marL="360000" indent="-360363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0000" indent="-360363">
              <a:buFont typeface="Wingdings" pitchFamily="2" charset="2"/>
              <a:buChar char="q"/>
              <a:defRPr/>
            </a:pPr>
            <a:r>
              <a:rPr lang="tr-TR" dirty="0">
                <a:latin typeface="Arial" charset="0"/>
                <a:cs typeface="Arial" charset="0"/>
              </a:rPr>
              <a:t>Bilimsel amaçlı olarak kara ve denizde yerkabuğu araştırmalarında kullanılmaktadır. </a:t>
            </a:r>
          </a:p>
        </p:txBody>
      </p:sp>
      <p:sp>
        <p:nvSpPr>
          <p:cNvPr id="7" name="6 Dikdörtgen"/>
          <p:cNvSpPr/>
          <p:nvPr/>
        </p:nvSpPr>
        <p:spPr>
          <a:xfrm>
            <a:off x="1631950" y="981076"/>
            <a:ext cx="4211638" cy="50784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b="1" dirty="0">
                <a:latin typeface="Arial" charset="0"/>
                <a:cs typeface="Arial" charset="0"/>
              </a:rPr>
              <a:t>Sismik Kırılma </a:t>
            </a:r>
          </a:p>
          <a:p>
            <a:pPr>
              <a:defRPr/>
            </a:pPr>
            <a:endParaRPr lang="tr-TR" b="1" dirty="0">
              <a:latin typeface="Arial" charset="0"/>
              <a:cs typeface="Arial" charset="0"/>
            </a:endParaRPr>
          </a:p>
          <a:p>
            <a:pPr indent="360000">
              <a:buFont typeface="Wingdings" pitchFamily="2" charset="2"/>
              <a:buChar char="q"/>
              <a:defRPr/>
            </a:pPr>
            <a:r>
              <a:rPr lang="tr-TR" dirty="0">
                <a:latin typeface="Arial" charset="0"/>
                <a:cs typeface="Arial" charset="0"/>
              </a:rPr>
              <a:t>Yeraltı suyu araştırmalarında</a:t>
            </a:r>
          </a:p>
          <a:p>
            <a:pPr indent="360000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0000" indent="-360000">
              <a:buFont typeface="Wingdings" pitchFamily="2" charset="2"/>
              <a:buChar char="q"/>
              <a:defRPr/>
            </a:pPr>
            <a:r>
              <a:rPr lang="tr-TR" dirty="0">
                <a:latin typeface="Arial" charset="0"/>
                <a:cs typeface="Arial" charset="0"/>
              </a:rPr>
              <a:t>Mühendislik amaçlı zemin etütlerinde</a:t>
            </a:r>
          </a:p>
          <a:p>
            <a:pPr marL="360000" indent="-360000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0000" indent="-360000">
              <a:buFont typeface="Wingdings" pitchFamily="2" charset="2"/>
              <a:buChar char="q"/>
              <a:defRPr/>
            </a:pPr>
            <a:r>
              <a:rPr lang="tr-TR" dirty="0">
                <a:latin typeface="Arial" charset="0"/>
                <a:cs typeface="Arial" charset="0"/>
              </a:rPr>
              <a:t>Deprem tehlikesinin beklendiği yörede sismik tehlike araştırmalarında</a:t>
            </a:r>
          </a:p>
          <a:p>
            <a:pPr marL="360000" indent="-360000"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0000" indent="-360000">
              <a:buFont typeface="Wingdings" pitchFamily="2" charset="2"/>
              <a:buChar char="q"/>
              <a:defRPr/>
            </a:pPr>
            <a:r>
              <a:rPr lang="tr-TR" dirty="0">
                <a:latin typeface="Arial" charset="0"/>
                <a:cs typeface="Arial" charset="0"/>
              </a:rPr>
              <a:t>Yatay ve düşey yönde her bir katman için sismik hızların belirlenmesi </a:t>
            </a:r>
          </a:p>
          <a:p>
            <a:pPr marL="360000" indent="-360000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0000" indent="-360000">
              <a:buFont typeface="Wingdings" pitchFamily="2" charset="2"/>
              <a:buChar char="q"/>
              <a:defRPr/>
            </a:pPr>
            <a:r>
              <a:rPr lang="tr-TR" dirty="0">
                <a:latin typeface="Arial" charset="0"/>
                <a:cs typeface="Arial" charset="0"/>
              </a:rPr>
              <a:t>Gerçek tabaka kalınlıkları ve bunların dinamik özelliklerinin elde edilmesinde kullanılmaktadır.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391224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19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lvl="2" indent="457200" algn="r">
                <a:spcBef>
                  <a:spcPct val="50000"/>
                </a:spcBef>
                <a:defRPr/>
              </a:pPr>
              <a:r>
                <a:rPr lang="tr-TR" altLang="tr-TR" sz="2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Sismolojide Nasıl Ölçü Alınır ?</a:t>
              </a:r>
            </a:p>
          </p:txBody>
        </p:sp>
        <p:pic>
          <p:nvPicPr>
            <p:cNvPr id="35849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5843" name="Picture 2" descr="E:\yayinlarim\Çalışmalar ile ilgili genel sunum\DZS-1-3D-Data-Acquisition-Utilizes-Explosio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9"/>
          <a:stretch>
            <a:fillRect/>
          </a:stretch>
        </p:blipFill>
        <p:spPr bwMode="auto">
          <a:xfrm>
            <a:off x="4727576" y="1700214"/>
            <a:ext cx="1503363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3" descr="E:\yayinlarim\Çalışmalar ile ilgili genel sunum\olcumler_istasyon_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1" y="1052513"/>
            <a:ext cx="3960813" cy="238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4" descr="E:\yayinlarim\Çalışmalar ile ilgili genel sunum\image02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981075"/>
            <a:ext cx="2455863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5" descr="E:\yayinlarim\Çalışmalar ile ilgili genel sunum\KIMetal_2001_Seismic_Waves_WTC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1" y="3716339"/>
            <a:ext cx="3787775" cy="298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6" descr="E:\yayinlarim\Çalışmalar ile ilgili genel sunum\image024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3651250"/>
            <a:ext cx="3708400" cy="320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771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19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lvl="2" indent="457200" algn="r">
                <a:spcBef>
                  <a:spcPct val="50000"/>
                </a:spcBef>
                <a:defRPr/>
              </a:pPr>
              <a:r>
                <a:rPr lang="tr-TR" altLang="tr-TR" sz="2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Sismoloji Kullanım Alanları</a:t>
              </a:r>
            </a:p>
          </p:txBody>
        </p:sp>
        <p:pic>
          <p:nvPicPr>
            <p:cNvPr id="36869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10 Dikdörtgen"/>
          <p:cNvSpPr/>
          <p:nvPr/>
        </p:nvSpPr>
        <p:spPr>
          <a:xfrm>
            <a:off x="3143251" y="1052514"/>
            <a:ext cx="5795963" cy="53562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tr-TR" b="1" dirty="0">
              <a:latin typeface="Arial" charset="0"/>
              <a:cs typeface="Arial" charset="0"/>
            </a:endParaRPr>
          </a:p>
          <a:p>
            <a:pPr indent="360000">
              <a:buFont typeface="Wingdings" pitchFamily="2" charset="2"/>
              <a:buChar char="q"/>
              <a:defRPr/>
            </a:pPr>
            <a:r>
              <a:rPr lang="tr-TR" dirty="0">
                <a:latin typeface="Arial" charset="0"/>
                <a:cs typeface="Arial" charset="0"/>
              </a:rPr>
              <a:t>Deprem odak ve büyüklüğünün hesaplanmasında</a:t>
            </a:r>
          </a:p>
          <a:p>
            <a:pPr indent="360000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indent="360000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0000" indent="-360000">
              <a:buFont typeface="Wingdings" pitchFamily="2" charset="2"/>
              <a:buChar char="q"/>
              <a:defRPr/>
            </a:pPr>
            <a:r>
              <a:rPr lang="tr-TR" dirty="0">
                <a:latin typeface="Arial" charset="0"/>
                <a:cs typeface="Arial" charset="0"/>
              </a:rPr>
              <a:t>Yer içi hız yapısının ortaya çıkarılmasında</a:t>
            </a:r>
          </a:p>
          <a:p>
            <a:pPr marL="360000" indent="-360000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0000" indent="-360000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0000" indent="-360000">
              <a:buFont typeface="Wingdings" pitchFamily="2" charset="2"/>
              <a:buChar char="q"/>
              <a:defRPr/>
            </a:pPr>
            <a:r>
              <a:rPr lang="tr-TR" dirty="0">
                <a:latin typeface="Arial" charset="0"/>
                <a:cs typeface="Arial" charset="0"/>
              </a:rPr>
              <a:t>Tektonik yapı ve zonların belirlenmesinde</a:t>
            </a:r>
          </a:p>
          <a:p>
            <a:pPr marL="360000" indent="-360000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0000" indent="-360000"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0000" indent="-360000">
              <a:buFont typeface="Wingdings" pitchFamily="2" charset="2"/>
              <a:buChar char="q"/>
              <a:defRPr/>
            </a:pPr>
            <a:r>
              <a:rPr lang="tr-TR" dirty="0">
                <a:latin typeface="Arial" charset="0"/>
                <a:cs typeface="Arial" charset="0"/>
              </a:rPr>
              <a:t>Depremlerin tekrarlanma sıklıklarının belirlenmesinde</a:t>
            </a:r>
          </a:p>
          <a:p>
            <a:pPr marL="360000" indent="-360000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0000" indent="-360000"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0000" indent="-360000">
              <a:buFont typeface="Wingdings" pitchFamily="2" charset="2"/>
              <a:buChar char="q"/>
              <a:defRPr/>
            </a:pPr>
            <a:r>
              <a:rPr lang="tr-TR" dirty="0">
                <a:latin typeface="Arial" charset="0"/>
                <a:cs typeface="Arial" charset="0"/>
              </a:rPr>
              <a:t>Nükleer denemelerin belirlenmesinde</a:t>
            </a:r>
          </a:p>
          <a:p>
            <a:pPr marL="360000" indent="-360000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0000" indent="-360000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  <a:p>
            <a:pPr marL="360000" indent="-360000">
              <a:buFont typeface="Wingdings" pitchFamily="2" charset="2"/>
              <a:buChar char="q"/>
              <a:defRPr/>
            </a:pPr>
            <a:r>
              <a:rPr lang="tr-TR" dirty="0">
                <a:latin typeface="Arial" charset="0"/>
                <a:cs typeface="Arial" charset="0"/>
              </a:rPr>
              <a:t>Risk haritalarının elde edilmesinde kullanılmaktadır.</a:t>
            </a:r>
          </a:p>
          <a:p>
            <a:pPr marL="360000" indent="-360000">
              <a:buFont typeface="Wingdings" pitchFamily="2" charset="2"/>
              <a:buChar char="q"/>
              <a:defRPr/>
            </a:pPr>
            <a:endParaRPr lang="tr-TR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59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288" y="4705350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981201" y="2276475"/>
            <a:ext cx="8467725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Sismik ve Sismoloji Yöntemlerinde Düz ve Ters Çözüm </a:t>
            </a:r>
            <a:endParaRPr lang="tr-T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31976" y="2039938"/>
            <a:ext cx="53975" cy="147161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pic>
        <p:nvPicPr>
          <p:cNvPr id="37893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976" y="4705350"/>
            <a:ext cx="10826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935164" y="1576388"/>
            <a:ext cx="71437" cy="196215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809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6003635" y="-184666"/>
            <a:ext cx="184731" cy="36933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6003635" y="-184666"/>
            <a:ext cx="184731" cy="36933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6003635" y="-184666"/>
            <a:ext cx="184731" cy="36933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5306" name="Rectangle 10"/>
          <p:cNvSpPr>
            <a:spLocks noChangeArrowheads="1"/>
          </p:cNvSpPr>
          <p:nvPr/>
        </p:nvSpPr>
        <p:spPr bwMode="auto">
          <a:xfrm>
            <a:off x="6003635" y="-184666"/>
            <a:ext cx="184731" cy="36933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5308" name="Rectangle 12"/>
          <p:cNvSpPr>
            <a:spLocks noChangeArrowheads="1"/>
          </p:cNvSpPr>
          <p:nvPr/>
        </p:nvSpPr>
        <p:spPr bwMode="auto">
          <a:xfrm>
            <a:off x="6003635" y="-184666"/>
            <a:ext cx="184731" cy="36933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5310" name="Rectangle 14"/>
          <p:cNvSpPr>
            <a:spLocks noChangeArrowheads="1"/>
          </p:cNvSpPr>
          <p:nvPr/>
        </p:nvSpPr>
        <p:spPr bwMode="auto">
          <a:xfrm>
            <a:off x="6003635" y="-184666"/>
            <a:ext cx="184731" cy="36933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 eaLnBrk="1" hangingPunct="1">
              <a:defRPr/>
            </a:pPr>
            <a:endParaRPr lang="tr-T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1033" name="19 Grup"/>
          <p:cNvGrpSpPr>
            <a:grpSpLocks/>
          </p:cNvGrpSpPr>
          <p:nvPr/>
        </p:nvGrpSpPr>
        <p:grpSpPr bwMode="auto">
          <a:xfrm>
            <a:off x="1524000" y="1"/>
            <a:ext cx="9144000" cy="792163"/>
            <a:chOff x="0" y="0"/>
            <a:chExt cx="9175475" cy="792000"/>
          </a:xfrm>
        </p:grpSpPr>
        <p:sp>
          <p:nvSpPr>
            <p:cNvPr id="22" name="Text Box 8"/>
            <p:cNvSpPr txBox="1">
              <a:spLocks noChangeArrowheads="1"/>
            </p:cNvSpPr>
            <p:nvPr/>
          </p:nvSpPr>
          <p:spPr bwMode="auto">
            <a:xfrm>
              <a:off x="755065" y="0"/>
              <a:ext cx="8420410" cy="792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2"/>
                </a:gs>
                <a:gs pos="100000">
                  <a:schemeClr val="tx2"/>
                </a:gs>
              </a:gsLst>
              <a:lin ang="0" scaled="0"/>
              <a:tileRect/>
            </a:gra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lvl="2" indent="457200" algn="r">
                <a:spcBef>
                  <a:spcPct val="50000"/>
                </a:spcBef>
                <a:defRPr/>
              </a:pPr>
              <a:r>
                <a:rPr lang="tr-TR" altLang="tr-TR" sz="24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Düz Çözüm</a:t>
              </a:r>
              <a:endParaRPr lang="tr-TR" altLang="tr-TR" b="1" dirty="0">
                <a:solidFill>
                  <a:schemeClr val="bg1"/>
                </a:solidFill>
                <a:latin typeface="+mj-lt"/>
                <a:cs typeface="Arial" charset="0"/>
              </a:endParaRPr>
            </a:p>
          </p:txBody>
        </p:sp>
        <p:pic>
          <p:nvPicPr>
            <p:cNvPr id="1039" name="Picture 9" descr="C:\Users\ismail\Desktop\tezöneri ve tik\tez yazımı\GMG_Logo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92000" cy="7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026" name="Object 8"/>
          <p:cNvGraphicFramePr>
            <a:graphicFrameLocks noChangeAspect="1"/>
          </p:cNvGraphicFramePr>
          <p:nvPr/>
        </p:nvGraphicFramePr>
        <p:xfrm>
          <a:off x="3216276" y="908050"/>
          <a:ext cx="1643063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Equation" r:id="rId5" imgW="1028254" imgH="444307" progId="Equation.DSMT4">
                  <p:embed/>
                </p:oleObj>
              </mc:Choice>
              <mc:Fallback>
                <p:oleObj name="Equation" r:id="rId5" imgW="1028254" imgH="444307" progId="Equation.DSMT4">
                  <p:embed/>
                  <p:pic>
                    <p:nvPicPr>
                      <p:cNvPr id="102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6276" y="908050"/>
                        <a:ext cx="1643063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23 Metin kutusu"/>
          <p:cNvSpPr txBox="1">
            <a:spLocks noChangeArrowheads="1"/>
          </p:cNvSpPr>
          <p:nvPr/>
        </p:nvSpPr>
        <p:spPr bwMode="auto">
          <a:xfrm>
            <a:off x="5303839" y="1052514"/>
            <a:ext cx="30241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altLang="tr-TR"/>
              <a:t>Akustik Dalga Denklemi</a:t>
            </a:r>
          </a:p>
        </p:txBody>
      </p:sp>
      <p:pic>
        <p:nvPicPr>
          <p:cNvPr id="1035" name="Picture 11" descr="C:\Users\ismail\Desktop\sismoloji\unal hoca ders son program 20.12.2010\model12000 3000 3000 4500\1.t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1" r="7169"/>
          <a:stretch>
            <a:fillRect/>
          </a:stretch>
        </p:blipFill>
        <p:spPr bwMode="auto">
          <a:xfrm>
            <a:off x="2424113" y="1916114"/>
            <a:ext cx="29019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 descr="C:\Users\ismail\Desktop\sismoloji\unal hoca ders son program 20.12.2010\model12000 3000 3000 4500\6.t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2" r="11127" b="-4376"/>
          <a:stretch>
            <a:fillRect/>
          </a:stretch>
        </p:blipFill>
        <p:spPr bwMode="auto">
          <a:xfrm>
            <a:off x="6816725" y="1700213"/>
            <a:ext cx="2662238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 descr="C:\Users\ismail\Desktop\sismoloji\unal hoca ders son program 20.12.2010\model12000 3000 3000 4500\17.t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614" y="4005264"/>
            <a:ext cx="4059237" cy="262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233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304</Words>
  <Application>Microsoft Office PowerPoint</Application>
  <PresentationFormat>Widescreen</PresentationFormat>
  <Paragraphs>88</Paragraphs>
  <Slides>14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</vt:lpstr>
      <vt:lpstr>Office Theme</vt:lpstr>
      <vt:lpstr>MathType 6.0 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DEMIRCI</dc:creator>
  <cp:lastModifiedBy>Ismail DEMIRCI</cp:lastModifiedBy>
  <cp:revision>1</cp:revision>
  <dcterms:created xsi:type="dcterms:W3CDTF">2018-03-12T15:00:55Z</dcterms:created>
  <dcterms:modified xsi:type="dcterms:W3CDTF">2018-03-12T15:01:03Z</dcterms:modified>
</cp:coreProperties>
</file>