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387AE-4682-4A95-A1F4-0E970EDBE652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4D5C6-1F2D-40C2-B210-30EA3B2EB2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89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A71344C-9E3C-4565-8998-6F960DD32957}" type="slidenum">
              <a:rPr lang="tr-TR" altLang="tr-TR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3</a:t>
            </a:fld>
            <a:endParaRPr lang="tr-TR" altLang="tr-TR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8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3269B7B-8622-4A9B-AD9D-257DDCD91A10}" type="slidenum">
              <a:rPr lang="tr-TR" altLang="tr-TR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4</a:t>
            </a:fld>
            <a:endParaRPr lang="tr-TR" altLang="tr-TR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6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ABB2EE-C07E-4AC7-BA5D-6FBFDD21836C}" type="slidenum">
              <a:rPr lang="tr-TR" altLang="tr-TR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5</a:t>
            </a:fld>
            <a:endParaRPr lang="tr-TR" altLang="tr-TR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89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3C9537-7FF6-4009-B808-4F6AF94A72B1}" type="slidenum">
              <a:rPr lang="tr-TR" altLang="tr-TR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6</a:t>
            </a:fld>
            <a:endParaRPr lang="tr-TR" altLang="tr-TR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07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E037B7-0DE8-4F66-A09A-F0787DA639A1}" type="slidenum">
              <a:rPr lang="tr-TR" altLang="tr-TR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7</a:t>
            </a:fld>
            <a:endParaRPr lang="tr-TR" altLang="tr-TR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04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6D7C95F-2F96-41C1-AA30-962EE5849C02}" type="slidenum">
              <a:rPr lang="tr-TR" altLang="tr-TR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9</a:t>
            </a:fld>
            <a:endParaRPr lang="tr-TR" altLang="tr-TR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6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0F8E7BD-D6DE-4779-98E4-F5C5AE76FE2B}" type="slidenum">
              <a:rPr lang="tr-TR" altLang="tr-TR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10</a:t>
            </a:fld>
            <a:endParaRPr lang="tr-TR" altLang="tr-TR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92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8313B8E-187E-4636-B24F-A87FA332FDC4}" type="slidenum">
              <a:rPr lang="tr-TR" altLang="tr-TR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11</a:t>
            </a:fld>
            <a:endParaRPr lang="tr-TR" altLang="tr-TR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03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81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8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59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48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26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36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23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95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08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40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8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65F8-E1D4-45D6-9E97-488856478E94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5417-580C-47D5-8910-CF4B87E0FC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4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7053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1" y="2509839"/>
            <a:ext cx="84677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Sismik ve Sismoloji Yöntemleri </a:t>
            </a:r>
            <a:endParaRPr lang="tr-T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1976" y="2039938"/>
            <a:ext cx="53975" cy="14716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3072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4705350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5164" y="1576388"/>
            <a:ext cx="71437" cy="196215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6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057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Düz Çözüm</a:t>
              </a:r>
            </a:p>
          </p:txBody>
        </p:sp>
        <p:pic>
          <p:nvPicPr>
            <p:cNvPr id="2063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74825" y="836613"/>
          <a:ext cx="4465638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3594100" imgH="1524000" progId="Equation.DSMT4">
                  <p:embed/>
                </p:oleObj>
              </mc:Choice>
              <mc:Fallback>
                <p:oleObj name="Equation" r:id="rId5" imgW="3594100" imgH="1524000" progId="Equation.DSMT4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836613"/>
                        <a:ext cx="4465638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22 Metin kutusu"/>
          <p:cNvSpPr txBox="1">
            <a:spLocks noChangeArrowheads="1"/>
          </p:cNvSpPr>
          <p:nvPr/>
        </p:nvSpPr>
        <p:spPr bwMode="auto">
          <a:xfrm>
            <a:off x="6311900" y="836614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/>
              <a:t>Elastik Dalga Denklemi</a:t>
            </a:r>
          </a:p>
        </p:txBody>
      </p:sp>
      <p:pic>
        <p:nvPicPr>
          <p:cNvPr id="2059" name="Picture 5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r="7439" b="4652"/>
          <a:stretch>
            <a:fillRect/>
          </a:stretch>
        </p:blipFill>
        <p:spPr bwMode="auto">
          <a:xfrm>
            <a:off x="6816725" y="4422776"/>
            <a:ext cx="31305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6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r="8264" b="5995"/>
          <a:stretch>
            <a:fillRect/>
          </a:stretch>
        </p:blipFill>
        <p:spPr bwMode="auto">
          <a:xfrm>
            <a:off x="6623050" y="1374776"/>
            <a:ext cx="35052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7" descr="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r="20000"/>
          <a:stretch>
            <a:fillRect/>
          </a:stretch>
        </p:blipFill>
        <p:spPr bwMode="auto">
          <a:xfrm>
            <a:off x="2711450" y="3357563"/>
            <a:ext cx="25781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151313" y="981076"/>
          <a:ext cx="14795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927100" imgH="419100" progId="Equation.DSMT4">
                  <p:embed/>
                </p:oleObj>
              </mc:Choice>
              <mc:Fallback>
                <p:oleObj name="Equation" r:id="rId4" imgW="927100" imgH="419100" progId="Equation.DSMT4">
                  <p:embed/>
                  <p:pic>
                    <p:nvPicPr>
                      <p:cNvPr id="307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981076"/>
                        <a:ext cx="14795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081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Düz Çözüm</a:t>
              </a:r>
            </a:p>
          </p:txBody>
        </p:sp>
        <p:pic>
          <p:nvPicPr>
            <p:cNvPr id="3086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24 Metin kutusu"/>
          <p:cNvSpPr txBox="1">
            <a:spLocks noChangeArrowheads="1"/>
          </p:cNvSpPr>
          <p:nvPr/>
        </p:nvSpPr>
        <p:spPr bwMode="auto">
          <a:xfrm>
            <a:off x="5880100" y="1125538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/>
              <a:t>Eikonal Denklem</a:t>
            </a:r>
          </a:p>
        </p:txBody>
      </p:sp>
      <p:pic>
        <p:nvPicPr>
          <p:cNvPr id="3083" name="8 Resim" descr="C:\Users\hp\Desktop\doktora seminer\FMM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6683" r="8261" b="8289"/>
          <a:stretch>
            <a:fillRect/>
          </a:stretch>
        </p:blipFill>
        <p:spPr bwMode="auto">
          <a:xfrm>
            <a:off x="1558926" y="2590800"/>
            <a:ext cx="3636963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C:\Users\ismail\Desktop\tezöneri ve tik\Tik2\14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905000"/>
            <a:ext cx="5435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2135189" y="1195389"/>
            <a:ext cx="7705725" cy="437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7338" indent="-287338" algn="ctr">
              <a:spcAft>
                <a:spcPts val="1200"/>
              </a:spcAft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Amaç Fonksiyonu</a:t>
            </a: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87338" indent="-287338" algn="ctr">
              <a:spcAft>
                <a:spcPts val="1200"/>
              </a:spcAft>
              <a:defRPr/>
            </a:pPr>
            <a:r>
              <a:rPr lang="tr-T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Yuvarlatıcı Durağanlaştırıcı Kullanan Düzgünleştiricili Ters Çözüm</a:t>
            </a:r>
          </a:p>
          <a:p>
            <a:pPr marL="287338" indent="-287338" algn="ctr">
              <a:spcAft>
                <a:spcPts val="1200"/>
              </a:spcAft>
              <a:defRPr/>
            </a:pPr>
            <a:endParaRPr lang="tr-TR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4511675" y="2492375"/>
          <a:ext cx="3352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362200" imgH="304800" progId="Equation.DSMT4">
                  <p:embed/>
                </p:oleObj>
              </mc:Choice>
              <mc:Fallback>
                <p:oleObj name="Equation" r:id="rId3" imgW="2362200" imgH="304800" progId="Equation.DSMT4">
                  <p:embed/>
                  <p:pic>
                    <p:nvPicPr>
                      <p:cNvPr id="409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2492375"/>
                        <a:ext cx="3352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3432176" y="5516563"/>
          <a:ext cx="5256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3479800" imgH="241300" progId="Equation.DSMT4">
                  <p:embed/>
                </p:oleObj>
              </mc:Choice>
              <mc:Fallback>
                <p:oleObj name="Equation" r:id="rId5" imgW="3479800" imgH="241300" progId="Equation.DSMT4">
                  <p:embed/>
                  <p:pic>
                    <p:nvPicPr>
                      <p:cNvPr id="409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5516563"/>
                        <a:ext cx="5256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4100" name="Object 14"/>
          <p:cNvGraphicFramePr>
            <a:graphicFrameLocks noChangeAspect="1"/>
          </p:cNvGraphicFramePr>
          <p:nvPr/>
        </p:nvGraphicFramePr>
        <p:xfrm>
          <a:off x="4479926" y="1555751"/>
          <a:ext cx="33877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879600" imgH="203200" progId="Equation.DSMT4">
                  <p:embed/>
                </p:oleObj>
              </mc:Choice>
              <mc:Fallback>
                <p:oleObj name="Equation" r:id="rId7" imgW="1879600" imgH="203200" progId="Equation.DSMT4">
                  <p:embed/>
                  <p:pic>
                    <p:nvPicPr>
                      <p:cNvPr id="410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6" y="1555751"/>
                        <a:ext cx="33877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" name="27 Yuvarlatılmış Dikdörtgen"/>
          <p:cNvSpPr/>
          <p:nvPr/>
        </p:nvSpPr>
        <p:spPr bwMode="auto">
          <a:xfrm>
            <a:off x="6980239" y="1484313"/>
            <a:ext cx="865187" cy="4318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4101" name="Object 19"/>
          <p:cNvGraphicFramePr>
            <a:graphicFrameLocks noChangeAspect="1"/>
          </p:cNvGraphicFramePr>
          <p:nvPr/>
        </p:nvGraphicFramePr>
        <p:xfrm>
          <a:off x="3862389" y="3541714"/>
          <a:ext cx="3000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228402" imgH="177646" progId="Equation.DSMT4">
                  <p:embed/>
                </p:oleObj>
              </mc:Choice>
              <mc:Fallback>
                <p:oleObj name="Equation" r:id="rId9" imgW="228402" imgH="177646" progId="Equation.DSMT4">
                  <p:embed/>
                  <p:pic>
                    <p:nvPicPr>
                      <p:cNvPr id="410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9" y="3541714"/>
                        <a:ext cx="3000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8"/>
          <p:cNvGraphicFramePr>
            <a:graphicFrameLocks noChangeAspect="1"/>
          </p:cNvGraphicFramePr>
          <p:nvPr/>
        </p:nvGraphicFramePr>
        <p:xfrm>
          <a:off x="3862388" y="3859213"/>
          <a:ext cx="355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266353" imgH="164885" progId="Equation.DSMT4">
                  <p:embed/>
                </p:oleObj>
              </mc:Choice>
              <mc:Fallback>
                <p:oleObj name="Equation" r:id="rId11" imgW="266353" imgH="164885" progId="Equation.DSMT4">
                  <p:embed/>
                  <p:pic>
                    <p:nvPicPr>
                      <p:cNvPr id="41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59213"/>
                        <a:ext cx="355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12" name="Rectangle 21"/>
          <p:cNvSpPr>
            <a:spLocks noChangeArrowheads="1"/>
          </p:cNvSpPr>
          <p:nvPr/>
        </p:nvSpPr>
        <p:spPr bwMode="auto">
          <a:xfrm>
            <a:off x="3817938" y="3500438"/>
            <a:ext cx="489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1200">
                <a:cs typeface="Times New Roman" panose="02020603050405020304" pitchFamily="18" charset="0"/>
              </a:rPr>
              <a:t>        (Nx1) boyutlu ölçülen v kuramsal veri farkından oluşan yöney,</a:t>
            </a:r>
          </a:p>
          <a:p>
            <a:r>
              <a:rPr lang="tr-TR" altLang="tr-TR" sz="1200" b="1">
                <a:cs typeface="Times New Roman" panose="02020603050405020304" pitchFamily="18" charset="0"/>
              </a:rPr>
              <a:t>A</a:t>
            </a:r>
            <a:r>
              <a:rPr lang="tr-TR" altLang="tr-TR" sz="1200">
                <a:cs typeface="Times New Roman" panose="02020603050405020304" pitchFamily="18" charset="0"/>
              </a:rPr>
              <a:t>      (NxM) boyutlu kısmi türevler dizeyi (Jacobian dizeyi)</a:t>
            </a:r>
          </a:p>
          <a:p>
            <a:r>
              <a:rPr lang="tr-TR" altLang="tr-TR" sz="1200">
                <a:cs typeface="Times New Roman" panose="02020603050405020304" pitchFamily="18" charset="0"/>
              </a:rPr>
              <a:t>         </a:t>
            </a:r>
            <a:r>
              <a:rPr lang="tr-TR" altLang="tr-TR" sz="1200"/>
              <a:t>(Mx1) boyutlu parametre düzeltme yöneyidir</a:t>
            </a:r>
            <a:r>
              <a:rPr lang="tr-TR" altLang="tr-TR" sz="1200">
                <a:cs typeface="Times New Roman" panose="02020603050405020304" pitchFamily="18" charset="0"/>
              </a:rPr>
              <a:t> </a:t>
            </a:r>
            <a:endParaRPr lang="tr-TR" altLang="tr-TR" sz="1200"/>
          </a:p>
        </p:txBody>
      </p:sp>
      <p:grpSp>
        <p:nvGrpSpPr>
          <p:cNvPr id="4113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1" hangingPunct="1">
                <a:defRPr/>
              </a:pPr>
              <a:r>
                <a:rPr lang="tr-T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TERS ÇÖZÜM</a:t>
              </a:r>
            </a:p>
          </p:txBody>
        </p:sp>
        <p:pic>
          <p:nvPicPr>
            <p:cNvPr id="4115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8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17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18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19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20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2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2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2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892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38926" name="21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1" hangingPunct="1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pic>
          <p:nvPicPr>
            <p:cNvPr id="38932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7" name="Picture 18" descr="C:\Users\ismail\Desktop\ipetgas2013 icin\FMM_iso_15_01_2013\ismail_fmm_modelleme\Yeni klasör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4977" r="11375" b="6262"/>
          <a:stretch>
            <a:fillRect/>
          </a:stretch>
        </p:blipFill>
        <p:spPr bwMode="auto">
          <a:xfrm>
            <a:off x="1524000" y="908051"/>
            <a:ext cx="371475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" descr="C:\Users\ismail\Desktop\ipetgas2013 icin\FMM_iso_15_01_2013\ismail_fmm_modelleme\New Folder (4)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2493" b="53897"/>
          <a:stretch>
            <a:fillRect/>
          </a:stretch>
        </p:blipFill>
        <p:spPr bwMode="auto">
          <a:xfrm>
            <a:off x="5880101" y="908051"/>
            <a:ext cx="35655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2" descr="E:\yayinlarim\Çalışmalar ile ilgili genel sunum\velocity-mod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933826"/>
            <a:ext cx="4400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Dikdörtgen"/>
          <p:cNvSpPr/>
          <p:nvPr/>
        </p:nvSpPr>
        <p:spPr>
          <a:xfrm>
            <a:off x="5121275" y="188914"/>
            <a:ext cx="53530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Sismik 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Kırılma ve Kuyu içi Sismik uygulamaları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39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0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1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2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3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4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39947" name="18 Resim" descr="C:\Users\ismail\Desktop\Joint\joint\dc_ip_rmt_seis\karedeneme3\tomografi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762" r="8289"/>
          <a:stretch>
            <a:fillRect/>
          </a:stretch>
        </p:blipFill>
        <p:spPr bwMode="auto">
          <a:xfrm>
            <a:off x="1524000" y="765175"/>
            <a:ext cx="399573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8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1" hangingPunct="1">
                <a:defRPr/>
              </a:pPr>
              <a:r>
                <a:rPr lang="tr-T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Sismoloji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pic>
          <p:nvPicPr>
            <p:cNvPr id="39951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9" name="Picture 2" descr="E:\yayinlarim\Çalışmalar ile ilgili genel sunum\F07_model_mod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4791" b="7002"/>
          <a:stretch>
            <a:fillRect/>
          </a:stretch>
        </p:blipFill>
        <p:spPr bwMode="auto">
          <a:xfrm>
            <a:off x="5411789" y="4437064"/>
            <a:ext cx="52212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	Sismik ve Sismoloji</a:t>
              </a:r>
              <a:endParaRPr lang="tr-TR" altLang="tr-TR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1749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5 Dikdörtgen"/>
          <p:cNvSpPr>
            <a:spLocks noChangeArrowheads="1"/>
          </p:cNvSpPr>
          <p:nvPr/>
        </p:nvSpPr>
        <p:spPr bwMode="auto">
          <a:xfrm>
            <a:off x="1774825" y="1935163"/>
            <a:ext cx="8642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43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altLang="tr-TR"/>
              <a:t>Sismik yöntemler, yapay olarak oluşturulan sismik (ses) dalgalar ile yer iç yapısını araştırmada kullanılır.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/>
          </a:p>
          <a:p>
            <a:pPr>
              <a:buFont typeface="Wingdings" panose="05000000000000000000" pitchFamily="2" charset="2"/>
              <a:buChar char="Ø"/>
            </a:pPr>
            <a:endParaRPr lang="tr-TR" altLang="tr-TR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/>
              <a:t>Sismoloji ise doğal olarak (deprem) oluşan sismik dalgaları kullanılarak yer iç yapısı araştıran bir yöntemdir.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/>
          </a:p>
          <a:p>
            <a:pPr>
              <a:buFont typeface="Wingdings" panose="05000000000000000000" pitchFamily="2" charset="2"/>
              <a:buChar char="Ø"/>
            </a:pPr>
            <a:endParaRPr lang="tr-TR" altLang="tr-TR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/>
              <a:t>Sismoloji ve Sismik yöntemlerde enerji kaynağından yayılan ve alıcılara gelen dalgaların zamana karşılık yer değiştirme genlikleri kaydedilir.</a:t>
            </a:r>
          </a:p>
        </p:txBody>
      </p:sp>
    </p:spTree>
    <p:extLst>
      <p:ext uri="{BB962C8B-B14F-4D97-AF65-F5344CB8AC3E}">
        <p14:creationId xmlns:p14="http://schemas.microsoft.com/office/powerpoint/2010/main" val="35109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Sismik Yöntemde Nasıl Ölçü Alınır ?</a:t>
              </a:r>
            </a:p>
          </p:txBody>
        </p:sp>
        <p:pic>
          <p:nvPicPr>
            <p:cNvPr id="32780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1" name="Picture 2" descr="E:\yayinlarim\Çalışmalar ile ilgili genel sunum\reflection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916114"/>
            <a:ext cx="36274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 descr="E:\yayinlarim\Çalışmalar ile ilgili genel sunum\refraction-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916114"/>
            <a:ext cx="35702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10 Dikdörtgen"/>
          <p:cNvSpPr>
            <a:spLocks noChangeArrowheads="1"/>
          </p:cNvSpPr>
          <p:nvPr/>
        </p:nvSpPr>
        <p:spPr bwMode="auto">
          <a:xfrm>
            <a:off x="2135188" y="981075"/>
            <a:ext cx="79930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431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altLang="tr-TR"/>
              <a:t>Kaynaktan yayılan sismik dalgaların takip ettiği ışın yollarına göre Sismik Yansıma (Reflection) ve Sismik Kırılma (Refraction) olmak üzere ikiye ayrılabilir.</a:t>
            </a:r>
          </a:p>
        </p:txBody>
      </p:sp>
      <p:pic>
        <p:nvPicPr>
          <p:cNvPr id="32774" name="Picture 2" descr="E:\yayinlarim\Çalışmalar ile ilgili genel sunum\1439-pla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797425"/>
            <a:ext cx="1028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E:\yayinlarim\Çalışmalar ile ilgili genel sunum\3677779_or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724401"/>
            <a:ext cx="15446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 descr="E:\yayinlarim\Çalışmalar ile ilgili genel sunum\aaronia_vibrationssensor_geophon_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4221163"/>
            <a:ext cx="14557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5" descr="E:\yayinlarim\Çalışmalar ile ilgili genel sunum\B355 BFU 1 low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581526"/>
            <a:ext cx="13652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6" descr="E:\yayinlarim\Çalışmalar ile ilgili genel sunum\Hydrophon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445125"/>
            <a:ext cx="14398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7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Sismik Yöntemde Nasıl Ölçü Alınır ?</a:t>
              </a:r>
            </a:p>
          </p:txBody>
        </p:sp>
        <p:pic>
          <p:nvPicPr>
            <p:cNvPr id="33802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5" name="Picture 2" descr="E:\yayinlarim\Çalışmalar ile ilgili genel sunum\reflection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981076"/>
            <a:ext cx="27479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E:\yayinlarim\Çalışmalar ile ilgili genel sunum\refraction-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981076"/>
            <a:ext cx="2705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E:\yayinlarim\Çalışmalar ile ilgili genel sunum\3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5"/>
          <a:stretch>
            <a:fillRect/>
          </a:stretch>
        </p:blipFill>
        <p:spPr bwMode="auto">
          <a:xfrm>
            <a:off x="1631950" y="3213100"/>
            <a:ext cx="15113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E:\yayinlarim\Çalışmalar ile ilgili genel sunum\f26_h11346_bline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141664"/>
            <a:ext cx="38163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sism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39116" r="51093" b="39244"/>
          <a:stretch>
            <a:fillRect/>
          </a:stretch>
        </p:blipFill>
        <p:spPr bwMode="auto">
          <a:xfrm>
            <a:off x="2063751" y="5084764"/>
            <a:ext cx="28797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5" descr="sism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70767" r="51093" b="9015"/>
          <a:stretch>
            <a:fillRect/>
          </a:stretch>
        </p:blipFill>
        <p:spPr bwMode="auto">
          <a:xfrm>
            <a:off x="3359151" y="3357564"/>
            <a:ext cx="28813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Kullanım Alanları</a:t>
              </a:r>
            </a:p>
          </p:txBody>
        </p:sp>
        <p:pic>
          <p:nvPicPr>
            <p:cNvPr id="34822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5 Dikdörtgen"/>
          <p:cNvSpPr/>
          <p:nvPr/>
        </p:nvSpPr>
        <p:spPr>
          <a:xfrm>
            <a:off x="6240463" y="981075"/>
            <a:ext cx="42481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latin typeface="Arial" charset="0"/>
                <a:cs typeface="Arial" charset="0"/>
              </a:rPr>
              <a:t>Sismik Yansıma </a:t>
            </a:r>
          </a:p>
          <a:p>
            <a:pPr>
              <a:defRPr/>
            </a:pPr>
            <a:endParaRPr lang="tr-TR" b="1" dirty="0">
              <a:latin typeface="Arial" charset="0"/>
              <a:cs typeface="Arial" charset="0"/>
            </a:endParaRPr>
          </a:p>
          <a:p>
            <a:pPr indent="-360363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Petrol ve doğal gaz araştırmalarında</a:t>
            </a:r>
          </a:p>
          <a:p>
            <a:pPr indent="-360363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-360363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Kömür yatağı araştırmalarında</a:t>
            </a:r>
          </a:p>
          <a:p>
            <a:pPr indent="-360363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363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Mühendislik amaçlı olarak kıyı tesislerinin denizaltı zemin ve çökel istif şartlarının belirlenmesinde</a:t>
            </a:r>
          </a:p>
          <a:p>
            <a:pPr marL="360000" indent="-360363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363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Liman, karayolu, baraj ve büyük yapıların inşası ile ilgili temel kaya problemlerinin çözümünde</a:t>
            </a:r>
          </a:p>
          <a:p>
            <a:pPr marL="360000" indent="-360363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363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Kültürel olarak </a:t>
            </a:r>
            <a:r>
              <a:rPr lang="tr-TR" dirty="0" err="1">
                <a:latin typeface="Arial" charset="0"/>
                <a:cs typeface="Arial" charset="0"/>
              </a:rPr>
              <a:t>arkeojeolojik</a:t>
            </a:r>
            <a:r>
              <a:rPr lang="tr-TR" dirty="0">
                <a:latin typeface="Arial" charset="0"/>
                <a:cs typeface="Arial" charset="0"/>
              </a:rPr>
              <a:t> çalışmalarda </a:t>
            </a:r>
          </a:p>
          <a:p>
            <a:pPr marL="360000" indent="-360363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363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Bilimsel amaçlı olarak kara ve denizde yerkabuğu araştırmalarında kullanılmaktadır.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631950" y="981076"/>
            <a:ext cx="4211638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latin typeface="Arial" charset="0"/>
                <a:cs typeface="Arial" charset="0"/>
              </a:rPr>
              <a:t>Sismik Kırılma </a:t>
            </a:r>
          </a:p>
          <a:p>
            <a:pPr>
              <a:defRPr/>
            </a:pPr>
            <a:endParaRPr lang="tr-TR" b="1" dirty="0">
              <a:latin typeface="Arial" charset="0"/>
              <a:cs typeface="Arial" charset="0"/>
            </a:endParaRPr>
          </a:p>
          <a:p>
            <a:pPr indent="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Yeraltı suyu araştırmalarında</a:t>
            </a:r>
          </a:p>
          <a:p>
            <a:pPr indent="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Mühendislik amaçlı zemin etütlerinde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Deprem tehlikesinin beklendiği yörede sismik tehlike araştırmalarında</a:t>
            </a:r>
          </a:p>
          <a:p>
            <a:pPr marL="360000" indent="-360000"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Yatay ve düşey yönde her bir katman için sismik hızların belirlenmesi 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Gerçek tabaka kalınlıkları ve bunların dinamik özelliklerinin elde edilmesinde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39122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Sismolojide Nasıl Ölçü Alınır ?</a:t>
              </a:r>
            </a:p>
          </p:txBody>
        </p:sp>
        <p:pic>
          <p:nvPicPr>
            <p:cNvPr id="35849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3" name="Picture 2" descr="E:\yayinlarim\Çalışmalar ile ilgili genel sunum\DZS-1-3D-Data-Acquisition-Utilizes-Explo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/>
          <a:stretch>
            <a:fillRect/>
          </a:stretch>
        </p:blipFill>
        <p:spPr bwMode="auto">
          <a:xfrm>
            <a:off x="4727576" y="1700214"/>
            <a:ext cx="15033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 descr="E:\yayinlarim\Çalışmalar ile ilgili genel sunum\olcumler_istasyon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052513"/>
            <a:ext cx="3960813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E:\yayinlarim\Çalışmalar ile ilgili genel sunum\image0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81075"/>
            <a:ext cx="24558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E:\yayinlarim\Çalışmalar ile ilgili genel sunum\KIMetal_2001_Seismic_Waves_WT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716339"/>
            <a:ext cx="37877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 descr="E:\yayinlarim\Çalışmalar ile ilgili genel sunum\image0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651250"/>
            <a:ext cx="3708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7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Sismoloji Kullanım Alanları</a:t>
              </a:r>
            </a:p>
          </p:txBody>
        </p:sp>
        <p:pic>
          <p:nvPicPr>
            <p:cNvPr id="36869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0 Dikdörtgen"/>
          <p:cNvSpPr/>
          <p:nvPr/>
        </p:nvSpPr>
        <p:spPr>
          <a:xfrm>
            <a:off x="3143251" y="1052514"/>
            <a:ext cx="5795963" cy="535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tr-TR" b="1" dirty="0">
              <a:latin typeface="Arial" charset="0"/>
              <a:cs typeface="Arial" charset="0"/>
            </a:endParaRPr>
          </a:p>
          <a:p>
            <a:pPr indent="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Deprem odak ve büyüklüğünün hesaplanmasında</a:t>
            </a:r>
          </a:p>
          <a:p>
            <a:pPr indent="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Yer içi hız yapısının ortaya çıkarılmasında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Tektonik yapı ve zonların belirlenmesinde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Depremlerin tekrarlanma sıklıklarının belirlenmesinde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Nükleer denemelerin belirlenmesinde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Risk haritalarının elde edilmesinde kullanılmaktadır.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7053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1" y="2276475"/>
            <a:ext cx="8467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Sismik ve Sismoloji Yöntemlerinde Düz ve Ters Çözüm </a:t>
            </a:r>
            <a:endParaRPr lang="tr-T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1976" y="2039938"/>
            <a:ext cx="53975" cy="14716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3789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4705350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5164" y="1576388"/>
            <a:ext cx="71437" cy="196215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0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033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lvl="2" indent="457200" algn="r">
                <a:spcBef>
                  <a:spcPct val="50000"/>
                </a:spcBef>
                <a:defRPr/>
              </a:pP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Düz Çözüm</a:t>
              </a:r>
              <a:endParaRPr lang="tr-TR" altLang="tr-TR" b="1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pic>
          <p:nvPicPr>
            <p:cNvPr id="1039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3216276" y="908050"/>
          <a:ext cx="16430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028254" imgH="444307" progId="Equation.DSMT4">
                  <p:embed/>
                </p:oleObj>
              </mc:Choice>
              <mc:Fallback>
                <p:oleObj name="Equation" r:id="rId5" imgW="1028254" imgH="444307" progId="Equation.DSMT4">
                  <p:embed/>
                  <p:pic>
                    <p:nvPicPr>
                      <p:cNvPr id="1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908050"/>
                        <a:ext cx="16430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23 Metin kutusu"/>
          <p:cNvSpPr txBox="1">
            <a:spLocks noChangeArrowheads="1"/>
          </p:cNvSpPr>
          <p:nvPr/>
        </p:nvSpPr>
        <p:spPr bwMode="auto">
          <a:xfrm>
            <a:off x="5303839" y="1052514"/>
            <a:ext cx="3024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/>
              <a:t>Akustik Dalga Denklemi</a:t>
            </a:r>
          </a:p>
        </p:txBody>
      </p:sp>
      <p:pic>
        <p:nvPicPr>
          <p:cNvPr id="1035" name="Picture 11" descr="C:\Users\ismail\Desktop\sismoloji\unal hoca ders son program 20.12.2010\model12000 3000 3000 4500\1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r="7169"/>
          <a:stretch>
            <a:fillRect/>
          </a:stretch>
        </p:blipFill>
        <p:spPr bwMode="auto">
          <a:xfrm>
            <a:off x="2424113" y="1916114"/>
            <a:ext cx="2901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ismail\Desktop\sismoloji\unal hoca ders son program 20.12.2010\model12000 3000 3000 4500\6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r="11127" b="-4376"/>
          <a:stretch>
            <a:fillRect/>
          </a:stretch>
        </p:blipFill>
        <p:spPr bwMode="auto">
          <a:xfrm>
            <a:off x="6816725" y="1700213"/>
            <a:ext cx="26622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ismail\Desktop\sismoloji\unal hoca ders son program 20.12.2010\model12000 3000 3000 4500\17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4005264"/>
            <a:ext cx="40592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88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DEMIRCI</dc:creator>
  <cp:lastModifiedBy>Ismail DEMIRCI</cp:lastModifiedBy>
  <cp:revision>1</cp:revision>
  <dcterms:created xsi:type="dcterms:W3CDTF">2018-03-12T15:00:55Z</dcterms:created>
  <dcterms:modified xsi:type="dcterms:W3CDTF">2018-03-12T15:01:03Z</dcterms:modified>
</cp:coreProperties>
</file>