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350" r:id="rId2"/>
    <p:sldId id="351" r:id="rId3"/>
    <p:sldId id="352" r:id="rId4"/>
    <p:sldId id="353" r:id="rId5"/>
    <p:sldId id="354" r:id="rId6"/>
    <p:sldId id="370"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256" r:id="rId23"/>
    <p:sldId id="257" r:id="rId24"/>
    <p:sldId id="258" r:id="rId25"/>
    <p:sldId id="259" r:id="rId26"/>
    <p:sldId id="260" r:id="rId27"/>
    <p:sldId id="261" r:id="rId28"/>
    <p:sldId id="262" r:id="rId29"/>
    <p:sldId id="263" r:id="rId30"/>
    <p:sldId id="264" r:id="rId31"/>
    <p:sldId id="265" r:id="rId32"/>
    <p:sldId id="294" r:id="rId33"/>
    <p:sldId id="266" r:id="rId34"/>
    <p:sldId id="267" r:id="rId35"/>
    <p:sldId id="268" r:id="rId36"/>
    <p:sldId id="280" r:id="rId37"/>
    <p:sldId id="269" r:id="rId38"/>
    <p:sldId id="270" r:id="rId39"/>
    <p:sldId id="271" r:id="rId40"/>
    <p:sldId id="272" r:id="rId41"/>
    <p:sldId id="273" r:id="rId42"/>
    <p:sldId id="274" r:id="rId43"/>
    <p:sldId id="275" r:id="rId44"/>
    <p:sldId id="276" r:id="rId45"/>
    <p:sldId id="277" r:id="rId46"/>
    <p:sldId id="278" r:id="rId47"/>
    <p:sldId id="281" r:id="rId48"/>
    <p:sldId id="282" r:id="rId49"/>
    <p:sldId id="284" r:id="rId50"/>
    <p:sldId id="283" r:id="rId51"/>
    <p:sldId id="285" r:id="rId52"/>
    <p:sldId id="286" r:id="rId53"/>
    <p:sldId id="287" r:id="rId54"/>
    <p:sldId id="290" r:id="rId55"/>
    <p:sldId id="291" r:id="rId56"/>
    <p:sldId id="292" r:id="rId57"/>
    <p:sldId id="288" r:id="rId58"/>
    <p:sldId id="289" r:id="rId59"/>
    <p:sldId id="295" r:id="rId60"/>
    <p:sldId id="296" r:id="rId61"/>
    <p:sldId id="298" r:id="rId62"/>
    <p:sldId id="300" r:id="rId63"/>
    <p:sldId id="297" r:id="rId64"/>
    <p:sldId id="299" r:id="rId65"/>
    <p:sldId id="301" r:id="rId66"/>
    <p:sldId id="302" r:id="rId67"/>
    <p:sldId id="303" r:id="rId68"/>
    <p:sldId id="304" r:id="rId69"/>
    <p:sldId id="305" r:id="rId70"/>
    <p:sldId id="307" r:id="rId71"/>
    <p:sldId id="308" r:id="rId72"/>
    <p:sldId id="306" r:id="rId73"/>
    <p:sldId id="310" r:id="rId74"/>
    <p:sldId id="309" r:id="rId75"/>
    <p:sldId id="311" r:id="rId76"/>
    <p:sldId id="312" r:id="rId77"/>
    <p:sldId id="313" r:id="rId78"/>
    <p:sldId id="315" r:id="rId79"/>
    <p:sldId id="319" r:id="rId80"/>
    <p:sldId id="316" r:id="rId81"/>
    <p:sldId id="317" r:id="rId82"/>
    <p:sldId id="318" r:id="rId83"/>
    <p:sldId id="320" r:id="rId84"/>
    <p:sldId id="321" r:id="rId85"/>
    <p:sldId id="322" r:id="rId86"/>
    <p:sldId id="323" r:id="rId87"/>
    <p:sldId id="324" r:id="rId88"/>
    <p:sldId id="325" r:id="rId89"/>
    <p:sldId id="326" r:id="rId90"/>
    <p:sldId id="327" r:id="rId91"/>
    <p:sldId id="328" r:id="rId92"/>
    <p:sldId id="329" r:id="rId93"/>
    <p:sldId id="330" r:id="rId94"/>
    <p:sldId id="331" r:id="rId95"/>
    <p:sldId id="332" r:id="rId96"/>
    <p:sldId id="333" r:id="rId97"/>
    <p:sldId id="334" r:id="rId98"/>
    <p:sldId id="336" r:id="rId99"/>
    <p:sldId id="337" r:id="rId100"/>
    <p:sldId id="335" r:id="rId101"/>
    <p:sldId id="338" r:id="rId102"/>
    <p:sldId id="339" r:id="rId103"/>
    <p:sldId id="340" r:id="rId104"/>
    <p:sldId id="342" r:id="rId105"/>
    <p:sldId id="343" r:id="rId106"/>
    <p:sldId id="341" r:id="rId107"/>
    <p:sldId id="344" r:id="rId108"/>
    <p:sldId id="345" r:id="rId109"/>
    <p:sldId id="347" r:id="rId110"/>
    <p:sldId id="348" r:id="rId111"/>
    <p:sldId id="346" r:id="rId112"/>
    <p:sldId id="349" r:id="rId1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2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25C9A-8B32-4C24-9253-A6D57E50C5A3}" type="datetimeFigureOut">
              <a:rPr lang="tr-TR" smtClean="0"/>
              <a:pPr/>
              <a:t>21.11.2014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003AD-8E1F-4EB7-9E92-92D58586EDD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4AE8BF8-F197-471B-92C2-EAAACD15A786}" type="slidenum">
              <a:rPr lang="tr-TR" smtClean="0"/>
              <a:pPr/>
              <a:t>10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4AE8BF8-F197-471B-92C2-EAAACD15A786}" type="slidenum">
              <a:rPr lang="tr-TR" smtClean="0"/>
              <a:pPr/>
              <a:t>16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7C003AD-8E1F-4EB7-9E92-92D58586EDD4}" type="slidenum">
              <a:rPr lang="tr-TR" smtClean="0"/>
              <a:pPr/>
              <a:t>80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21.11.2014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Latin Amerika Ülkelerinin bazı nüfus özellikleri ve sağlık göstergeleri</a:t>
            </a:r>
            <a:endParaRPr lang="tr-TR" dirty="0"/>
          </a:p>
        </p:txBody>
      </p:sp>
      <p:sp>
        <p:nvSpPr>
          <p:cNvPr id="3" name="2 Alt Başlık"/>
          <p:cNvSpPr>
            <a:spLocks noGrp="1"/>
          </p:cNvSpPr>
          <p:nvPr>
            <p:ph type="subTitle" idx="1"/>
          </p:nvPr>
        </p:nvSpPr>
        <p:spPr/>
        <p:txBody>
          <a:bodyPr/>
          <a:lstStyle/>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928670"/>
          </a:xfrm>
        </p:spPr>
        <p:txBody>
          <a:bodyPr>
            <a:normAutofit/>
          </a:bodyPr>
          <a:lstStyle/>
          <a:p>
            <a:r>
              <a:rPr lang="tr-TR" dirty="0" smtClean="0"/>
              <a:t>KR-Örgütlenme</a:t>
            </a:r>
            <a:endParaRPr lang="tr-TR" dirty="0"/>
          </a:p>
        </p:txBody>
      </p:sp>
      <p:sp>
        <p:nvSpPr>
          <p:cNvPr id="3" name="2 İçerik Yer Tutucusu"/>
          <p:cNvSpPr>
            <a:spLocks noGrp="1"/>
          </p:cNvSpPr>
          <p:nvPr>
            <p:ph idx="1"/>
          </p:nvPr>
        </p:nvSpPr>
        <p:spPr>
          <a:xfrm>
            <a:off x="0" y="928670"/>
            <a:ext cx="9144000" cy="5715040"/>
          </a:xfrm>
        </p:spPr>
        <p:txBody>
          <a:bodyPr>
            <a:normAutofit/>
          </a:bodyPr>
          <a:lstStyle/>
          <a:p>
            <a:pPr>
              <a:buNone/>
            </a:pPr>
            <a:r>
              <a:rPr lang="tr-TR" sz="2000" dirty="0" smtClean="0"/>
              <a:t>Sektör</a:t>
            </a:r>
          </a:p>
          <a:p>
            <a:pPr>
              <a:buNone/>
            </a:pPr>
            <a:endParaRPr lang="tr-TR" sz="2000" dirty="0" smtClean="0"/>
          </a:p>
          <a:p>
            <a:pPr>
              <a:buNone/>
            </a:pPr>
            <a:r>
              <a:rPr lang="tr-TR" sz="2000" dirty="0" smtClean="0"/>
              <a:t>Kaynak</a:t>
            </a:r>
          </a:p>
          <a:p>
            <a:pPr>
              <a:buNone/>
            </a:pPr>
            <a:endParaRPr lang="tr-TR" sz="2000" dirty="0" smtClean="0"/>
          </a:p>
          <a:p>
            <a:pPr>
              <a:buNone/>
            </a:pPr>
            <a:endParaRPr lang="tr-TR" sz="2000" dirty="0" smtClean="0"/>
          </a:p>
          <a:p>
            <a:pPr>
              <a:buNone/>
            </a:pPr>
            <a:r>
              <a:rPr lang="tr-TR" sz="2000" dirty="0" smtClean="0"/>
              <a:t>Fon</a:t>
            </a:r>
          </a:p>
          <a:p>
            <a:pPr>
              <a:buNone/>
            </a:pPr>
            <a:endParaRPr lang="tr-TR" sz="2000" dirty="0" smtClean="0"/>
          </a:p>
          <a:p>
            <a:pPr>
              <a:buNone/>
            </a:pPr>
            <a:r>
              <a:rPr lang="tr-TR" sz="2000" dirty="0" smtClean="0"/>
              <a:t>  </a:t>
            </a:r>
          </a:p>
          <a:p>
            <a:pPr>
              <a:buNone/>
            </a:pPr>
            <a:r>
              <a:rPr lang="tr-TR" sz="2000" dirty="0" smtClean="0"/>
              <a:t>Sunanlar</a:t>
            </a:r>
          </a:p>
          <a:p>
            <a:pPr>
              <a:buNone/>
            </a:pPr>
            <a:endParaRPr lang="tr-TR" sz="2000" dirty="0" smtClean="0"/>
          </a:p>
          <a:p>
            <a:pPr>
              <a:buNone/>
            </a:pPr>
            <a:endParaRPr lang="tr-TR" sz="2000" dirty="0" smtClean="0"/>
          </a:p>
          <a:p>
            <a:pPr>
              <a:buNone/>
            </a:pPr>
            <a:r>
              <a:rPr lang="tr-TR" sz="1600" dirty="0" err="1" smtClean="0"/>
              <a:t>Kullananlar</a:t>
            </a:r>
            <a:r>
              <a:rPr lang="tr-TR" dirty="0" err="1" smtClean="0"/>
              <a:t>IAFA</a:t>
            </a:r>
            <a:endParaRPr lang="tr-TR" dirty="0"/>
          </a:p>
        </p:txBody>
      </p:sp>
      <p:sp>
        <p:nvSpPr>
          <p:cNvPr id="8" name="7 Akış Çizelgesi: İşlem"/>
          <p:cNvSpPr/>
          <p:nvPr/>
        </p:nvSpPr>
        <p:spPr>
          <a:xfrm>
            <a:off x="928662" y="928670"/>
            <a:ext cx="5929354"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Kamu (%77)</a:t>
            </a:r>
            <a:endParaRPr lang="tr-TR" dirty="0"/>
          </a:p>
        </p:txBody>
      </p:sp>
      <p:sp>
        <p:nvSpPr>
          <p:cNvPr id="9" name="8 Akış Çizelgesi: İşlem"/>
          <p:cNvSpPr/>
          <p:nvPr/>
        </p:nvSpPr>
        <p:spPr>
          <a:xfrm>
            <a:off x="7072330" y="928670"/>
            <a:ext cx="1643074"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Özel (%23)</a:t>
            </a:r>
            <a:endParaRPr lang="tr-TR" dirty="0"/>
          </a:p>
        </p:txBody>
      </p:sp>
      <p:sp>
        <p:nvSpPr>
          <p:cNvPr id="10" name="9 Akış Çizelgesi: İşlem"/>
          <p:cNvSpPr/>
          <p:nvPr/>
        </p:nvSpPr>
        <p:spPr>
          <a:xfrm>
            <a:off x="928662" y="1785926"/>
            <a:ext cx="1785950"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Çalışanlar (%8,3)</a:t>
            </a:r>
            <a:endParaRPr lang="tr-TR" dirty="0"/>
          </a:p>
        </p:txBody>
      </p:sp>
      <p:sp>
        <p:nvSpPr>
          <p:cNvPr id="12" name="11 Akış Çizelgesi: İşlem"/>
          <p:cNvSpPr/>
          <p:nvPr/>
        </p:nvSpPr>
        <p:spPr>
          <a:xfrm>
            <a:off x="2857488" y="1785926"/>
            <a:ext cx="1857388"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İşverenler(%14,2)</a:t>
            </a:r>
            <a:endParaRPr lang="tr-TR" dirty="0"/>
          </a:p>
        </p:txBody>
      </p:sp>
      <p:sp>
        <p:nvSpPr>
          <p:cNvPr id="13" name="12 Akış Çizelgesi: İşlem"/>
          <p:cNvSpPr/>
          <p:nvPr/>
        </p:nvSpPr>
        <p:spPr>
          <a:xfrm>
            <a:off x="4929190" y="1785926"/>
            <a:ext cx="1928826"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Devlet (%0,5)</a:t>
            </a:r>
            <a:endParaRPr lang="tr-TR" dirty="0"/>
          </a:p>
        </p:txBody>
      </p:sp>
      <p:sp>
        <p:nvSpPr>
          <p:cNvPr id="16" name="15 Akış Çizelgesi: İşlem"/>
          <p:cNvSpPr/>
          <p:nvPr/>
        </p:nvSpPr>
        <p:spPr>
          <a:xfrm>
            <a:off x="7143768" y="1785926"/>
            <a:ext cx="928694" cy="50006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Cepten ödeme</a:t>
            </a:r>
            <a:endParaRPr lang="tr-TR" sz="1600" dirty="0"/>
          </a:p>
        </p:txBody>
      </p:sp>
      <p:sp>
        <p:nvSpPr>
          <p:cNvPr id="17" name="16 Akış Çizelgesi: İşlem"/>
          <p:cNvSpPr/>
          <p:nvPr/>
        </p:nvSpPr>
        <p:spPr>
          <a:xfrm>
            <a:off x="8143900" y="1785926"/>
            <a:ext cx="857256"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Primler</a:t>
            </a:r>
            <a:endParaRPr lang="tr-TR" sz="1600" dirty="0"/>
          </a:p>
        </p:txBody>
      </p:sp>
      <p:sp>
        <p:nvSpPr>
          <p:cNvPr id="19" name="18 Akış Çizelgesi: İşlem"/>
          <p:cNvSpPr/>
          <p:nvPr/>
        </p:nvSpPr>
        <p:spPr>
          <a:xfrm>
            <a:off x="928662" y="2786058"/>
            <a:ext cx="4357718"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CCSS (Kosta </a:t>
            </a:r>
            <a:r>
              <a:rPr lang="tr-TR" dirty="0" err="1" smtClean="0"/>
              <a:t>Rika</a:t>
            </a:r>
            <a:r>
              <a:rPr lang="tr-TR" dirty="0" smtClean="0"/>
              <a:t> Sosyal Güvenlik Fonu)</a:t>
            </a:r>
            <a:endParaRPr lang="tr-TR" dirty="0"/>
          </a:p>
        </p:txBody>
      </p:sp>
      <p:sp>
        <p:nvSpPr>
          <p:cNvPr id="20" name="19 Akış Çizelgesi: İşlem"/>
          <p:cNvSpPr/>
          <p:nvPr/>
        </p:nvSpPr>
        <p:spPr>
          <a:xfrm>
            <a:off x="7358082" y="2643182"/>
            <a:ext cx="857256" cy="57150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400" dirty="0" smtClean="0"/>
              <a:t>Ulusal Güvenlik Enstitüsü</a:t>
            </a:r>
            <a:endParaRPr lang="tr-TR" sz="1400" dirty="0"/>
          </a:p>
        </p:txBody>
      </p:sp>
      <p:sp>
        <p:nvSpPr>
          <p:cNvPr id="21" name="20 Akış Çizelgesi: İşlem"/>
          <p:cNvSpPr/>
          <p:nvPr/>
        </p:nvSpPr>
        <p:spPr>
          <a:xfrm>
            <a:off x="1000100" y="3857628"/>
            <a:ext cx="2714644" cy="50006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EBAIS</a:t>
            </a:r>
          </a:p>
          <a:p>
            <a:pPr algn="ctr">
              <a:lnSpc>
                <a:spcPts val="1160"/>
              </a:lnSpc>
            </a:pPr>
            <a:r>
              <a:rPr lang="tr-TR" dirty="0" smtClean="0"/>
              <a:t>(1., 2., 3. basamak sağlık kuruluşları)</a:t>
            </a:r>
            <a:endParaRPr lang="tr-TR" dirty="0"/>
          </a:p>
        </p:txBody>
      </p:sp>
      <p:sp>
        <p:nvSpPr>
          <p:cNvPr id="22" name="21 Akış Çizelgesi: İşlem"/>
          <p:cNvSpPr/>
          <p:nvPr/>
        </p:nvSpPr>
        <p:spPr>
          <a:xfrm>
            <a:off x="5072066" y="3857628"/>
            <a:ext cx="1785950"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SB</a:t>
            </a:r>
            <a:endParaRPr lang="tr-TR" dirty="0"/>
          </a:p>
        </p:txBody>
      </p:sp>
      <p:sp>
        <p:nvSpPr>
          <p:cNvPr id="23" name="22 Akış Çizelgesi: İşlem"/>
          <p:cNvSpPr/>
          <p:nvPr/>
        </p:nvSpPr>
        <p:spPr>
          <a:xfrm>
            <a:off x="1000100" y="5143512"/>
            <a:ext cx="857256" cy="128588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buFont typeface="Arial" pitchFamily="34" charset="0"/>
              <a:buChar char="•"/>
            </a:pPr>
            <a:r>
              <a:rPr lang="tr-TR" dirty="0" smtClean="0"/>
              <a:t>Çalışanlar</a:t>
            </a:r>
          </a:p>
          <a:p>
            <a:pPr algn="ctr">
              <a:lnSpc>
                <a:spcPts val="1160"/>
              </a:lnSpc>
              <a:buFont typeface="Arial" pitchFamily="34" charset="0"/>
              <a:buChar char="•"/>
            </a:pPr>
            <a:r>
              <a:rPr lang="tr-TR" dirty="0" smtClean="0"/>
              <a:t>yoksullar</a:t>
            </a:r>
            <a:endParaRPr lang="tr-TR" dirty="0"/>
          </a:p>
        </p:txBody>
      </p:sp>
      <p:sp>
        <p:nvSpPr>
          <p:cNvPr id="24" name="23 Akış Çizelgesi: İşlem"/>
          <p:cNvSpPr/>
          <p:nvPr/>
        </p:nvSpPr>
        <p:spPr>
          <a:xfrm>
            <a:off x="5857884" y="5143512"/>
            <a:ext cx="785818" cy="128588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pPr>
            <a:r>
              <a:rPr lang="tr-TR" dirty="0" smtClean="0"/>
              <a:t>Madde bağımlılığı olanlar</a:t>
            </a:r>
            <a:endParaRPr lang="tr-TR" dirty="0"/>
          </a:p>
        </p:txBody>
      </p:sp>
      <p:sp>
        <p:nvSpPr>
          <p:cNvPr id="25" name="24 Akış Çizelgesi: İşlem"/>
          <p:cNvSpPr/>
          <p:nvPr/>
        </p:nvSpPr>
        <p:spPr>
          <a:xfrm>
            <a:off x="8215338" y="5000636"/>
            <a:ext cx="785818" cy="1357322"/>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pPr>
            <a:r>
              <a:rPr lang="tr-TR" dirty="0" smtClean="0"/>
              <a:t>Tamamlayıcı sigortalılar</a:t>
            </a:r>
            <a:endParaRPr lang="tr-TR" dirty="0"/>
          </a:p>
        </p:txBody>
      </p:sp>
      <p:cxnSp>
        <p:nvCxnSpPr>
          <p:cNvPr id="27" name="26 Düz Ok Bağlayıcısı"/>
          <p:cNvCxnSpPr/>
          <p:nvPr/>
        </p:nvCxnSpPr>
        <p:spPr>
          <a:xfrm rot="5400000">
            <a:off x="1500166" y="3643314"/>
            <a:ext cx="428628"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9" name="28 Düz Ok Bağlayıcısı"/>
          <p:cNvCxnSpPr/>
          <p:nvPr/>
        </p:nvCxnSpPr>
        <p:spPr>
          <a:xfrm rot="5400000">
            <a:off x="3536943" y="2463793"/>
            <a:ext cx="64294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31" name="30 Düz Ok Bağlayıcısı"/>
          <p:cNvCxnSpPr/>
          <p:nvPr/>
        </p:nvCxnSpPr>
        <p:spPr>
          <a:xfrm rot="5400000">
            <a:off x="4822827" y="2463793"/>
            <a:ext cx="64294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32" name="31 Düz Ok Bağlayıcısı"/>
          <p:cNvCxnSpPr/>
          <p:nvPr/>
        </p:nvCxnSpPr>
        <p:spPr>
          <a:xfrm rot="5400000">
            <a:off x="1393803" y="2463793"/>
            <a:ext cx="64294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43" name="42 Düz Ok Bağlayıcısı"/>
          <p:cNvCxnSpPr/>
          <p:nvPr/>
        </p:nvCxnSpPr>
        <p:spPr>
          <a:xfrm rot="5400000">
            <a:off x="4143372" y="3643314"/>
            <a:ext cx="428628"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58" name="57 Düz Ok Bağlayıcısı"/>
          <p:cNvCxnSpPr/>
          <p:nvPr/>
        </p:nvCxnSpPr>
        <p:spPr>
          <a:xfrm rot="5400000">
            <a:off x="7465239" y="4822041"/>
            <a:ext cx="357190"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61" name="60 Düz Bağlayıcı"/>
          <p:cNvCxnSpPr/>
          <p:nvPr/>
        </p:nvCxnSpPr>
        <p:spPr>
          <a:xfrm rot="10800000">
            <a:off x="7643834" y="4643446"/>
            <a:ext cx="928694" cy="1588"/>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63" name="62 Düz Bağlayıcı"/>
          <p:cNvCxnSpPr/>
          <p:nvPr/>
        </p:nvCxnSpPr>
        <p:spPr>
          <a:xfrm rot="5400000">
            <a:off x="4822827" y="5607065"/>
            <a:ext cx="500066" cy="1588"/>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64" name="63 Düz Bağlayıcı"/>
          <p:cNvCxnSpPr/>
          <p:nvPr/>
        </p:nvCxnSpPr>
        <p:spPr>
          <a:xfrm rot="5400000">
            <a:off x="2108183" y="5607065"/>
            <a:ext cx="500066" cy="1588"/>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
        <p:nvSpPr>
          <p:cNvPr id="42" name="41 Akış Çizelgesi: İşlem"/>
          <p:cNvSpPr/>
          <p:nvPr/>
        </p:nvSpPr>
        <p:spPr>
          <a:xfrm>
            <a:off x="5786446" y="2357430"/>
            <a:ext cx="785818" cy="107157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200" dirty="0" smtClean="0"/>
              <a:t>FODESAF</a:t>
            </a:r>
            <a:endParaRPr lang="tr-TR" sz="1200" dirty="0"/>
          </a:p>
        </p:txBody>
      </p:sp>
      <p:sp>
        <p:nvSpPr>
          <p:cNvPr id="44" name="43 Akış Çizelgesi: İşlem"/>
          <p:cNvSpPr/>
          <p:nvPr/>
        </p:nvSpPr>
        <p:spPr>
          <a:xfrm>
            <a:off x="7286644" y="3857628"/>
            <a:ext cx="1714512" cy="50006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Özel kuruluşlar</a:t>
            </a:r>
            <a:endParaRPr lang="tr-TR" sz="1600" dirty="0"/>
          </a:p>
        </p:txBody>
      </p:sp>
      <p:sp>
        <p:nvSpPr>
          <p:cNvPr id="46" name="45 Akış Çizelgesi: İşlem"/>
          <p:cNvSpPr/>
          <p:nvPr/>
        </p:nvSpPr>
        <p:spPr>
          <a:xfrm>
            <a:off x="8358150" y="2643182"/>
            <a:ext cx="785850" cy="57150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Özel Sigorta</a:t>
            </a:r>
            <a:endParaRPr lang="tr-TR" sz="1600" dirty="0"/>
          </a:p>
        </p:txBody>
      </p:sp>
      <p:sp>
        <p:nvSpPr>
          <p:cNvPr id="47" name="46 Akış Çizelgesi: İşlem"/>
          <p:cNvSpPr/>
          <p:nvPr/>
        </p:nvSpPr>
        <p:spPr>
          <a:xfrm>
            <a:off x="5072066" y="4214818"/>
            <a:ext cx="928694" cy="71438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400" dirty="0" smtClean="0"/>
              <a:t>CENCINA</a:t>
            </a:r>
            <a:r>
              <a:rPr lang="tr-TR" sz="1600" dirty="0" smtClean="0"/>
              <a:t>I</a:t>
            </a:r>
          </a:p>
          <a:p>
            <a:pPr algn="ctr">
              <a:lnSpc>
                <a:spcPts val="1160"/>
              </a:lnSpc>
            </a:pPr>
            <a:r>
              <a:rPr lang="tr-TR" sz="1200" dirty="0" smtClean="0"/>
              <a:t>(Eğitim ve beslenme </a:t>
            </a:r>
            <a:r>
              <a:rPr lang="tr-TR" sz="1200" dirty="0" err="1" smtClean="0"/>
              <a:t>enst</a:t>
            </a:r>
            <a:r>
              <a:rPr lang="tr-TR" sz="1200" dirty="0" smtClean="0"/>
              <a:t>)</a:t>
            </a:r>
            <a:endParaRPr lang="tr-TR" sz="1200" dirty="0"/>
          </a:p>
        </p:txBody>
      </p:sp>
      <p:sp>
        <p:nvSpPr>
          <p:cNvPr id="48" name="47 Akış Çizelgesi: İşlem"/>
          <p:cNvSpPr/>
          <p:nvPr/>
        </p:nvSpPr>
        <p:spPr>
          <a:xfrm>
            <a:off x="6072198" y="4214818"/>
            <a:ext cx="785818" cy="71438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IAFA</a:t>
            </a:r>
          </a:p>
          <a:p>
            <a:pPr algn="ctr">
              <a:lnSpc>
                <a:spcPts val="1160"/>
              </a:lnSpc>
            </a:pPr>
            <a:r>
              <a:rPr lang="tr-TR" sz="1200" dirty="0" smtClean="0"/>
              <a:t>(Mad bağ. </a:t>
            </a:r>
            <a:r>
              <a:rPr lang="tr-TR" sz="1200" dirty="0" err="1" smtClean="0"/>
              <a:t>Enst</a:t>
            </a:r>
            <a:r>
              <a:rPr lang="tr-TR" sz="1200" dirty="0" smtClean="0"/>
              <a:t>)</a:t>
            </a:r>
            <a:endParaRPr lang="tr-TR" sz="1200" dirty="0"/>
          </a:p>
        </p:txBody>
      </p:sp>
      <p:sp>
        <p:nvSpPr>
          <p:cNvPr id="49" name="48 Akış Çizelgesi: İşlem"/>
          <p:cNvSpPr/>
          <p:nvPr/>
        </p:nvSpPr>
        <p:spPr>
          <a:xfrm>
            <a:off x="4000496" y="3857628"/>
            <a:ext cx="785818" cy="50006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CNREE</a:t>
            </a:r>
            <a:endParaRPr lang="tr-TR" sz="1600" dirty="0"/>
          </a:p>
        </p:txBody>
      </p:sp>
      <p:sp>
        <p:nvSpPr>
          <p:cNvPr id="50" name="49 Akış Çizelgesi: İşlem"/>
          <p:cNvSpPr/>
          <p:nvPr/>
        </p:nvSpPr>
        <p:spPr>
          <a:xfrm>
            <a:off x="1928794" y="5143512"/>
            <a:ext cx="857256" cy="128588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pPr>
            <a:r>
              <a:rPr lang="tr-TR" sz="1600" dirty="0" smtClean="0"/>
              <a:t>Çalışanların yakınları</a:t>
            </a:r>
            <a:endParaRPr lang="tr-TR" sz="1600" dirty="0"/>
          </a:p>
        </p:txBody>
      </p:sp>
      <p:sp>
        <p:nvSpPr>
          <p:cNvPr id="51" name="50 Akış Çizelgesi: İşlem"/>
          <p:cNvSpPr/>
          <p:nvPr/>
        </p:nvSpPr>
        <p:spPr>
          <a:xfrm>
            <a:off x="5000628" y="5143512"/>
            <a:ext cx="785818" cy="128588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buFont typeface="Arial" pitchFamily="34" charset="0"/>
              <a:buChar char="•"/>
            </a:pPr>
            <a:r>
              <a:rPr lang="tr-TR" sz="1600" dirty="0" smtClean="0"/>
              <a:t>Çocuklar</a:t>
            </a:r>
          </a:p>
          <a:p>
            <a:pPr algn="ctr">
              <a:lnSpc>
                <a:spcPts val="1160"/>
              </a:lnSpc>
              <a:buFont typeface="Arial" pitchFamily="34" charset="0"/>
              <a:buChar char="•"/>
            </a:pPr>
            <a:r>
              <a:rPr lang="tr-TR" sz="1600" dirty="0" smtClean="0"/>
              <a:t>Beslenme desteğine gereksinenler</a:t>
            </a:r>
            <a:endParaRPr lang="tr-TR" sz="1600" dirty="0"/>
          </a:p>
        </p:txBody>
      </p:sp>
      <p:sp>
        <p:nvSpPr>
          <p:cNvPr id="53" name="52 Akış Çizelgesi: İşlem"/>
          <p:cNvSpPr/>
          <p:nvPr/>
        </p:nvSpPr>
        <p:spPr>
          <a:xfrm>
            <a:off x="2857488" y="5143512"/>
            <a:ext cx="1071570" cy="128588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buFont typeface="Arial" pitchFamily="34" charset="0"/>
              <a:buChar char="•"/>
            </a:pPr>
            <a:r>
              <a:rPr lang="tr-TR" sz="1600" dirty="0" smtClean="0"/>
              <a:t>Sigorta sistemine dahil olmayanlar</a:t>
            </a:r>
          </a:p>
          <a:p>
            <a:pPr algn="ctr">
              <a:lnSpc>
                <a:spcPts val="1160"/>
              </a:lnSpc>
              <a:buFont typeface="Arial" pitchFamily="34" charset="0"/>
              <a:buChar char="•"/>
            </a:pPr>
            <a:r>
              <a:rPr lang="tr-TR" sz="1600" dirty="0" smtClean="0"/>
              <a:t>Geçici tarım işçileri</a:t>
            </a:r>
          </a:p>
          <a:p>
            <a:pPr algn="ctr">
              <a:lnSpc>
                <a:spcPts val="1160"/>
              </a:lnSpc>
              <a:buFont typeface="Arial" pitchFamily="34" charset="0"/>
              <a:buChar char="•"/>
            </a:pPr>
            <a:r>
              <a:rPr lang="tr-TR" sz="1600" dirty="0" smtClean="0"/>
              <a:t>Göçmenler</a:t>
            </a:r>
            <a:endParaRPr lang="tr-TR" sz="1600" dirty="0"/>
          </a:p>
        </p:txBody>
      </p:sp>
      <p:sp>
        <p:nvSpPr>
          <p:cNvPr id="59" name="58 Akış Çizelgesi: İşlem"/>
          <p:cNvSpPr/>
          <p:nvPr/>
        </p:nvSpPr>
        <p:spPr>
          <a:xfrm>
            <a:off x="7286644" y="5000636"/>
            <a:ext cx="857256" cy="1357322"/>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pPr>
            <a:r>
              <a:rPr lang="tr-TR" dirty="0" err="1" smtClean="0"/>
              <a:t>CCSS’ye</a:t>
            </a:r>
            <a:r>
              <a:rPr lang="tr-TR" dirty="0" smtClean="0"/>
              <a:t> bağlı olmayanlar</a:t>
            </a:r>
            <a:endParaRPr lang="tr-TR" dirty="0"/>
          </a:p>
        </p:txBody>
      </p:sp>
      <p:sp>
        <p:nvSpPr>
          <p:cNvPr id="62" name="61 Akış Çizelgesi: İşlem"/>
          <p:cNvSpPr/>
          <p:nvPr/>
        </p:nvSpPr>
        <p:spPr>
          <a:xfrm>
            <a:off x="4000496" y="5143512"/>
            <a:ext cx="785818" cy="128588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1160"/>
              </a:lnSpc>
              <a:buFont typeface="Arial" pitchFamily="34" charset="0"/>
              <a:buChar char="•"/>
            </a:pPr>
            <a:r>
              <a:rPr lang="tr-TR" dirty="0" smtClean="0"/>
              <a:t>Engelliler</a:t>
            </a:r>
          </a:p>
          <a:p>
            <a:pPr algn="ctr">
              <a:lnSpc>
                <a:spcPts val="1160"/>
              </a:lnSpc>
              <a:buFont typeface="Arial" pitchFamily="34" charset="0"/>
              <a:buChar char="•"/>
            </a:pPr>
            <a:r>
              <a:rPr lang="tr-TR" dirty="0" smtClean="0"/>
              <a:t>Rehabilitasyonu gerekenler</a:t>
            </a:r>
            <a:endParaRPr lang="tr-TR" dirty="0"/>
          </a:p>
        </p:txBody>
      </p:sp>
      <p:cxnSp>
        <p:nvCxnSpPr>
          <p:cNvPr id="65" name="64 Düz Ok Bağlayıcısı"/>
          <p:cNvCxnSpPr>
            <a:endCxn id="42" idx="0"/>
          </p:cNvCxnSpPr>
          <p:nvPr/>
        </p:nvCxnSpPr>
        <p:spPr>
          <a:xfrm rot="5400000">
            <a:off x="6090852" y="2231619"/>
            <a:ext cx="214314" cy="3730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69" name="68 Düz Ok Bağlayıcısı"/>
          <p:cNvCxnSpPr>
            <a:endCxn id="19" idx="3"/>
          </p:cNvCxnSpPr>
          <p:nvPr/>
        </p:nvCxnSpPr>
        <p:spPr>
          <a:xfrm rot="10800000" flipV="1">
            <a:off x="5286380" y="2928933"/>
            <a:ext cx="500066" cy="35719"/>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72" name="71 Düz Ok Bağlayıcısı"/>
          <p:cNvCxnSpPr/>
          <p:nvPr/>
        </p:nvCxnSpPr>
        <p:spPr>
          <a:xfrm rot="5400000">
            <a:off x="6144430" y="3642520"/>
            <a:ext cx="428628"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82" name="81 Düz Ok Bağlayıcısı"/>
          <p:cNvCxnSpPr/>
          <p:nvPr/>
        </p:nvCxnSpPr>
        <p:spPr>
          <a:xfrm rot="5400000">
            <a:off x="5858678" y="2999578"/>
            <a:ext cx="171451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92" name="91 Düz Ok Bağlayıcısı"/>
          <p:cNvCxnSpPr/>
          <p:nvPr/>
        </p:nvCxnSpPr>
        <p:spPr>
          <a:xfrm rot="5400000">
            <a:off x="5285586" y="5072074"/>
            <a:ext cx="143670" cy="794"/>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93" name="92 Düz Ok Bağlayıcısı"/>
          <p:cNvCxnSpPr/>
          <p:nvPr/>
        </p:nvCxnSpPr>
        <p:spPr>
          <a:xfrm rot="5400000">
            <a:off x="6214280" y="5072074"/>
            <a:ext cx="286546" cy="794"/>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96" name="95 Düz Ok Bağlayıcısı"/>
          <p:cNvCxnSpPr>
            <a:stCxn id="49" idx="2"/>
            <a:endCxn id="62" idx="0"/>
          </p:cNvCxnSpPr>
          <p:nvPr/>
        </p:nvCxnSpPr>
        <p:spPr>
          <a:xfrm rot="5400000">
            <a:off x="4000496" y="4750603"/>
            <a:ext cx="785818"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05" name="104 Düz Bağlayıcı"/>
          <p:cNvCxnSpPr>
            <a:stCxn id="21" idx="2"/>
          </p:cNvCxnSpPr>
          <p:nvPr/>
        </p:nvCxnSpPr>
        <p:spPr>
          <a:xfrm rot="5400000">
            <a:off x="2178827" y="4536289"/>
            <a:ext cx="357190" cy="158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107" name="106 Düz Bağlayıcı"/>
          <p:cNvCxnSpPr/>
          <p:nvPr/>
        </p:nvCxnSpPr>
        <p:spPr>
          <a:xfrm>
            <a:off x="1357290" y="4714884"/>
            <a:ext cx="2000264" cy="158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108" name="107 Düz Ok Bağlayıcısı"/>
          <p:cNvCxnSpPr/>
          <p:nvPr/>
        </p:nvCxnSpPr>
        <p:spPr>
          <a:xfrm rot="5400000">
            <a:off x="1108051" y="4892685"/>
            <a:ext cx="500066"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10" name="109 Düz Ok Bağlayıcısı"/>
          <p:cNvCxnSpPr>
            <a:endCxn id="53" idx="0"/>
          </p:cNvCxnSpPr>
          <p:nvPr/>
        </p:nvCxnSpPr>
        <p:spPr>
          <a:xfrm rot="16200000" flipH="1">
            <a:off x="3161893" y="4912132"/>
            <a:ext cx="428628" cy="34132"/>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15" name="114 Düz Bağlayıcı"/>
          <p:cNvCxnSpPr/>
          <p:nvPr/>
        </p:nvCxnSpPr>
        <p:spPr>
          <a:xfrm>
            <a:off x="1714480" y="3429000"/>
            <a:ext cx="2643206" cy="158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117" name="116 Düz Bağlayıcı"/>
          <p:cNvCxnSpPr/>
          <p:nvPr/>
        </p:nvCxnSpPr>
        <p:spPr>
          <a:xfrm rot="5400000">
            <a:off x="2856695" y="3286125"/>
            <a:ext cx="286546" cy="793"/>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118" name="117 Düz Ok Bağlayıcısı"/>
          <p:cNvCxnSpPr/>
          <p:nvPr/>
        </p:nvCxnSpPr>
        <p:spPr>
          <a:xfrm rot="5400000">
            <a:off x="6465901" y="3106735"/>
            <a:ext cx="1643074"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20" name="119 Düz Ok Bağlayıcısı"/>
          <p:cNvCxnSpPr/>
          <p:nvPr/>
        </p:nvCxnSpPr>
        <p:spPr>
          <a:xfrm rot="5400000">
            <a:off x="8715404" y="2500306"/>
            <a:ext cx="28575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21" name="120 Düz Ok Bağlayıcısı"/>
          <p:cNvCxnSpPr/>
          <p:nvPr/>
        </p:nvCxnSpPr>
        <p:spPr>
          <a:xfrm rot="5400000">
            <a:off x="8001024" y="2500306"/>
            <a:ext cx="28575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25" name="124 Düz Bağlayıcı"/>
          <p:cNvCxnSpPr/>
          <p:nvPr/>
        </p:nvCxnSpPr>
        <p:spPr>
          <a:xfrm>
            <a:off x="8143900" y="2357430"/>
            <a:ext cx="714380" cy="158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127" name="126 Düz Bağlayıcı"/>
          <p:cNvCxnSpPr>
            <a:stCxn id="17" idx="2"/>
          </p:cNvCxnSpPr>
          <p:nvPr/>
        </p:nvCxnSpPr>
        <p:spPr>
          <a:xfrm rot="5400000">
            <a:off x="8465371" y="2250273"/>
            <a:ext cx="214314" cy="158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129" name="128 Düz Ok Bağlayıcısı"/>
          <p:cNvCxnSpPr/>
          <p:nvPr/>
        </p:nvCxnSpPr>
        <p:spPr>
          <a:xfrm rot="5400000">
            <a:off x="8394727" y="4821247"/>
            <a:ext cx="357190"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40" name="139 Düz Bağlayıcı"/>
          <p:cNvCxnSpPr/>
          <p:nvPr/>
        </p:nvCxnSpPr>
        <p:spPr>
          <a:xfrm rot="5400000">
            <a:off x="7930380" y="4499776"/>
            <a:ext cx="285752" cy="158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142" name="141 Düz Ok Bağlayıcısı"/>
          <p:cNvCxnSpPr/>
          <p:nvPr/>
        </p:nvCxnSpPr>
        <p:spPr>
          <a:xfrm rot="5400000">
            <a:off x="8323289" y="3535363"/>
            <a:ext cx="64294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43" name="142 Düz Ok Bağlayıcısı"/>
          <p:cNvCxnSpPr/>
          <p:nvPr/>
        </p:nvCxnSpPr>
        <p:spPr>
          <a:xfrm rot="5400000">
            <a:off x="7466033" y="3535363"/>
            <a:ext cx="642942"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165" name="164 Düz Ok Bağlayıcısı"/>
          <p:cNvCxnSpPr>
            <a:stCxn id="22" idx="3"/>
            <a:endCxn id="44" idx="1"/>
          </p:cNvCxnSpPr>
          <p:nvPr/>
        </p:nvCxnSpPr>
        <p:spPr>
          <a:xfrm>
            <a:off x="6858016" y="4036223"/>
            <a:ext cx="428628" cy="7143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Fikirlerin Çarpışması (</a:t>
            </a:r>
            <a:r>
              <a:rPr lang="tr-TR" dirty="0" err="1" smtClean="0"/>
              <a:t>Batalla</a:t>
            </a:r>
            <a:r>
              <a:rPr lang="tr-TR" dirty="0" smtClean="0"/>
              <a:t> de </a:t>
            </a:r>
            <a:r>
              <a:rPr lang="tr-TR" dirty="0" err="1" smtClean="0"/>
              <a:t>Ideas</a:t>
            </a:r>
            <a:r>
              <a:rPr lang="tr-TR" dirty="0" smtClean="0"/>
              <a:t>) Projesi</a:t>
            </a:r>
            <a:endParaRPr lang="tr-TR" dirty="0"/>
          </a:p>
        </p:txBody>
      </p:sp>
      <p:sp>
        <p:nvSpPr>
          <p:cNvPr id="3" name="2 İçerik Yer Tutucusu"/>
          <p:cNvSpPr>
            <a:spLocks noGrp="1"/>
          </p:cNvSpPr>
          <p:nvPr>
            <p:ph idx="1"/>
          </p:nvPr>
        </p:nvSpPr>
        <p:spPr/>
        <p:txBody>
          <a:bodyPr/>
          <a:lstStyle/>
          <a:p>
            <a:r>
              <a:rPr lang="tr-TR" dirty="0" smtClean="0"/>
              <a:t>12 programı içeren bir büyük proje.</a:t>
            </a:r>
          </a:p>
          <a:p>
            <a:r>
              <a:rPr lang="tr-TR" dirty="0" smtClean="0"/>
              <a:t>Toplum içinde sosyal adalet, vb. hakların savunulmasını içeren etik tartışmalar başlatılmış.</a:t>
            </a:r>
          </a:p>
          <a:p>
            <a:r>
              <a:rPr lang="tr-TR" dirty="0" smtClean="0"/>
              <a:t>Bu program Kübalıların yaşam kalitesini yükseltmiş.</a:t>
            </a:r>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428736"/>
            <a:ext cx="8229600" cy="1143000"/>
          </a:xfrm>
        </p:spPr>
        <p:txBody>
          <a:bodyPr>
            <a:normAutofit fontScale="90000"/>
          </a:bodyPr>
          <a:lstStyle/>
          <a:p>
            <a:r>
              <a:rPr lang="tr-TR" dirty="0" smtClean="0"/>
              <a:t>Mucizevi Görev (</a:t>
            </a:r>
            <a:r>
              <a:rPr lang="tr-TR" dirty="0" err="1" smtClean="0"/>
              <a:t>Misión</a:t>
            </a:r>
            <a:r>
              <a:rPr lang="tr-TR" dirty="0" smtClean="0"/>
              <a:t> </a:t>
            </a:r>
            <a:r>
              <a:rPr lang="tr-TR" dirty="0" err="1" smtClean="0"/>
              <a:t>Milagra</a:t>
            </a:r>
            <a:r>
              <a:rPr lang="tr-TR" dirty="0" smtClean="0"/>
              <a:t>) Projesi</a:t>
            </a:r>
            <a:br>
              <a:rPr lang="tr-TR" dirty="0" smtClean="0"/>
            </a:br>
            <a:endParaRPr lang="tr-TR" dirty="0"/>
          </a:p>
        </p:txBody>
      </p:sp>
      <p:sp>
        <p:nvSpPr>
          <p:cNvPr id="3" name="2 İçerik Yer Tutucusu"/>
          <p:cNvSpPr>
            <a:spLocks noGrp="1"/>
          </p:cNvSpPr>
          <p:nvPr>
            <p:ph idx="1"/>
          </p:nvPr>
        </p:nvSpPr>
        <p:spPr>
          <a:xfrm>
            <a:off x="457200" y="3071810"/>
            <a:ext cx="8229600" cy="3054353"/>
          </a:xfrm>
        </p:spPr>
        <p:txBody>
          <a:bodyPr/>
          <a:lstStyle/>
          <a:p>
            <a:r>
              <a:rPr lang="tr-TR" dirty="0" smtClean="0"/>
              <a:t>Tüm Latin Amerikalıların göz muayenelerinin ücretsiz yapılması programını içeriyor.</a:t>
            </a:r>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a:t>
            </a:r>
            <a:endParaRPr lang="tr-TR" dirty="0"/>
          </a:p>
        </p:txBody>
      </p:sp>
      <p:pic>
        <p:nvPicPr>
          <p:cNvPr id="4" name="3 İçerik Yer Tutucusu" descr="mapa.Chile.png"/>
          <p:cNvPicPr>
            <a:picLocks noGrp="1" noChangeAspect="1"/>
          </p:cNvPicPr>
          <p:nvPr>
            <p:ph idx="1"/>
          </p:nvPr>
        </p:nvPicPr>
        <p:blipFill>
          <a:blip r:embed="rId2" cstate="print"/>
          <a:stretch>
            <a:fillRect/>
          </a:stretch>
        </p:blipFill>
        <p:spPr>
          <a:xfrm>
            <a:off x="214282" y="1285860"/>
            <a:ext cx="3130284" cy="2714644"/>
          </a:xfrm>
        </p:spPr>
      </p:pic>
      <p:pic>
        <p:nvPicPr>
          <p:cNvPr id="5" name="4 Resim" descr="şili.paskalya_genel__6_eb_-250x150.jpg"/>
          <p:cNvPicPr>
            <a:picLocks noChangeAspect="1"/>
          </p:cNvPicPr>
          <p:nvPr/>
        </p:nvPicPr>
        <p:blipFill>
          <a:blip r:embed="rId3" cstate="print"/>
          <a:stretch>
            <a:fillRect/>
          </a:stretch>
        </p:blipFill>
        <p:spPr>
          <a:xfrm>
            <a:off x="6215074" y="1285860"/>
            <a:ext cx="2738457" cy="1643074"/>
          </a:xfrm>
          <a:prstGeom prst="rect">
            <a:avLst/>
          </a:prstGeom>
        </p:spPr>
      </p:pic>
      <p:pic>
        <p:nvPicPr>
          <p:cNvPr id="6" name="5 Resim" descr="sili-ogrenciler-hukumet-gorusmesi.jpg"/>
          <p:cNvPicPr>
            <a:picLocks noChangeAspect="1"/>
          </p:cNvPicPr>
          <p:nvPr/>
        </p:nvPicPr>
        <p:blipFill>
          <a:blip r:embed="rId4" cstate="print"/>
          <a:stretch>
            <a:fillRect/>
          </a:stretch>
        </p:blipFill>
        <p:spPr>
          <a:xfrm>
            <a:off x="214282" y="4286256"/>
            <a:ext cx="3500430" cy="2081835"/>
          </a:xfrm>
          <a:prstGeom prst="rect">
            <a:avLst/>
          </a:prstGeom>
        </p:spPr>
      </p:pic>
      <p:pic>
        <p:nvPicPr>
          <p:cNvPr id="7" name="6 Resim" descr="VictorJara.jpg"/>
          <p:cNvPicPr>
            <a:picLocks noChangeAspect="1"/>
          </p:cNvPicPr>
          <p:nvPr/>
        </p:nvPicPr>
        <p:blipFill>
          <a:blip r:embed="rId5" cstate="print"/>
          <a:stretch>
            <a:fillRect/>
          </a:stretch>
        </p:blipFill>
        <p:spPr>
          <a:xfrm>
            <a:off x="3857620" y="1928802"/>
            <a:ext cx="2310686" cy="2824172"/>
          </a:xfrm>
          <a:prstGeom prst="rect">
            <a:avLst/>
          </a:prstGeom>
        </p:spPr>
      </p:pic>
      <p:pic>
        <p:nvPicPr>
          <p:cNvPr id="8" name="7 Resim" descr="PabloNeruda.jpg"/>
          <p:cNvPicPr>
            <a:picLocks noChangeAspect="1"/>
          </p:cNvPicPr>
          <p:nvPr/>
        </p:nvPicPr>
        <p:blipFill>
          <a:blip r:embed="rId6" cstate="print"/>
          <a:stretch>
            <a:fillRect/>
          </a:stretch>
        </p:blipFill>
        <p:spPr>
          <a:xfrm>
            <a:off x="4357686" y="5072074"/>
            <a:ext cx="2847975" cy="1609725"/>
          </a:xfrm>
          <a:prstGeom prst="rect">
            <a:avLst/>
          </a:prstGeom>
        </p:spPr>
      </p:pic>
      <p:pic>
        <p:nvPicPr>
          <p:cNvPr id="9" name="8 Resim" descr="Atacama.png"/>
          <p:cNvPicPr>
            <a:picLocks noChangeAspect="1"/>
          </p:cNvPicPr>
          <p:nvPr/>
        </p:nvPicPr>
        <p:blipFill>
          <a:blip r:embed="rId7" cstate="print"/>
          <a:stretch>
            <a:fillRect/>
          </a:stretch>
        </p:blipFill>
        <p:spPr>
          <a:xfrm>
            <a:off x="6500826" y="3000372"/>
            <a:ext cx="2466975" cy="184785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bazı nüfus özellikleri</a:t>
            </a:r>
            <a:endParaRPr lang="tr-TR" dirty="0"/>
          </a:p>
        </p:txBody>
      </p:sp>
      <p:sp>
        <p:nvSpPr>
          <p:cNvPr id="3" name="2 İçerik Yer Tutucusu"/>
          <p:cNvSpPr>
            <a:spLocks noGrp="1"/>
          </p:cNvSpPr>
          <p:nvPr>
            <p:ph idx="1"/>
          </p:nvPr>
        </p:nvSpPr>
        <p:spPr/>
        <p:txBody>
          <a:bodyPr/>
          <a:lstStyle/>
          <a:p>
            <a:r>
              <a:rPr lang="tr-TR" dirty="0" smtClean="0"/>
              <a:t>Şili nüfusunun %87’si kentlerde, %40’ı Santiago’da yaşıyor.</a:t>
            </a:r>
          </a:p>
          <a:p>
            <a:r>
              <a:rPr lang="tr-TR" dirty="0" smtClean="0"/>
              <a:t>Nüfusun %5’ine yakını 10 farklı topluluktan oluşan yerlileri kapsıyor.</a:t>
            </a:r>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Tarihçe</a:t>
            </a:r>
            <a:endParaRPr lang="tr-TR" dirty="0"/>
          </a:p>
        </p:txBody>
      </p:sp>
      <p:sp>
        <p:nvSpPr>
          <p:cNvPr id="3" name="2 İçerik Yer Tutucusu"/>
          <p:cNvSpPr>
            <a:spLocks noGrp="1"/>
          </p:cNvSpPr>
          <p:nvPr>
            <p:ph idx="1"/>
          </p:nvPr>
        </p:nvSpPr>
        <p:spPr>
          <a:xfrm>
            <a:off x="457200" y="1600200"/>
            <a:ext cx="8229600" cy="4829196"/>
          </a:xfrm>
        </p:spPr>
        <p:txBody>
          <a:bodyPr>
            <a:normAutofit fontScale="47500" lnSpcReduction="20000"/>
          </a:bodyPr>
          <a:lstStyle/>
          <a:p>
            <a:pPr>
              <a:buNone/>
            </a:pPr>
            <a:r>
              <a:rPr lang="tr-TR" sz="4200" dirty="0" smtClean="0"/>
              <a:t>1891 	Belediye Yasası ile belediyelere temel toplum sağlığında 	sorumluluklar verilmesi</a:t>
            </a:r>
          </a:p>
          <a:p>
            <a:pPr>
              <a:buNone/>
            </a:pPr>
            <a:r>
              <a:rPr lang="tr-TR" sz="4200" dirty="0" smtClean="0"/>
              <a:t>1918	 Birinci Sağlık Düzenlemesi</a:t>
            </a:r>
          </a:p>
          <a:p>
            <a:pPr>
              <a:buNone/>
            </a:pPr>
            <a:r>
              <a:rPr lang="tr-TR" sz="4200" dirty="0" smtClean="0"/>
              <a:t>1924	 Zorunlu hastalık, sakatlık, yaşlılık ve ölüm sigortası</a:t>
            </a:r>
          </a:p>
          <a:p>
            <a:pPr>
              <a:buNone/>
            </a:pPr>
            <a:r>
              <a:rPr lang="tr-TR" sz="4200" dirty="0" smtClean="0"/>
              <a:t>1942 	Bebek ve Çocuk Koruma Genel Müdürlüğünün ve Ulusal İşçi Sağlığı 	Hizmetlerinin kurulması (SERMENA)</a:t>
            </a:r>
          </a:p>
          <a:p>
            <a:pPr>
              <a:buNone/>
            </a:pPr>
            <a:r>
              <a:rPr lang="tr-TR" sz="4200" dirty="0" smtClean="0"/>
              <a:t>1952 	Küçük kurumlar birleştirilerek Ulusal Sağlık Sisteminin (SNS) 	kurulması</a:t>
            </a:r>
          </a:p>
          <a:p>
            <a:pPr>
              <a:buNone/>
            </a:pPr>
            <a:r>
              <a:rPr lang="tr-TR" sz="4200" dirty="0" smtClean="0"/>
              <a:t>1968 	Ortak Sigorta Kuruluşları (iş kazaları ve meslek hastalıklarında) ve 	özel 	sektör ve kamu çalışanları için Serbest Seçim Sisteminin 	getirilmesi</a:t>
            </a:r>
          </a:p>
          <a:p>
            <a:pPr>
              <a:buNone/>
            </a:pPr>
            <a:r>
              <a:rPr lang="tr-TR" sz="4200" dirty="0" smtClean="0"/>
              <a:t>1979	SNS ve SERMENA birleştirilerek yeni Sağlık Bakanlığı yapılanması ve 	Ulusal  	Sağlık Fonu’nun (FONASA) kurulması</a:t>
            </a:r>
          </a:p>
          <a:p>
            <a:pPr>
              <a:buNone/>
            </a:pPr>
            <a:r>
              <a:rPr lang="tr-TR" sz="4200" dirty="0" smtClean="0"/>
              <a:t>1980 	Birinci basamağın belediyelere bağlanması</a:t>
            </a:r>
          </a:p>
          <a:p>
            <a:pPr>
              <a:buNone/>
            </a:pPr>
            <a:r>
              <a:rPr lang="tr-TR" sz="4200" dirty="0" smtClean="0"/>
              <a:t>1981 	Özel Sağlık Sisteminin (ISAPRE) kurulması</a:t>
            </a:r>
          </a:p>
          <a:p>
            <a:pPr>
              <a:buNone/>
            </a:pPr>
            <a:r>
              <a:rPr lang="tr-TR" sz="4200" dirty="0" smtClean="0"/>
              <a:t>2003-2005 Evrensel  Ulaşım Planı reformu (AUGE)</a:t>
            </a:r>
          </a:p>
          <a:p>
            <a:pPr>
              <a:buNone/>
            </a:pPr>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142875"/>
            <a:ext cx="8229600" cy="765175"/>
          </a:xfrm>
        </p:spPr>
        <p:txBody>
          <a:bodyPr>
            <a:normAutofit/>
          </a:bodyPr>
          <a:lstStyle/>
          <a:p>
            <a:r>
              <a:rPr lang="tr-TR" sz="3200" dirty="0" smtClean="0"/>
              <a:t>Şili – Sağlık Sektörü Organizasyonu</a:t>
            </a:r>
            <a:endParaRPr lang="tr-TR" sz="3200" dirty="0"/>
          </a:p>
        </p:txBody>
      </p:sp>
      <p:sp>
        <p:nvSpPr>
          <p:cNvPr id="4" name="3 Dikdörtgen"/>
          <p:cNvSpPr/>
          <p:nvPr/>
        </p:nvSpPr>
        <p:spPr>
          <a:xfrm>
            <a:off x="1071538" y="1000108"/>
            <a:ext cx="3286148"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ysClr val="windowText" lastClr="000000"/>
                </a:solidFill>
              </a:rPr>
              <a:t>Kamu</a:t>
            </a:r>
            <a:endParaRPr lang="tr-TR" sz="1600" dirty="0">
              <a:solidFill>
                <a:sysClr val="windowText" lastClr="000000"/>
              </a:solidFill>
            </a:endParaRPr>
          </a:p>
        </p:txBody>
      </p:sp>
      <p:sp>
        <p:nvSpPr>
          <p:cNvPr id="6" name="5 Dikdörtgen"/>
          <p:cNvSpPr/>
          <p:nvPr/>
        </p:nvSpPr>
        <p:spPr>
          <a:xfrm>
            <a:off x="-214346" y="1000108"/>
            <a:ext cx="1594090" cy="8956298"/>
          </a:xfrm>
          <a:prstGeom prst="rect">
            <a:avLst/>
          </a:prstGeom>
        </p:spPr>
        <p:txBody>
          <a:bodyPr wrap="squar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t>
            </a:r>
          </a:p>
          <a:p>
            <a:pPr lvl="0" algn="ctr">
              <a:spcBef>
                <a:spcPct val="0"/>
              </a:spcBef>
            </a:pPr>
            <a:r>
              <a:rPr lang="tr-TR" dirty="0" smtClean="0">
                <a:solidFill>
                  <a:prstClr val="black"/>
                </a:solidFill>
                <a:ea typeface="+mj-ea"/>
                <a:cs typeface="+mj-cs"/>
              </a:rPr>
              <a:t>alanlar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t>
            </a:r>
          </a:p>
          <a:p>
            <a:pPr lvl="0" algn="ctr">
              <a:spcBef>
                <a:spcPct val="0"/>
              </a:spcBef>
            </a:pPr>
            <a:r>
              <a:rPr lang="tr-TR" dirty="0" smtClean="0">
                <a:solidFill>
                  <a:prstClr val="black"/>
                </a:solidFill>
                <a:ea typeface="+mj-ea"/>
                <a:cs typeface="+mj-cs"/>
              </a:rPr>
              <a:t>alanlar</a:t>
            </a:r>
            <a:endParaRPr lang="tr-TR" dirty="0">
              <a:solidFill>
                <a:prstClr val="black"/>
              </a:solidFill>
              <a:ea typeface="+mj-ea"/>
              <a:cs typeface="+mj-cs"/>
            </a:endParaRPr>
          </a:p>
        </p:txBody>
      </p:sp>
      <p:sp>
        <p:nvSpPr>
          <p:cNvPr id="8" name="7 Dikdörtgen"/>
          <p:cNvSpPr/>
          <p:nvPr/>
        </p:nvSpPr>
        <p:spPr>
          <a:xfrm>
            <a:off x="1071538" y="1500174"/>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Genel vergiler</a:t>
            </a:r>
            <a:endParaRPr lang="tr-TR" sz="1400" dirty="0"/>
          </a:p>
        </p:txBody>
      </p:sp>
      <p:sp>
        <p:nvSpPr>
          <p:cNvPr id="17" name="16 Dikdörtgen"/>
          <p:cNvSpPr/>
          <p:nvPr/>
        </p:nvSpPr>
        <p:spPr>
          <a:xfrm>
            <a:off x="1571604" y="3429000"/>
            <a:ext cx="171451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Belediyeler</a:t>
            </a:r>
            <a:endParaRPr lang="tr-TR" sz="1600" dirty="0"/>
          </a:p>
        </p:txBody>
      </p:sp>
      <p:sp>
        <p:nvSpPr>
          <p:cNvPr id="23" name="22 Dikdörtgen"/>
          <p:cNvSpPr/>
          <p:nvPr/>
        </p:nvSpPr>
        <p:spPr>
          <a:xfrm>
            <a:off x="5643570" y="4643446"/>
            <a:ext cx="1785950"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Özel kuruluşlar</a:t>
            </a:r>
            <a:endParaRPr lang="tr-TR" sz="1400" dirty="0"/>
          </a:p>
        </p:txBody>
      </p:sp>
      <p:sp>
        <p:nvSpPr>
          <p:cNvPr id="62" name="61 Dikdörtgen"/>
          <p:cNvSpPr/>
          <p:nvPr/>
        </p:nvSpPr>
        <p:spPr>
          <a:xfrm>
            <a:off x="1857356" y="2714620"/>
            <a:ext cx="2357454" cy="35719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FONASA</a:t>
            </a:r>
            <a:endParaRPr lang="tr-TR" sz="1400" dirty="0"/>
          </a:p>
        </p:txBody>
      </p:sp>
      <p:sp>
        <p:nvSpPr>
          <p:cNvPr id="65" name="64 Dikdörtgen"/>
          <p:cNvSpPr/>
          <p:nvPr/>
        </p:nvSpPr>
        <p:spPr>
          <a:xfrm>
            <a:off x="3428992" y="3429000"/>
            <a:ext cx="1071570" cy="78581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Ulusal Sağlık Sistemi</a:t>
            </a:r>
          </a:p>
          <a:p>
            <a:pPr algn="ctr">
              <a:lnSpc>
                <a:spcPts val="1200"/>
              </a:lnSpc>
            </a:pPr>
            <a:r>
              <a:rPr lang="tr-TR" sz="1400" dirty="0" smtClean="0"/>
              <a:t>(SNSS)</a:t>
            </a:r>
            <a:endParaRPr lang="tr-TR" sz="1200" dirty="0"/>
          </a:p>
        </p:txBody>
      </p:sp>
      <p:sp>
        <p:nvSpPr>
          <p:cNvPr id="70" name="69 Dikdörtgen"/>
          <p:cNvSpPr/>
          <p:nvPr/>
        </p:nvSpPr>
        <p:spPr>
          <a:xfrm>
            <a:off x="1571604" y="6000768"/>
            <a:ext cx="321471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Nüfusun %70’i, özellikle düşük gelirliler</a:t>
            </a:r>
            <a:endParaRPr lang="tr-TR" sz="1600" dirty="0"/>
          </a:p>
        </p:txBody>
      </p:sp>
      <p:sp>
        <p:nvSpPr>
          <p:cNvPr id="71" name="70 Dikdörtgen"/>
          <p:cNvSpPr/>
          <p:nvPr/>
        </p:nvSpPr>
        <p:spPr>
          <a:xfrm>
            <a:off x="8001024" y="4643446"/>
            <a:ext cx="100013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SK kurumları</a:t>
            </a:r>
            <a:endParaRPr lang="tr-TR" sz="1400" dirty="0"/>
          </a:p>
        </p:txBody>
      </p:sp>
      <p:cxnSp>
        <p:nvCxnSpPr>
          <p:cNvPr id="79" name="78 Düz Bağlayıcı"/>
          <p:cNvCxnSpPr/>
          <p:nvPr/>
        </p:nvCxnSpPr>
        <p:spPr>
          <a:xfrm>
            <a:off x="5508104" y="314096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89 Dikdörtgen"/>
          <p:cNvSpPr/>
          <p:nvPr/>
        </p:nvSpPr>
        <p:spPr>
          <a:xfrm>
            <a:off x="4500562" y="2714620"/>
            <a:ext cx="1714512" cy="35719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Özel Sağlık  Sistemi (ISAPRE)</a:t>
            </a:r>
            <a:endParaRPr lang="tr-TR" sz="1200" dirty="0"/>
          </a:p>
        </p:txBody>
      </p:sp>
      <p:sp>
        <p:nvSpPr>
          <p:cNvPr id="92" name="91 Dikdörtgen"/>
          <p:cNvSpPr/>
          <p:nvPr/>
        </p:nvSpPr>
        <p:spPr>
          <a:xfrm>
            <a:off x="5286380" y="6000768"/>
            <a:ext cx="114300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200" dirty="0" err="1" smtClean="0"/>
              <a:t>ISAPRE’li</a:t>
            </a:r>
            <a:r>
              <a:rPr lang="tr-TR" sz="1200" dirty="0" smtClean="0"/>
              <a:t> olanlar: orta sınıf</a:t>
            </a:r>
            <a:endParaRPr lang="tr-TR" sz="1200" dirty="0"/>
          </a:p>
        </p:txBody>
      </p:sp>
      <p:sp>
        <p:nvSpPr>
          <p:cNvPr id="42" name="41 Dikdörtgen"/>
          <p:cNvSpPr/>
          <p:nvPr/>
        </p:nvSpPr>
        <p:spPr>
          <a:xfrm>
            <a:off x="6643702" y="6000768"/>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900"/>
              </a:lnSpc>
            </a:pPr>
            <a:r>
              <a:rPr lang="tr-TR" sz="1600" dirty="0" smtClean="0"/>
              <a:t>Üst sınıf</a:t>
            </a:r>
            <a:endParaRPr lang="tr-TR" sz="1600" dirty="0"/>
          </a:p>
        </p:txBody>
      </p:sp>
      <p:cxnSp>
        <p:nvCxnSpPr>
          <p:cNvPr id="56" name="55 Düz Ok Bağlayıcısı"/>
          <p:cNvCxnSpPr>
            <a:stCxn id="62" idx="0"/>
            <a:endCxn id="62" idx="0"/>
          </p:cNvCxnSpPr>
          <p:nvPr/>
        </p:nvCxnSpPr>
        <p:spPr>
          <a:xfrm rot="5400000" flipH="1" flipV="1">
            <a:off x="3036083" y="271462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Dikdörtgen"/>
          <p:cNvSpPr/>
          <p:nvPr/>
        </p:nvSpPr>
        <p:spPr>
          <a:xfrm>
            <a:off x="4500562" y="1000108"/>
            <a:ext cx="3429024"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ysClr val="windowText" lastClr="000000"/>
                </a:solidFill>
              </a:rPr>
              <a:t>Özel</a:t>
            </a:r>
            <a:endParaRPr lang="tr-TR" sz="1600" dirty="0">
              <a:solidFill>
                <a:sysClr val="windowText" lastClr="000000"/>
              </a:solidFill>
            </a:endParaRPr>
          </a:p>
        </p:txBody>
      </p:sp>
      <p:sp>
        <p:nvSpPr>
          <p:cNvPr id="32" name="31 Dikdörtgen"/>
          <p:cNvSpPr/>
          <p:nvPr/>
        </p:nvSpPr>
        <p:spPr>
          <a:xfrm>
            <a:off x="8001024" y="1000108"/>
            <a:ext cx="1000132"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tr-TR" sz="1600" dirty="0" smtClean="0">
                <a:solidFill>
                  <a:sysClr val="windowText" lastClr="000000"/>
                </a:solidFill>
              </a:rPr>
              <a:t>Silahlı Kuvvetler</a:t>
            </a:r>
            <a:endParaRPr lang="tr-TR" sz="1600" dirty="0">
              <a:solidFill>
                <a:sysClr val="windowText" lastClr="000000"/>
              </a:solidFill>
            </a:endParaRPr>
          </a:p>
        </p:txBody>
      </p:sp>
      <p:sp>
        <p:nvSpPr>
          <p:cNvPr id="35" name="34 Dikdörtgen"/>
          <p:cNvSpPr/>
          <p:nvPr/>
        </p:nvSpPr>
        <p:spPr>
          <a:xfrm>
            <a:off x="2214546" y="1500174"/>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Zorunlu kesintiler</a:t>
            </a:r>
            <a:endParaRPr lang="tr-TR" sz="1400" dirty="0"/>
          </a:p>
        </p:txBody>
      </p:sp>
      <p:sp>
        <p:nvSpPr>
          <p:cNvPr id="36" name="35 Dikdörtgen"/>
          <p:cNvSpPr/>
          <p:nvPr/>
        </p:nvSpPr>
        <p:spPr>
          <a:xfrm>
            <a:off x="3357554" y="1500174"/>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Katkı payları</a:t>
            </a:r>
            <a:endParaRPr lang="tr-TR" sz="1400" dirty="0"/>
          </a:p>
        </p:txBody>
      </p:sp>
      <p:sp>
        <p:nvSpPr>
          <p:cNvPr id="38" name="37 Dikdörtgen"/>
          <p:cNvSpPr/>
          <p:nvPr/>
        </p:nvSpPr>
        <p:spPr>
          <a:xfrm>
            <a:off x="4500562" y="1500174"/>
            <a:ext cx="85725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Ek kesintiler</a:t>
            </a:r>
            <a:endParaRPr lang="tr-TR" sz="1400" dirty="0"/>
          </a:p>
        </p:txBody>
      </p:sp>
      <p:sp>
        <p:nvSpPr>
          <p:cNvPr id="39" name="38 Dikdörtgen"/>
          <p:cNvSpPr/>
          <p:nvPr/>
        </p:nvSpPr>
        <p:spPr>
          <a:xfrm>
            <a:off x="5429256" y="1500174"/>
            <a:ext cx="78581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Katkı payları</a:t>
            </a:r>
            <a:endParaRPr lang="tr-TR" sz="1400" dirty="0"/>
          </a:p>
        </p:txBody>
      </p:sp>
      <p:sp>
        <p:nvSpPr>
          <p:cNvPr id="40" name="39 Dikdörtgen"/>
          <p:cNvSpPr/>
          <p:nvPr/>
        </p:nvSpPr>
        <p:spPr>
          <a:xfrm>
            <a:off x="6286512" y="1500174"/>
            <a:ext cx="78581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Şirketler</a:t>
            </a:r>
            <a:endParaRPr lang="tr-TR" sz="1400" dirty="0"/>
          </a:p>
        </p:txBody>
      </p:sp>
      <p:sp>
        <p:nvSpPr>
          <p:cNvPr id="41" name="40 Dikdörtgen"/>
          <p:cNvSpPr/>
          <p:nvPr/>
        </p:nvSpPr>
        <p:spPr>
          <a:xfrm>
            <a:off x="7143768" y="1500174"/>
            <a:ext cx="78581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200" dirty="0" smtClean="0"/>
              <a:t>Cepten ödemeler</a:t>
            </a:r>
            <a:endParaRPr lang="tr-TR" sz="1200" dirty="0"/>
          </a:p>
        </p:txBody>
      </p:sp>
      <p:sp>
        <p:nvSpPr>
          <p:cNvPr id="43" name="42 Dikdörtgen"/>
          <p:cNvSpPr/>
          <p:nvPr/>
        </p:nvSpPr>
        <p:spPr>
          <a:xfrm>
            <a:off x="8001024" y="1500174"/>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Genel vergiler</a:t>
            </a:r>
            <a:endParaRPr lang="tr-TR" sz="1400" dirty="0"/>
          </a:p>
        </p:txBody>
      </p:sp>
      <p:sp>
        <p:nvSpPr>
          <p:cNvPr id="44" name="43 Dikdörtgen"/>
          <p:cNvSpPr/>
          <p:nvPr/>
        </p:nvSpPr>
        <p:spPr>
          <a:xfrm>
            <a:off x="1071538" y="2071678"/>
            <a:ext cx="78581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200" dirty="0" smtClean="0"/>
              <a:t>Belediye vergisi</a:t>
            </a:r>
            <a:endParaRPr lang="tr-TR" sz="1200" dirty="0"/>
          </a:p>
        </p:txBody>
      </p:sp>
      <p:sp>
        <p:nvSpPr>
          <p:cNvPr id="72" name="71 Dikdörtgen"/>
          <p:cNvSpPr/>
          <p:nvPr/>
        </p:nvSpPr>
        <p:spPr>
          <a:xfrm>
            <a:off x="8001024" y="2714620"/>
            <a:ext cx="1000132"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tr-TR" sz="1600" dirty="0" smtClean="0">
                <a:solidFill>
                  <a:sysClr val="windowText" lastClr="000000"/>
                </a:solidFill>
              </a:rPr>
              <a:t>Silahlı Kuvvetler</a:t>
            </a:r>
            <a:endParaRPr lang="tr-TR" sz="1600" dirty="0">
              <a:solidFill>
                <a:sysClr val="windowText" lastClr="000000"/>
              </a:solidFill>
            </a:endParaRPr>
          </a:p>
        </p:txBody>
      </p:sp>
      <p:sp>
        <p:nvSpPr>
          <p:cNvPr id="73" name="72 Dikdörtgen"/>
          <p:cNvSpPr/>
          <p:nvPr/>
        </p:nvSpPr>
        <p:spPr>
          <a:xfrm>
            <a:off x="6286512" y="2714620"/>
            <a:ext cx="1000132" cy="7143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tr-TR" sz="1200" dirty="0" smtClean="0">
                <a:solidFill>
                  <a:sysClr val="windowText" lastClr="000000"/>
                </a:solidFill>
              </a:rPr>
              <a:t>Meslek hastalıkları ve iş kazaları fonu</a:t>
            </a:r>
            <a:endParaRPr lang="tr-TR" sz="1200" dirty="0">
              <a:solidFill>
                <a:sysClr val="windowText" lastClr="000000"/>
              </a:solidFill>
            </a:endParaRPr>
          </a:p>
        </p:txBody>
      </p:sp>
      <p:sp>
        <p:nvSpPr>
          <p:cNvPr id="74" name="73 Dikdörtgen"/>
          <p:cNvSpPr/>
          <p:nvPr/>
        </p:nvSpPr>
        <p:spPr>
          <a:xfrm>
            <a:off x="1571604" y="4643446"/>
            <a:ext cx="171451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Belediye kuruluşları</a:t>
            </a:r>
            <a:endParaRPr lang="tr-TR" sz="1600" dirty="0"/>
          </a:p>
        </p:txBody>
      </p:sp>
      <p:sp>
        <p:nvSpPr>
          <p:cNvPr id="75" name="74 Dikdörtgen"/>
          <p:cNvSpPr/>
          <p:nvPr/>
        </p:nvSpPr>
        <p:spPr>
          <a:xfrm>
            <a:off x="3428992" y="4643446"/>
            <a:ext cx="171451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Halk Klinikleri ve hastaneleri</a:t>
            </a:r>
            <a:endParaRPr lang="tr-TR" sz="1600" dirty="0"/>
          </a:p>
        </p:txBody>
      </p:sp>
      <p:sp>
        <p:nvSpPr>
          <p:cNvPr id="76" name="75 Dikdörtgen"/>
          <p:cNvSpPr/>
          <p:nvPr/>
        </p:nvSpPr>
        <p:spPr>
          <a:xfrm>
            <a:off x="8001024" y="6072206"/>
            <a:ext cx="100013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SK çalışanları</a:t>
            </a:r>
            <a:endParaRPr lang="tr-TR" sz="1400" dirty="0"/>
          </a:p>
        </p:txBody>
      </p:sp>
      <p:cxnSp>
        <p:nvCxnSpPr>
          <p:cNvPr id="78" name="77 Düz Ok Bağlayıcısı"/>
          <p:cNvCxnSpPr/>
          <p:nvPr/>
        </p:nvCxnSpPr>
        <p:spPr>
          <a:xfrm rot="5400000">
            <a:off x="1571604" y="2357430"/>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1" name="80 Düz Ok Bağlayıcısı"/>
          <p:cNvCxnSpPr>
            <a:stCxn id="35" idx="2"/>
          </p:cNvCxnSpPr>
          <p:nvPr/>
        </p:nvCxnSpPr>
        <p:spPr>
          <a:xfrm rot="5400000">
            <a:off x="2357422" y="2357430"/>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3" name="82 Düz Ok Bağlayıcısı"/>
          <p:cNvCxnSpPr>
            <a:stCxn id="36" idx="2"/>
          </p:cNvCxnSpPr>
          <p:nvPr/>
        </p:nvCxnSpPr>
        <p:spPr>
          <a:xfrm rot="5400000">
            <a:off x="3500430" y="2357430"/>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5" name="84 Düz Ok Bağlayıcısı"/>
          <p:cNvCxnSpPr/>
          <p:nvPr/>
        </p:nvCxnSpPr>
        <p:spPr>
          <a:xfrm rot="5400000">
            <a:off x="1214414" y="3000372"/>
            <a:ext cx="85725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8" name="87 Düz Ok Bağlayıcısı"/>
          <p:cNvCxnSpPr/>
          <p:nvPr/>
        </p:nvCxnSpPr>
        <p:spPr>
          <a:xfrm rot="5400000">
            <a:off x="4787108" y="2357430"/>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9" name="88 Düz Ok Bağlayıcısı"/>
          <p:cNvCxnSpPr/>
          <p:nvPr/>
        </p:nvCxnSpPr>
        <p:spPr>
          <a:xfrm rot="5400000">
            <a:off x="5644364" y="2356636"/>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1" name="90 Düz Ok Bağlayıcısı"/>
          <p:cNvCxnSpPr/>
          <p:nvPr/>
        </p:nvCxnSpPr>
        <p:spPr>
          <a:xfrm rot="5400000">
            <a:off x="6430182" y="2356636"/>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4" name="93 Düz Ok Bağlayıcısı"/>
          <p:cNvCxnSpPr>
            <a:stCxn id="43" idx="2"/>
            <a:endCxn id="72" idx="0"/>
          </p:cNvCxnSpPr>
          <p:nvPr/>
        </p:nvCxnSpPr>
        <p:spPr>
          <a:xfrm rot="5400000">
            <a:off x="8143900" y="2357430"/>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6" name="95 Düz Ok Bağlayıcısı"/>
          <p:cNvCxnSpPr/>
          <p:nvPr/>
        </p:nvCxnSpPr>
        <p:spPr>
          <a:xfrm rot="5400000">
            <a:off x="6037273" y="3321843"/>
            <a:ext cx="2642412" cy="794"/>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1" name="100 Düz Ok Bağlayıcısı"/>
          <p:cNvCxnSpPr/>
          <p:nvPr/>
        </p:nvCxnSpPr>
        <p:spPr>
          <a:xfrm rot="5400000">
            <a:off x="5965041" y="4036223"/>
            <a:ext cx="121444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5" name="104 Düz Ok Bağlayıcısı"/>
          <p:cNvCxnSpPr/>
          <p:nvPr/>
        </p:nvCxnSpPr>
        <p:spPr>
          <a:xfrm rot="5400000">
            <a:off x="5214942" y="3857628"/>
            <a:ext cx="157163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8" name="107 Düz Ok Bağlayıcısı"/>
          <p:cNvCxnSpPr/>
          <p:nvPr/>
        </p:nvCxnSpPr>
        <p:spPr>
          <a:xfrm rot="5400000">
            <a:off x="3393273" y="3250405"/>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1" name="110 Düz Ok Bağlayıcısı"/>
          <p:cNvCxnSpPr>
            <a:stCxn id="72" idx="2"/>
            <a:endCxn id="71" idx="0"/>
          </p:cNvCxnSpPr>
          <p:nvPr/>
        </p:nvCxnSpPr>
        <p:spPr>
          <a:xfrm rot="5400000">
            <a:off x="7716697" y="3859053"/>
            <a:ext cx="156878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4" name="113 Düz Bağlayıcı"/>
          <p:cNvCxnSpPr/>
          <p:nvPr/>
        </p:nvCxnSpPr>
        <p:spPr>
          <a:xfrm>
            <a:off x="3571868" y="3214686"/>
            <a:ext cx="221457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16" name="115 Düz Ok Bağlayıcısı"/>
          <p:cNvCxnSpPr/>
          <p:nvPr/>
        </p:nvCxnSpPr>
        <p:spPr>
          <a:xfrm rot="5400000">
            <a:off x="5072066" y="3929066"/>
            <a:ext cx="142876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9" name="118 Düz Ok Bağlayıcısı"/>
          <p:cNvCxnSpPr>
            <a:stCxn id="17" idx="2"/>
            <a:endCxn id="74" idx="0"/>
          </p:cNvCxnSpPr>
          <p:nvPr/>
        </p:nvCxnSpPr>
        <p:spPr>
          <a:xfrm rot="5400000">
            <a:off x="2035951" y="4250537"/>
            <a:ext cx="78581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2" name="121 Düz Bağlayıcı"/>
          <p:cNvCxnSpPr/>
          <p:nvPr/>
        </p:nvCxnSpPr>
        <p:spPr>
          <a:xfrm rot="10800000">
            <a:off x="4929190" y="3929066"/>
            <a:ext cx="107157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24" name="123 Düz Ok Bağlayıcısı"/>
          <p:cNvCxnSpPr/>
          <p:nvPr/>
        </p:nvCxnSpPr>
        <p:spPr>
          <a:xfrm rot="5400000">
            <a:off x="4572000" y="4286256"/>
            <a:ext cx="71438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7" name="126 Düz Ok Bağlayıcısı"/>
          <p:cNvCxnSpPr/>
          <p:nvPr/>
        </p:nvCxnSpPr>
        <p:spPr>
          <a:xfrm rot="5400000">
            <a:off x="3394067" y="5535627"/>
            <a:ext cx="928694" cy="1588"/>
          </a:xfrm>
          <a:prstGeom prst="straightConnector1">
            <a:avLst/>
          </a:prstGeom>
          <a:ln>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129" name="128 Düz Ok Bağlayıcısı"/>
          <p:cNvCxnSpPr/>
          <p:nvPr/>
        </p:nvCxnSpPr>
        <p:spPr>
          <a:xfrm rot="5400000">
            <a:off x="5608645" y="5536421"/>
            <a:ext cx="927900" cy="794"/>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32" name="131 Düz Bağlayıcı"/>
          <p:cNvCxnSpPr/>
          <p:nvPr/>
        </p:nvCxnSpPr>
        <p:spPr>
          <a:xfrm rot="5400000">
            <a:off x="4501356" y="5357826"/>
            <a:ext cx="570710" cy="794"/>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35" name="134 Düz Ok Bağlayıcısı"/>
          <p:cNvCxnSpPr/>
          <p:nvPr/>
        </p:nvCxnSpPr>
        <p:spPr>
          <a:xfrm>
            <a:off x="4786314" y="5643578"/>
            <a:ext cx="128588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37" name="136 Düz Bağlayıcı"/>
          <p:cNvCxnSpPr/>
          <p:nvPr/>
        </p:nvCxnSpPr>
        <p:spPr>
          <a:xfrm rot="5400000">
            <a:off x="5679289" y="5250669"/>
            <a:ext cx="35719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39" name="138 Düz Bağlayıcı"/>
          <p:cNvCxnSpPr/>
          <p:nvPr/>
        </p:nvCxnSpPr>
        <p:spPr>
          <a:xfrm rot="10800000">
            <a:off x="4286248" y="5429264"/>
            <a:ext cx="157163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41" name="140 Düz Ok Bağlayıcısı"/>
          <p:cNvCxnSpPr/>
          <p:nvPr/>
        </p:nvCxnSpPr>
        <p:spPr>
          <a:xfrm rot="5400000">
            <a:off x="4000496" y="5715016"/>
            <a:ext cx="57150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43" name="142 Düz Ok Bağlayıcısı"/>
          <p:cNvCxnSpPr>
            <a:stCxn id="74" idx="2"/>
          </p:cNvCxnSpPr>
          <p:nvPr/>
        </p:nvCxnSpPr>
        <p:spPr>
          <a:xfrm rot="5400000">
            <a:off x="1964513" y="5536421"/>
            <a:ext cx="92869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45" name="144 Düz Ok Bağlayıcısı"/>
          <p:cNvCxnSpPr/>
          <p:nvPr/>
        </p:nvCxnSpPr>
        <p:spPr>
          <a:xfrm rot="5400000">
            <a:off x="6536545" y="5536421"/>
            <a:ext cx="92869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47" name="146 Düz Ok Bağlayıcısı"/>
          <p:cNvCxnSpPr>
            <a:stCxn id="71" idx="2"/>
            <a:endCxn id="76" idx="0"/>
          </p:cNvCxnSpPr>
          <p:nvPr/>
        </p:nvCxnSpPr>
        <p:spPr>
          <a:xfrm rot="5400000">
            <a:off x="8001024" y="5572140"/>
            <a:ext cx="100013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Kapsam</a:t>
            </a:r>
            <a:endParaRPr lang="tr-TR" dirty="0"/>
          </a:p>
        </p:txBody>
      </p:sp>
      <p:sp>
        <p:nvSpPr>
          <p:cNvPr id="3" name="2 İçerik Yer Tutucusu"/>
          <p:cNvSpPr>
            <a:spLocks noGrp="1"/>
          </p:cNvSpPr>
          <p:nvPr>
            <p:ph idx="1"/>
          </p:nvPr>
        </p:nvSpPr>
        <p:spPr/>
        <p:txBody>
          <a:bodyPr>
            <a:normAutofit fontScale="55000" lnSpcReduction="20000"/>
          </a:bodyPr>
          <a:lstStyle/>
          <a:p>
            <a:r>
              <a:rPr lang="tr-TR" dirty="0" smtClean="0"/>
              <a:t>Sağlık Bakanlığı tüm nüfusun sağlık hizmetlerinden eşit ve özgür olarak yararlanmasından sorumlu. İsteyen kamu kuruluşlarını isteyen özel sağlık kuruluşlarını  seçmekte özgür.</a:t>
            </a:r>
          </a:p>
          <a:p>
            <a:r>
              <a:rPr lang="tr-TR" dirty="0" smtClean="0"/>
              <a:t>Tamamlayıcı özel sağlık sigortası yaptırılabiliyor.</a:t>
            </a:r>
          </a:p>
          <a:p>
            <a:r>
              <a:rPr lang="tr-TR" dirty="0" smtClean="0"/>
              <a:t>Nüfusun %80’i kamu sağlık sektöründen yararlanabiliyor (</a:t>
            </a:r>
            <a:r>
              <a:rPr lang="tr-TR" dirty="0" err="1" smtClean="0"/>
              <a:t>Sistema</a:t>
            </a:r>
            <a:r>
              <a:rPr lang="tr-TR" dirty="0" smtClean="0"/>
              <a:t> </a:t>
            </a:r>
            <a:r>
              <a:rPr lang="tr-TR" dirty="0" err="1" smtClean="0"/>
              <a:t>Nacional</a:t>
            </a:r>
            <a:r>
              <a:rPr lang="tr-TR" dirty="0" smtClean="0"/>
              <a:t> de </a:t>
            </a:r>
            <a:r>
              <a:rPr lang="tr-TR" dirty="0" err="1" smtClean="0"/>
              <a:t>Servicios</a:t>
            </a:r>
            <a:r>
              <a:rPr lang="tr-TR" dirty="0" smtClean="0"/>
              <a:t> de </a:t>
            </a:r>
            <a:r>
              <a:rPr lang="tr-TR" dirty="0" err="1" smtClean="0"/>
              <a:t>Salud</a:t>
            </a:r>
            <a:r>
              <a:rPr lang="tr-TR" dirty="0" smtClean="0"/>
              <a:t> – SNSS kamu sağlık hizmetlerinin genel adı; ,ilgili fonun adı FONASA).</a:t>
            </a:r>
          </a:p>
          <a:p>
            <a:pPr lvl="1"/>
            <a:r>
              <a:rPr lang="tr-TR" dirty="0" smtClean="0"/>
              <a:t>%7: FONASA kapsamında olmayan kendi hesabına çalışanlar ve aileleri</a:t>
            </a:r>
          </a:p>
          <a:p>
            <a:pPr lvl="1"/>
            <a:r>
              <a:rPr lang="tr-TR" dirty="0" smtClean="0"/>
              <a:t>%3 Silahlı Kuvvetler mensupları</a:t>
            </a:r>
          </a:p>
          <a:p>
            <a:r>
              <a:rPr lang="tr-TR" dirty="0" smtClean="0"/>
              <a:t>Özel sağlık sektörü (ISAPRE) nüfusun %17,5’ini kapsıyor.</a:t>
            </a:r>
          </a:p>
          <a:p>
            <a:r>
              <a:rPr lang="tr-TR" dirty="0" smtClean="0"/>
              <a:t>Kalanlar (%2,5) cepten ödemeler.</a:t>
            </a:r>
          </a:p>
          <a:p>
            <a:r>
              <a:rPr lang="tr-TR" dirty="0" smtClean="0"/>
              <a:t>Fon olarak FONASA ve ISAPRE yanında 3 kuruluş iş kazaları ve meslek hastalıkları durumunda devreye giriyor. Buralardan yararlananlar nüfusun %15’i kadarı. Bu grubun aileleri kapsanmıyor.yeterli geliri olmayan bu kuruluşlara ödeme yapmadan sağlık hizmeti alabiliyor. </a:t>
            </a:r>
          </a:p>
          <a:p>
            <a:r>
              <a:rPr lang="tr-TR" dirty="0" smtClean="0"/>
              <a:t>İki tip ISAPRE kuruluşu var:</a:t>
            </a:r>
          </a:p>
          <a:p>
            <a:pPr lvl="1"/>
            <a:r>
              <a:rPr lang="tr-TR" dirty="0" smtClean="0"/>
              <a:t>Kapalı ISAPRE: özel şirket çalışanlarının yararlanabildiği kuruluşlar</a:t>
            </a:r>
          </a:p>
          <a:p>
            <a:pPr lvl="1"/>
            <a:r>
              <a:rPr lang="tr-TR" dirty="0" smtClean="0"/>
              <a:t>Açık ISAPRE: ödeme gücü olan herkese açık olanlar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Finansman</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Tüm çalışanlar ya </a:t>
            </a:r>
            <a:r>
              <a:rPr lang="tr-TR" dirty="0" err="1" smtClean="0"/>
              <a:t>FONASA’ya</a:t>
            </a:r>
            <a:r>
              <a:rPr lang="tr-TR" dirty="0" smtClean="0"/>
              <a:t> ya da </a:t>
            </a:r>
            <a:r>
              <a:rPr lang="tr-TR" dirty="0" err="1" smtClean="0"/>
              <a:t>ISAPRE’ye</a:t>
            </a:r>
            <a:r>
              <a:rPr lang="tr-TR" dirty="0" smtClean="0"/>
              <a:t> prim ödemek zorunda (maaşın %7 oranında)</a:t>
            </a:r>
          </a:p>
          <a:p>
            <a:r>
              <a:rPr lang="tr-TR" dirty="0" smtClean="0"/>
              <a:t>Kendi hesabına çalışanlar istemeleri halinde sigortalanıyorlar.</a:t>
            </a:r>
          </a:p>
          <a:p>
            <a:r>
              <a:rPr lang="tr-TR" dirty="0" smtClean="0"/>
              <a:t>2003’te tüm sağlık giderlerinin dağılımı:</a:t>
            </a:r>
          </a:p>
          <a:p>
            <a:pPr lvl="1"/>
            <a:r>
              <a:rPr lang="tr-TR" dirty="0" smtClean="0"/>
              <a:t>Genel vergiler: %27</a:t>
            </a:r>
          </a:p>
          <a:p>
            <a:pPr lvl="1"/>
            <a:r>
              <a:rPr lang="tr-TR" dirty="0" smtClean="0"/>
              <a:t>FONASA: %17</a:t>
            </a:r>
          </a:p>
          <a:p>
            <a:pPr lvl="1"/>
            <a:r>
              <a:rPr lang="tr-TR" dirty="0" smtClean="0"/>
              <a:t>ISAPRE: %16</a:t>
            </a:r>
          </a:p>
          <a:p>
            <a:pPr lvl="1"/>
            <a:r>
              <a:rPr lang="tr-TR" dirty="0" smtClean="0"/>
              <a:t>Cepten ödemeler: %26</a:t>
            </a:r>
          </a:p>
          <a:p>
            <a:pPr lvl="1"/>
            <a:r>
              <a:rPr lang="tr-TR" dirty="0" smtClean="0"/>
              <a:t>Belediyeler: %6</a:t>
            </a:r>
          </a:p>
          <a:p>
            <a:pPr lvl="1"/>
            <a:r>
              <a:rPr lang="tr-TR" dirty="0" smtClean="0"/>
              <a:t>Gönüllü katkılar: %7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Finansman II</a:t>
            </a:r>
            <a:endParaRPr lang="tr-TR" dirty="0"/>
          </a:p>
        </p:txBody>
      </p:sp>
      <p:sp>
        <p:nvSpPr>
          <p:cNvPr id="3" name="2 İçerik Yer Tutucusu"/>
          <p:cNvSpPr>
            <a:spLocks noGrp="1"/>
          </p:cNvSpPr>
          <p:nvPr>
            <p:ph idx="1"/>
          </p:nvPr>
        </p:nvSpPr>
        <p:spPr/>
        <p:txBody>
          <a:bodyPr/>
          <a:lstStyle/>
          <a:p>
            <a:r>
              <a:rPr lang="tr-TR" dirty="0" smtClean="0"/>
              <a:t>Belediyelere Aile Sağlığı Planına göre temel bir hizmet paketi üzerinden kişi/hasta başı ödeme yapılıyor. Belediyelere yapılan ödemelerde hizmet verdiği nüfusun büyüklüğü ve sosyoekonomik düzeyi de hesaba katılıyor.</a:t>
            </a:r>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Kaynaklar</a:t>
            </a:r>
            <a:endParaRPr lang="tr-TR" dirty="0"/>
          </a:p>
        </p:txBody>
      </p:sp>
      <p:sp>
        <p:nvSpPr>
          <p:cNvPr id="3" name="2 İçerik Yer Tutucusu"/>
          <p:cNvSpPr>
            <a:spLocks noGrp="1"/>
          </p:cNvSpPr>
          <p:nvPr>
            <p:ph idx="1"/>
          </p:nvPr>
        </p:nvSpPr>
        <p:spPr/>
        <p:txBody>
          <a:bodyPr/>
          <a:lstStyle/>
          <a:p>
            <a:r>
              <a:rPr lang="tr-TR" dirty="0" smtClean="0"/>
              <a:t>2003’te 1,1 hekim / 1000 kişi</a:t>
            </a:r>
          </a:p>
          <a:p>
            <a:r>
              <a:rPr lang="tr-TR" dirty="0" smtClean="0"/>
              <a:t>Hekimlerin %59’u Santiago’da</a:t>
            </a:r>
          </a:p>
          <a:p>
            <a:r>
              <a:rPr lang="tr-TR" dirty="0" smtClean="0"/>
              <a:t>Hekimlerin %79’u Şili Tıp Okulu ile bağlantılı.</a:t>
            </a:r>
          </a:p>
          <a:p>
            <a:r>
              <a:rPr lang="tr-TR" dirty="0" smtClean="0"/>
              <a:t>Önemli bir oran hem kamuda hem özelde çalışıyor.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Kosta </a:t>
            </a:r>
            <a:r>
              <a:rPr lang="tr-TR" dirty="0" err="1" smtClean="0"/>
              <a:t>Rika</a:t>
            </a:r>
            <a:r>
              <a:rPr lang="tr-TR" dirty="0" smtClean="0"/>
              <a:t> –Alt yapı</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947 EBAIS var</a:t>
            </a:r>
          </a:p>
          <a:p>
            <a:r>
              <a:rPr lang="tr-TR" dirty="0" smtClean="0"/>
              <a:t>Sağlık merkezi bulunmayan yerlerde ya da ücra yerlerde </a:t>
            </a:r>
            <a:r>
              <a:rPr lang="tr-TR" dirty="0" err="1" smtClean="0"/>
              <a:t>periodik</a:t>
            </a:r>
            <a:r>
              <a:rPr lang="tr-TR" dirty="0" smtClean="0"/>
              <a:t> olarak 1800 ev ziyareti yapılıyor.</a:t>
            </a:r>
          </a:p>
          <a:p>
            <a:r>
              <a:rPr lang="tr-TR" dirty="0" smtClean="0"/>
              <a:t>İkinci basamakta 11 klinik ve 13 küçük hastane ve 7 bölge hastanesi var.</a:t>
            </a:r>
          </a:p>
          <a:p>
            <a:r>
              <a:rPr lang="tr-TR" dirty="0" smtClean="0"/>
              <a:t>İkinci ve üçüncü basamakta 5518 yatak kapasitesi var – 1000 kişiye 1,2 yatak.</a:t>
            </a:r>
          </a:p>
          <a:p>
            <a:r>
              <a:rPr lang="tr-TR" dirty="0" smtClean="0"/>
              <a:t>1,8 hekim /1000 kişi, 1,9 hemşire/1000 kişi.</a:t>
            </a:r>
          </a:p>
          <a:p>
            <a:r>
              <a:rPr lang="tr-TR" dirty="0" smtClean="0"/>
              <a:t>Her bir EBAIS bir hekim, bir yardımcı sağlık personeli, bir teknik elemanın yanı sıra destek için bir sosyal çalışmacı, bir hemşire, bir hekim, bir diyetisyen, bir eczacı, bir mikrobiyolog ve tıbbi kayıt teknik elemanından oluşuyor.</a:t>
            </a:r>
            <a:endParaRPr lang="tr-T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İlaç</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2003’te cepten harcamaların yarısı ilaca gidiyor.</a:t>
            </a:r>
          </a:p>
          <a:p>
            <a:r>
              <a:rPr lang="tr-TR" dirty="0" smtClean="0"/>
              <a:t>Sağlık harcamaları sosyoekonomik düzeye göre büyük farklılıklar gösteriyor.</a:t>
            </a:r>
          </a:p>
          <a:p>
            <a:r>
              <a:rPr lang="tr-TR" dirty="0" smtClean="0"/>
              <a:t>2002’de en zengin kesimin sağlık harcamaları en yoksul kesimden 6,5 kat daha fazla.</a:t>
            </a:r>
          </a:p>
          <a:p>
            <a:r>
              <a:rPr lang="tr-TR" dirty="0" smtClean="0"/>
              <a:t>2006’daki bir araştırmaya göre en yoksul kesim gelirinin %4’ünü sağlık giderlerine ayırıyor ve bu giderlerin % 57’si ilaç harcamaları.</a:t>
            </a:r>
          </a:p>
          <a:p>
            <a:r>
              <a:rPr lang="tr-TR" dirty="0" smtClean="0"/>
              <a:t>İlaçların çoğu ithal ediliyor.</a:t>
            </a:r>
          </a:p>
          <a:p>
            <a:endParaRPr lang="tr-T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AUGE Planı</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AUGE – 2005’te yapılmış bir reform</a:t>
            </a:r>
          </a:p>
          <a:p>
            <a:r>
              <a:rPr lang="tr-TR" dirty="0" smtClean="0"/>
              <a:t>AUGE: </a:t>
            </a:r>
            <a:r>
              <a:rPr lang="tr-TR" dirty="0" err="1" smtClean="0"/>
              <a:t>Acceso</a:t>
            </a:r>
            <a:r>
              <a:rPr lang="tr-TR" dirty="0" smtClean="0"/>
              <a:t> </a:t>
            </a:r>
            <a:r>
              <a:rPr lang="tr-TR" dirty="0" err="1" smtClean="0"/>
              <a:t>Universal</a:t>
            </a:r>
            <a:r>
              <a:rPr lang="tr-TR" dirty="0" smtClean="0"/>
              <a:t> </a:t>
            </a:r>
            <a:r>
              <a:rPr lang="tr-TR" dirty="0" err="1" smtClean="0"/>
              <a:t>con</a:t>
            </a:r>
            <a:r>
              <a:rPr lang="tr-TR" dirty="0" smtClean="0"/>
              <a:t> </a:t>
            </a:r>
            <a:r>
              <a:rPr lang="tr-TR" dirty="0" err="1" smtClean="0"/>
              <a:t>Garantias</a:t>
            </a:r>
            <a:r>
              <a:rPr lang="tr-TR" dirty="0" smtClean="0"/>
              <a:t> </a:t>
            </a:r>
            <a:r>
              <a:rPr lang="tr-TR" dirty="0" err="1" smtClean="0"/>
              <a:t>Explícitas</a:t>
            </a:r>
            <a:r>
              <a:rPr lang="tr-TR" dirty="0" smtClean="0"/>
              <a:t> – Açık Garantili Evrensel Ulaşım</a:t>
            </a:r>
          </a:p>
          <a:p>
            <a:r>
              <a:rPr lang="tr-TR" dirty="0" smtClean="0"/>
              <a:t>Amacı herkesin sağlık hizmetlerine ulaşımı ve sağlıkta eşitsizliğin giderilmesi.</a:t>
            </a:r>
          </a:p>
          <a:p>
            <a:r>
              <a:rPr lang="tr-TR" dirty="0" smtClean="0"/>
              <a:t>2005’te 56 hastalığı içeren bir liste oluşturulmuş (Bugüne kadar bu sayı 90’lara ulaşmış) ve bu listedeki hastalığı olanların ek ödeme yapmadan sağlık hizmetlerinden yararlanmasını içeriyor. </a:t>
            </a:r>
            <a:r>
              <a:rPr lang="tr-TR" dirty="0" err="1" smtClean="0"/>
              <a:t>FONASA’lılardan</a:t>
            </a:r>
            <a:r>
              <a:rPr lang="tr-TR" dirty="0" smtClean="0"/>
              <a:t> ek ücret alınmıyor, ancak </a:t>
            </a:r>
            <a:r>
              <a:rPr lang="tr-TR" dirty="0" err="1" smtClean="0"/>
              <a:t>ISAPRE’liler</a:t>
            </a:r>
            <a:r>
              <a:rPr lang="tr-TR" dirty="0" smtClean="0"/>
              <a:t> belli bir katkı payı ödemek durumunda.</a:t>
            </a:r>
          </a:p>
          <a:p>
            <a:pPr lvl="1"/>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Şili – Toplum katılımı</a:t>
            </a:r>
            <a:endParaRPr lang="tr-TR" dirty="0"/>
          </a:p>
        </p:txBody>
      </p:sp>
      <p:sp>
        <p:nvSpPr>
          <p:cNvPr id="3" name="2 İçerik Yer Tutucusu"/>
          <p:cNvSpPr>
            <a:spLocks noGrp="1"/>
          </p:cNvSpPr>
          <p:nvPr>
            <p:ph idx="1"/>
          </p:nvPr>
        </p:nvSpPr>
        <p:spPr/>
        <p:txBody>
          <a:bodyPr/>
          <a:lstStyle/>
          <a:p>
            <a:pPr marL="342900" lvl="1" indent="-342900">
              <a:buFont typeface="Arial" pitchFamily="34" charset="0"/>
              <a:buChar char="•"/>
            </a:pPr>
            <a:r>
              <a:rPr lang="tr-TR" dirty="0" smtClean="0"/>
              <a:t>Halktan ve ilgili sektörlerin temsilcilerinden oluşan sağlık konseyleri kurulmuş. Bu konseyler sağlıkla ilgili herhangi bir konuda söz sahibi olabiliyor.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Kosta </a:t>
            </a:r>
            <a:r>
              <a:rPr lang="tr-TR" dirty="0" err="1" smtClean="0"/>
              <a:t>Rika</a:t>
            </a:r>
            <a:r>
              <a:rPr lang="tr-TR" dirty="0" smtClean="0"/>
              <a:t> - ilaç</a:t>
            </a:r>
            <a:endParaRPr lang="tr-TR" dirty="0"/>
          </a:p>
        </p:txBody>
      </p:sp>
      <p:sp>
        <p:nvSpPr>
          <p:cNvPr id="3" name="2 İçerik Yer Tutucusu"/>
          <p:cNvSpPr>
            <a:spLocks noGrp="1"/>
          </p:cNvSpPr>
          <p:nvPr>
            <p:ph idx="1"/>
          </p:nvPr>
        </p:nvSpPr>
        <p:spPr/>
        <p:txBody>
          <a:bodyPr/>
          <a:lstStyle/>
          <a:p>
            <a:r>
              <a:rPr lang="tr-TR" dirty="0" smtClean="0"/>
              <a:t>İlaç harcamaları toplam sağlık harcamalarının %12’si.</a:t>
            </a:r>
          </a:p>
          <a:p>
            <a:r>
              <a:rPr lang="tr-TR" dirty="0" smtClean="0"/>
              <a:t>Cepten harcamaların %80’ini ilaç ve muayene paraları oluşturuyor.</a:t>
            </a:r>
          </a:p>
          <a:p>
            <a:r>
              <a:rPr lang="tr-TR" dirty="0" smtClean="0"/>
              <a:t>Nüfusun çoğu özeli tercih ediyor; bakımın ve hizmetin daha iyi olduğunu düşünüyor.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 için Ekler</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CNSS kapsamındakiler:</a:t>
            </a:r>
          </a:p>
          <a:p>
            <a:pPr lvl="1"/>
            <a:r>
              <a:rPr lang="tr-TR" dirty="0" smtClean="0"/>
              <a:t>1941’de kurulmuş</a:t>
            </a:r>
          </a:p>
          <a:p>
            <a:pPr lvl="1"/>
            <a:r>
              <a:rPr lang="tr-TR" dirty="0" smtClean="0"/>
              <a:t>Sigortalıların yanı sıra sigortalı yakını olmayan 18 yaş altı nüfusu ve kadınları, sakatları ve yoksulları kapsıyor</a:t>
            </a:r>
          </a:p>
          <a:p>
            <a:pPr lvl="1"/>
            <a:r>
              <a:rPr lang="tr-TR" dirty="0" smtClean="0"/>
              <a:t>1970’de nüfusun %47,2’sini, 1980’de %75,8’ini ve sonra yavaş bir artışla 2008’de nüfusun %87,6’sını kapsıyor</a:t>
            </a:r>
          </a:p>
          <a:p>
            <a:r>
              <a:rPr lang="tr-TR" dirty="0" smtClean="0"/>
              <a:t>Katkı/prim alınmayan kolların finansmanı lotarya ve sigara   ve içki vergilerinden karşılanıyor.</a:t>
            </a:r>
          </a:p>
          <a:p>
            <a:r>
              <a:rPr lang="tr-TR" dirty="0" smtClean="0"/>
              <a:t>INS: </a:t>
            </a:r>
          </a:p>
          <a:p>
            <a:pPr lvl="1"/>
            <a:r>
              <a:rPr lang="tr-TR" dirty="0" smtClean="0"/>
              <a:t>Hem kamu hem özelde bulunuyor</a:t>
            </a:r>
          </a:p>
          <a:p>
            <a:pPr lvl="1"/>
            <a:r>
              <a:rPr lang="tr-TR" dirty="0" smtClean="0"/>
              <a:t>İş ve trafik kazalarında müdahale</a:t>
            </a:r>
          </a:p>
          <a:p>
            <a:r>
              <a:rPr lang="tr-TR" dirty="0" err="1" smtClean="0"/>
              <a:t>Dengue</a:t>
            </a:r>
            <a:r>
              <a:rPr lang="tr-TR" dirty="0" smtClean="0"/>
              <a:t> ateşi – sivrisineklerin yaydığı bir virüs hastalığı</a:t>
            </a:r>
          </a:p>
          <a:p>
            <a:r>
              <a:rPr lang="tr-TR" dirty="0" err="1" smtClean="0"/>
              <a:t>Obesite</a:t>
            </a:r>
            <a:endParaRPr lang="tr-T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Guatemala</a:t>
            </a:r>
            <a:endParaRPr lang="tr-TR" dirty="0"/>
          </a:p>
        </p:txBody>
      </p:sp>
      <p:sp>
        <p:nvSpPr>
          <p:cNvPr id="3" name="2 İçerik Yer Tutucusu"/>
          <p:cNvSpPr>
            <a:spLocks noGrp="1"/>
          </p:cNvSpPr>
          <p:nvPr>
            <p:ph idx="1"/>
          </p:nvPr>
        </p:nvSpPr>
        <p:spPr/>
        <p:txBody>
          <a:bodyPr/>
          <a:lstStyle/>
          <a:p>
            <a:r>
              <a:rPr lang="tr-TR" dirty="0" smtClean="0"/>
              <a:t>Nüfusun %41’i yerli</a:t>
            </a:r>
          </a:p>
          <a:p>
            <a:r>
              <a:rPr lang="tr-TR" dirty="0" smtClean="0"/>
              <a:t>Nüfusun %51’i yoksulluk sınırı altında, %15’i çok yoksul</a:t>
            </a:r>
          </a:p>
          <a:p>
            <a:r>
              <a:rPr lang="tr-TR" dirty="0" smtClean="0"/>
              <a:t>Beş yaş altı nüfusun %43’ünde süreğen beslenme yetersizliği var</a:t>
            </a:r>
          </a:p>
          <a:p>
            <a:r>
              <a:rPr lang="tr-TR" dirty="0" smtClean="0"/>
              <a:t>Gebelerin %30’u kötü besleniyor</a:t>
            </a:r>
          </a:p>
          <a:p>
            <a:r>
              <a:rPr lang="tr-TR" dirty="0" smtClean="0"/>
              <a:t>Yerlilerde anne ölüm hızı yerli olmayanlardan 3 kat daha fazla</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Guatemala – Sağlık Sisteminin Tarihçesi</a:t>
            </a:r>
            <a:endParaRPr lang="tr-TR" dirty="0"/>
          </a:p>
        </p:txBody>
      </p:sp>
      <p:sp>
        <p:nvSpPr>
          <p:cNvPr id="3" name="2 İçerik Yer Tutucusu"/>
          <p:cNvSpPr>
            <a:spLocks noGrp="1"/>
          </p:cNvSpPr>
          <p:nvPr>
            <p:ph idx="1"/>
          </p:nvPr>
        </p:nvSpPr>
        <p:spPr>
          <a:xfrm>
            <a:off x="457200" y="1600200"/>
            <a:ext cx="8229600" cy="4972072"/>
          </a:xfrm>
        </p:spPr>
        <p:txBody>
          <a:bodyPr>
            <a:normAutofit/>
          </a:bodyPr>
          <a:lstStyle/>
          <a:p>
            <a:r>
              <a:rPr lang="tr-TR" sz="2000" dirty="0" smtClean="0"/>
              <a:t>1944		Zorunlu Sosyal Sigorta Sisteminin 					kurulması</a:t>
            </a:r>
          </a:p>
          <a:p>
            <a:r>
              <a:rPr lang="tr-TR" sz="2000" dirty="0" smtClean="0"/>
              <a:t>1946		Guatemala Sosyal Sigorta Enstitüsü Yasası</a:t>
            </a:r>
          </a:p>
          <a:p>
            <a:r>
              <a:rPr lang="tr-TR" sz="2000" dirty="0" smtClean="0"/>
              <a:t>1977		Resmi sektör yararına Sakatlık, Yaşlılık 					ve Yaşamı Koruma düzenlemesi</a:t>
            </a:r>
          </a:p>
          <a:p>
            <a:r>
              <a:rPr lang="tr-TR" sz="2000" dirty="0" smtClean="0"/>
              <a:t>1996		HSSYB (Halk Sağlığı ve Sosyal Yardım Bakanlığı) Reformu</a:t>
            </a:r>
          </a:p>
          <a:p>
            <a:r>
              <a:rPr lang="tr-TR" sz="2000" dirty="0" smtClean="0"/>
              <a:t>1997		Kamu-özel işbirliğinin kurulması </a:t>
            </a:r>
          </a:p>
          <a:p>
            <a:pPr lvl="4">
              <a:buNone/>
            </a:pPr>
            <a:r>
              <a:rPr lang="tr-TR" dirty="0" smtClean="0"/>
              <a:t>Devletin ödeme gücü olmayanlara hizmet götürme zorunluluğu </a:t>
            </a:r>
          </a:p>
          <a:p>
            <a:pPr lvl="4">
              <a:buNone/>
            </a:pPr>
            <a:r>
              <a:rPr lang="tr-TR" dirty="0" smtClean="0"/>
              <a:t>Temel Sağlık Hizmetleri Kapsamının Genişletilmesi Programı</a:t>
            </a:r>
          </a:p>
          <a:p>
            <a:r>
              <a:rPr lang="tr-TR" sz="2000" dirty="0" smtClean="0"/>
              <a:t>2004 	Genel </a:t>
            </a:r>
            <a:r>
              <a:rPr lang="tr-TR" sz="2000" dirty="0" err="1" smtClean="0"/>
              <a:t>Desentralizasyon</a:t>
            </a:r>
            <a:r>
              <a:rPr lang="tr-TR" sz="2000" dirty="0" smtClean="0"/>
              <a:t> Yasası – Sağlık   Hizmetlerinin 		kurulması, işletilmesi ve yönetiminin belediyelere verilmesi</a:t>
            </a:r>
          </a:p>
          <a:p>
            <a:r>
              <a:rPr lang="tr-TR" sz="2000" dirty="0" smtClean="0"/>
              <a:t>2010 	Kalite Yönetimi Sistemi</a:t>
            </a:r>
          </a:p>
          <a:p>
            <a:endParaRPr lang="tr-TR" sz="2000" dirty="0" smtClean="0"/>
          </a:p>
          <a:p>
            <a:endParaRPr lang="tr-T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928670"/>
          </a:xfrm>
        </p:spPr>
        <p:txBody>
          <a:bodyPr>
            <a:normAutofit/>
          </a:bodyPr>
          <a:lstStyle/>
          <a:p>
            <a:r>
              <a:rPr lang="tr-TR" dirty="0" smtClean="0"/>
              <a:t>Guatemala-Örgütlenme</a:t>
            </a:r>
            <a:endParaRPr lang="tr-TR" dirty="0"/>
          </a:p>
        </p:txBody>
      </p:sp>
      <p:sp>
        <p:nvSpPr>
          <p:cNvPr id="3" name="2 İçerik Yer Tutucusu"/>
          <p:cNvSpPr>
            <a:spLocks noGrp="1"/>
          </p:cNvSpPr>
          <p:nvPr>
            <p:ph idx="1"/>
          </p:nvPr>
        </p:nvSpPr>
        <p:spPr>
          <a:xfrm>
            <a:off x="0" y="928670"/>
            <a:ext cx="9144000" cy="5715040"/>
          </a:xfrm>
        </p:spPr>
        <p:txBody>
          <a:bodyPr>
            <a:normAutofit/>
          </a:bodyPr>
          <a:lstStyle/>
          <a:p>
            <a:pPr>
              <a:buNone/>
            </a:pPr>
            <a:r>
              <a:rPr lang="tr-TR" sz="2000" dirty="0" smtClean="0"/>
              <a:t>   Sektör</a:t>
            </a:r>
          </a:p>
          <a:p>
            <a:pPr>
              <a:buNone/>
            </a:pPr>
            <a:endParaRPr lang="tr-TR" sz="2000" dirty="0" smtClean="0"/>
          </a:p>
          <a:p>
            <a:pPr>
              <a:buNone/>
            </a:pPr>
            <a:r>
              <a:rPr lang="tr-TR" sz="2000" dirty="0" smtClean="0"/>
              <a:t>   Kaynak  </a:t>
            </a:r>
          </a:p>
          <a:p>
            <a:pPr>
              <a:buNone/>
            </a:pPr>
            <a:endParaRPr lang="tr-TR" sz="2000" dirty="0" smtClean="0"/>
          </a:p>
          <a:p>
            <a:pPr>
              <a:buNone/>
            </a:pPr>
            <a:endParaRPr lang="tr-TR" sz="2000" dirty="0" smtClean="0"/>
          </a:p>
          <a:p>
            <a:pPr>
              <a:buNone/>
            </a:pPr>
            <a:r>
              <a:rPr lang="tr-TR" sz="2000" dirty="0" smtClean="0"/>
              <a:t>   Fon</a:t>
            </a:r>
          </a:p>
          <a:p>
            <a:pPr>
              <a:buNone/>
            </a:pPr>
            <a:endParaRPr lang="tr-TR" sz="2000" dirty="0" smtClean="0"/>
          </a:p>
          <a:p>
            <a:pPr>
              <a:buNone/>
            </a:pPr>
            <a:r>
              <a:rPr lang="tr-TR" sz="2000" dirty="0" smtClean="0"/>
              <a:t>  </a:t>
            </a:r>
          </a:p>
          <a:p>
            <a:pPr>
              <a:buNone/>
            </a:pPr>
            <a:r>
              <a:rPr lang="tr-TR" sz="1800" dirty="0" smtClean="0"/>
              <a:t>   Sunanlar</a:t>
            </a:r>
          </a:p>
          <a:p>
            <a:pPr>
              <a:buNone/>
            </a:pPr>
            <a:endParaRPr lang="tr-TR" sz="2000" dirty="0" smtClean="0"/>
          </a:p>
          <a:p>
            <a:pPr>
              <a:buNone/>
            </a:pPr>
            <a:endParaRPr lang="tr-TR" sz="2000" dirty="0" smtClean="0"/>
          </a:p>
          <a:p>
            <a:pPr>
              <a:buNone/>
            </a:pPr>
            <a:endParaRPr lang="tr-TR" sz="1600" dirty="0" smtClean="0"/>
          </a:p>
          <a:p>
            <a:pPr>
              <a:buNone/>
            </a:pPr>
            <a:r>
              <a:rPr lang="tr-TR" sz="1600" dirty="0" smtClean="0"/>
              <a:t>   Kullananlar</a:t>
            </a:r>
            <a:endParaRPr lang="tr-TR" dirty="0"/>
          </a:p>
        </p:txBody>
      </p:sp>
      <p:sp>
        <p:nvSpPr>
          <p:cNvPr id="8" name="7 Akış Çizelgesi: İşlem"/>
          <p:cNvSpPr/>
          <p:nvPr/>
        </p:nvSpPr>
        <p:spPr>
          <a:xfrm>
            <a:off x="1214414" y="928670"/>
            <a:ext cx="4357718" cy="57150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Kamu</a:t>
            </a:r>
            <a:endParaRPr lang="tr-TR" dirty="0"/>
          </a:p>
        </p:txBody>
      </p:sp>
      <p:sp>
        <p:nvSpPr>
          <p:cNvPr id="9" name="8 Akış Çizelgesi: İşlem"/>
          <p:cNvSpPr/>
          <p:nvPr/>
        </p:nvSpPr>
        <p:spPr>
          <a:xfrm>
            <a:off x="5786446" y="928670"/>
            <a:ext cx="2928958" cy="57150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endParaRPr lang="tr-TR" dirty="0" smtClean="0"/>
          </a:p>
          <a:p>
            <a:pPr algn="ctr">
              <a:lnSpc>
                <a:spcPts val="1160"/>
              </a:lnSpc>
            </a:pPr>
            <a:r>
              <a:rPr lang="tr-TR" dirty="0" smtClean="0"/>
              <a:t>Özel</a:t>
            </a:r>
          </a:p>
          <a:p>
            <a:pPr algn="ctr">
              <a:lnSpc>
                <a:spcPts val="1160"/>
              </a:lnSpc>
            </a:pPr>
            <a:r>
              <a:rPr lang="tr-TR" dirty="0" smtClean="0"/>
              <a:t>Kar amaçlı     Kar amaçlı        	olmayan</a:t>
            </a:r>
          </a:p>
          <a:p>
            <a:pPr algn="ctr">
              <a:lnSpc>
                <a:spcPts val="1160"/>
              </a:lnSpc>
            </a:pPr>
            <a:endParaRPr lang="tr-TR" dirty="0"/>
          </a:p>
        </p:txBody>
      </p:sp>
      <p:sp>
        <p:nvSpPr>
          <p:cNvPr id="10" name="9 Akış Çizelgesi: İşlem"/>
          <p:cNvSpPr/>
          <p:nvPr/>
        </p:nvSpPr>
        <p:spPr>
          <a:xfrm>
            <a:off x="1214414" y="1785926"/>
            <a:ext cx="1500198"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Genel vergiler</a:t>
            </a:r>
            <a:endParaRPr lang="tr-TR" dirty="0"/>
          </a:p>
        </p:txBody>
      </p:sp>
      <p:sp>
        <p:nvSpPr>
          <p:cNvPr id="12" name="11 Akış Çizelgesi: İşlem"/>
          <p:cNvSpPr/>
          <p:nvPr/>
        </p:nvSpPr>
        <p:spPr>
          <a:xfrm>
            <a:off x="2857488" y="1785926"/>
            <a:ext cx="1357322"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Çalışanlar</a:t>
            </a:r>
            <a:endParaRPr lang="tr-TR" dirty="0"/>
          </a:p>
        </p:txBody>
      </p:sp>
      <p:sp>
        <p:nvSpPr>
          <p:cNvPr id="13" name="12 Akış Çizelgesi: İşlem"/>
          <p:cNvSpPr/>
          <p:nvPr/>
        </p:nvSpPr>
        <p:spPr>
          <a:xfrm>
            <a:off x="4357686" y="1785926"/>
            <a:ext cx="1214446"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İşverenler</a:t>
            </a:r>
            <a:endParaRPr lang="tr-TR" dirty="0"/>
          </a:p>
        </p:txBody>
      </p:sp>
      <p:sp>
        <p:nvSpPr>
          <p:cNvPr id="16" name="15 Akış Çizelgesi: İşlem"/>
          <p:cNvSpPr/>
          <p:nvPr/>
        </p:nvSpPr>
        <p:spPr>
          <a:xfrm>
            <a:off x="5786446" y="1785926"/>
            <a:ext cx="1857388"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endParaRPr lang="tr-TR" sz="1600" dirty="0" smtClean="0"/>
          </a:p>
          <a:p>
            <a:pPr algn="ctr">
              <a:lnSpc>
                <a:spcPts val="1160"/>
              </a:lnSpc>
            </a:pPr>
            <a:r>
              <a:rPr lang="tr-TR" sz="1600" dirty="0" smtClean="0"/>
              <a:t>Cepten ödeme/ Primler</a:t>
            </a:r>
          </a:p>
          <a:p>
            <a:pPr algn="ctr">
              <a:lnSpc>
                <a:spcPts val="1160"/>
              </a:lnSpc>
            </a:pPr>
            <a:r>
              <a:rPr lang="tr-TR" sz="1600" dirty="0" smtClean="0"/>
              <a:t> </a:t>
            </a:r>
            <a:endParaRPr lang="tr-TR" sz="1600" dirty="0"/>
          </a:p>
        </p:txBody>
      </p:sp>
      <p:sp>
        <p:nvSpPr>
          <p:cNvPr id="17" name="16 Akış Çizelgesi: İşlem"/>
          <p:cNvSpPr/>
          <p:nvPr/>
        </p:nvSpPr>
        <p:spPr>
          <a:xfrm>
            <a:off x="7786710" y="1785926"/>
            <a:ext cx="928694" cy="35719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Bağışlar</a:t>
            </a:r>
            <a:endParaRPr lang="tr-TR" sz="1600" dirty="0"/>
          </a:p>
        </p:txBody>
      </p:sp>
      <p:sp>
        <p:nvSpPr>
          <p:cNvPr id="19" name="18 Akış Çizelgesi: İşlem"/>
          <p:cNvSpPr/>
          <p:nvPr/>
        </p:nvSpPr>
        <p:spPr>
          <a:xfrm>
            <a:off x="1214414" y="2500306"/>
            <a:ext cx="1500198" cy="92869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Halk Sağlığı ve Sosyal Yardım Bakanlığı</a:t>
            </a:r>
            <a:endParaRPr lang="tr-TR" dirty="0"/>
          </a:p>
        </p:txBody>
      </p:sp>
      <p:sp>
        <p:nvSpPr>
          <p:cNvPr id="20" name="19 Akış Çizelgesi: İşlem"/>
          <p:cNvSpPr/>
          <p:nvPr/>
        </p:nvSpPr>
        <p:spPr>
          <a:xfrm>
            <a:off x="7429520" y="2500306"/>
            <a:ext cx="1285884" cy="92869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err="1" smtClean="0"/>
              <a:t>STK’lar</a:t>
            </a:r>
            <a:endParaRPr lang="tr-TR" dirty="0"/>
          </a:p>
        </p:txBody>
      </p:sp>
      <p:sp>
        <p:nvSpPr>
          <p:cNvPr id="21" name="20 Akış Çizelgesi: İşlem"/>
          <p:cNvSpPr/>
          <p:nvPr/>
        </p:nvSpPr>
        <p:spPr>
          <a:xfrm>
            <a:off x="1214414" y="4000504"/>
            <a:ext cx="1500198" cy="85725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HSSYB</a:t>
            </a:r>
          </a:p>
          <a:p>
            <a:pPr algn="ctr">
              <a:lnSpc>
                <a:spcPts val="1160"/>
              </a:lnSpc>
            </a:pPr>
            <a:r>
              <a:rPr lang="tr-TR" dirty="0" smtClean="0"/>
              <a:t> sağlık merkezleri, klinikleri, </a:t>
            </a:r>
          </a:p>
          <a:p>
            <a:pPr algn="ctr">
              <a:lnSpc>
                <a:spcPts val="1160"/>
              </a:lnSpc>
            </a:pPr>
            <a:r>
              <a:rPr lang="tr-TR" dirty="0" smtClean="0"/>
              <a:t>hastaneleri</a:t>
            </a:r>
            <a:endParaRPr lang="tr-TR" dirty="0"/>
          </a:p>
        </p:txBody>
      </p:sp>
      <p:sp>
        <p:nvSpPr>
          <p:cNvPr id="22" name="21 Akış Çizelgesi: İşlem"/>
          <p:cNvSpPr/>
          <p:nvPr/>
        </p:nvSpPr>
        <p:spPr>
          <a:xfrm>
            <a:off x="4357686" y="4000504"/>
            <a:ext cx="1285884" cy="85725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GSGE</a:t>
            </a:r>
          </a:p>
          <a:p>
            <a:pPr algn="ctr">
              <a:lnSpc>
                <a:spcPts val="1160"/>
              </a:lnSpc>
            </a:pPr>
            <a:r>
              <a:rPr lang="tr-TR" dirty="0" smtClean="0"/>
              <a:t> sağlık merkezleri, klinikleri, </a:t>
            </a:r>
          </a:p>
          <a:p>
            <a:pPr algn="ctr">
              <a:lnSpc>
                <a:spcPts val="1160"/>
              </a:lnSpc>
            </a:pPr>
            <a:r>
              <a:rPr lang="tr-TR" dirty="0" smtClean="0"/>
              <a:t>hastaneleri</a:t>
            </a:r>
            <a:endParaRPr lang="tr-TR" dirty="0"/>
          </a:p>
        </p:txBody>
      </p:sp>
      <p:sp>
        <p:nvSpPr>
          <p:cNvPr id="23" name="22 Akış Çizelgesi: İşlem"/>
          <p:cNvSpPr/>
          <p:nvPr/>
        </p:nvSpPr>
        <p:spPr>
          <a:xfrm>
            <a:off x="1214414" y="5286388"/>
            <a:ext cx="1500198" cy="71438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1160"/>
              </a:lnSpc>
            </a:pPr>
            <a:r>
              <a:rPr lang="tr-TR" dirty="0" smtClean="0"/>
              <a:t>Kapsam dışı nüfus</a:t>
            </a:r>
            <a:endParaRPr lang="tr-TR" dirty="0"/>
          </a:p>
        </p:txBody>
      </p:sp>
      <p:sp>
        <p:nvSpPr>
          <p:cNvPr id="25" name="24 Akış Çizelgesi: İşlem"/>
          <p:cNvSpPr/>
          <p:nvPr/>
        </p:nvSpPr>
        <p:spPr>
          <a:xfrm>
            <a:off x="7500958" y="5286388"/>
            <a:ext cx="1214446" cy="71438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1160"/>
              </a:lnSpc>
            </a:pPr>
            <a:r>
              <a:rPr lang="tr-TR" dirty="0" smtClean="0"/>
              <a:t>Kapsam dışı olanlar</a:t>
            </a:r>
            <a:endParaRPr lang="tr-TR" dirty="0"/>
          </a:p>
        </p:txBody>
      </p:sp>
      <p:cxnSp>
        <p:nvCxnSpPr>
          <p:cNvPr id="63" name="62 Düz Bağlayıcı"/>
          <p:cNvCxnSpPr/>
          <p:nvPr/>
        </p:nvCxnSpPr>
        <p:spPr>
          <a:xfrm rot="5400000">
            <a:off x="4822827" y="5607065"/>
            <a:ext cx="500066" cy="1588"/>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
        <p:nvSpPr>
          <p:cNvPr id="42" name="41 Akış Çizelgesi: İşlem"/>
          <p:cNvSpPr/>
          <p:nvPr/>
        </p:nvSpPr>
        <p:spPr>
          <a:xfrm>
            <a:off x="4357686" y="2500306"/>
            <a:ext cx="1285884" cy="92869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300"/>
              </a:lnSpc>
            </a:pPr>
            <a:r>
              <a:rPr lang="tr-TR" dirty="0" smtClean="0"/>
              <a:t>Guatemala Sosyal Güvenlik  Enstitüsü (GSGE)</a:t>
            </a:r>
            <a:endParaRPr lang="tr-TR" dirty="0"/>
          </a:p>
        </p:txBody>
      </p:sp>
      <p:sp>
        <p:nvSpPr>
          <p:cNvPr id="44" name="43 Akış Çizelgesi: İşlem"/>
          <p:cNvSpPr/>
          <p:nvPr/>
        </p:nvSpPr>
        <p:spPr>
          <a:xfrm>
            <a:off x="7500958" y="4000504"/>
            <a:ext cx="1214446" cy="85725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Kar amacı gütmeyen</a:t>
            </a:r>
          </a:p>
          <a:p>
            <a:pPr algn="ctr">
              <a:lnSpc>
                <a:spcPts val="1160"/>
              </a:lnSpc>
            </a:pPr>
            <a:r>
              <a:rPr lang="tr-TR" sz="1600" dirty="0" smtClean="0"/>
              <a:t>özel kuruluşlar</a:t>
            </a:r>
            <a:endParaRPr lang="tr-TR" sz="1600" dirty="0"/>
          </a:p>
        </p:txBody>
      </p:sp>
      <p:sp>
        <p:nvSpPr>
          <p:cNvPr id="46" name="45 Akış Çizelgesi: İşlem"/>
          <p:cNvSpPr/>
          <p:nvPr/>
        </p:nvSpPr>
        <p:spPr>
          <a:xfrm>
            <a:off x="6357950" y="2500306"/>
            <a:ext cx="857256" cy="92869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Özel Sigorta</a:t>
            </a:r>
            <a:endParaRPr lang="tr-TR" dirty="0"/>
          </a:p>
        </p:txBody>
      </p:sp>
      <p:sp>
        <p:nvSpPr>
          <p:cNvPr id="49" name="48 Akış Çizelgesi: İşlem"/>
          <p:cNvSpPr/>
          <p:nvPr/>
        </p:nvSpPr>
        <p:spPr>
          <a:xfrm>
            <a:off x="2928926" y="4000504"/>
            <a:ext cx="1285884" cy="85725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Asker ve polis klinikleri ve hastaneleri</a:t>
            </a:r>
            <a:endParaRPr lang="tr-TR" sz="1600" dirty="0"/>
          </a:p>
        </p:txBody>
      </p:sp>
      <p:sp>
        <p:nvSpPr>
          <p:cNvPr id="51" name="50 Akış Çizelgesi: İşlem"/>
          <p:cNvSpPr/>
          <p:nvPr/>
        </p:nvSpPr>
        <p:spPr>
          <a:xfrm>
            <a:off x="4429124" y="5286388"/>
            <a:ext cx="1285884" cy="71438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1160"/>
              </a:lnSpc>
            </a:pPr>
            <a:r>
              <a:rPr lang="tr-TR" sz="1600" dirty="0" err="1" smtClean="0"/>
              <a:t>GSGE’liler</a:t>
            </a:r>
            <a:r>
              <a:rPr lang="tr-TR" sz="1600" dirty="0" smtClean="0"/>
              <a:t> ve yakınları</a:t>
            </a:r>
            <a:endParaRPr lang="tr-TR" sz="1600" dirty="0"/>
          </a:p>
        </p:txBody>
      </p:sp>
      <p:sp>
        <p:nvSpPr>
          <p:cNvPr id="53" name="52 Akış Çizelgesi: İşlem"/>
          <p:cNvSpPr/>
          <p:nvPr/>
        </p:nvSpPr>
        <p:spPr>
          <a:xfrm>
            <a:off x="2928926" y="5286388"/>
            <a:ext cx="1285884" cy="71438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1160"/>
              </a:lnSpc>
            </a:pPr>
            <a:r>
              <a:rPr lang="tr-TR" sz="1600" dirty="0" smtClean="0"/>
              <a:t>Askeri personel ve yakınları</a:t>
            </a:r>
            <a:endParaRPr lang="tr-TR" sz="1600" dirty="0"/>
          </a:p>
        </p:txBody>
      </p:sp>
      <p:sp>
        <p:nvSpPr>
          <p:cNvPr id="59" name="58 Akış Çizelgesi: İşlem"/>
          <p:cNvSpPr/>
          <p:nvPr/>
        </p:nvSpPr>
        <p:spPr>
          <a:xfrm>
            <a:off x="5929322" y="5286388"/>
            <a:ext cx="1214446" cy="714380"/>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1160"/>
              </a:lnSpc>
            </a:pPr>
            <a:r>
              <a:rPr lang="tr-TR" dirty="0" smtClean="0"/>
              <a:t>Ödeme gücü olanlar</a:t>
            </a:r>
            <a:endParaRPr lang="tr-TR" dirty="0"/>
          </a:p>
        </p:txBody>
      </p:sp>
      <p:cxnSp>
        <p:nvCxnSpPr>
          <p:cNvPr id="108" name="107 Düz Ok Bağlayıcısı"/>
          <p:cNvCxnSpPr/>
          <p:nvPr/>
        </p:nvCxnSpPr>
        <p:spPr>
          <a:xfrm rot="5400000">
            <a:off x="6323025" y="3749677"/>
            <a:ext cx="500066" cy="158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sp>
        <p:nvSpPr>
          <p:cNvPr id="74" name="73 Akış Çizelgesi: İşlem"/>
          <p:cNvSpPr/>
          <p:nvPr/>
        </p:nvSpPr>
        <p:spPr>
          <a:xfrm>
            <a:off x="2928926" y="2500306"/>
            <a:ext cx="1285884" cy="928694"/>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dirty="0" smtClean="0"/>
              <a:t>Askeriye</a:t>
            </a:r>
            <a:endParaRPr lang="tr-TR" dirty="0"/>
          </a:p>
        </p:txBody>
      </p:sp>
      <p:sp>
        <p:nvSpPr>
          <p:cNvPr id="101" name="100 Akış Çizelgesi: İşlem"/>
          <p:cNvSpPr/>
          <p:nvPr/>
        </p:nvSpPr>
        <p:spPr>
          <a:xfrm>
            <a:off x="5857884" y="4000504"/>
            <a:ext cx="1214446" cy="857256"/>
          </a:xfrm>
          <a:prstGeom prst="flowChart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160"/>
              </a:lnSpc>
            </a:pPr>
            <a:r>
              <a:rPr lang="tr-TR" sz="1600" dirty="0" smtClean="0"/>
              <a:t>Kar amacı güden</a:t>
            </a:r>
          </a:p>
          <a:p>
            <a:pPr algn="ctr">
              <a:lnSpc>
                <a:spcPts val="1160"/>
              </a:lnSpc>
            </a:pPr>
            <a:r>
              <a:rPr lang="tr-TR" sz="1600" dirty="0" smtClean="0"/>
              <a:t>Özel kuruluşlar</a:t>
            </a:r>
            <a:endParaRPr lang="tr-TR" sz="1600" dirty="0"/>
          </a:p>
        </p:txBody>
      </p:sp>
      <p:cxnSp>
        <p:nvCxnSpPr>
          <p:cNvPr id="131" name="130 Düz Ok Bağlayıcısı"/>
          <p:cNvCxnSpPr>
            <a:stCxn id="10" idx="2"/>
            <a:endCxn id="19" idx="0"/>
          </p:cNvCxnSpPr>
          <p:nvPr/>
        </p:nvCxnSpPr>
        <p:spPr>
          <a:xfrm rot="5400000">
            <a:off x="1785918" y="2321711"/>
            <a:ext cx="357190"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32" name="131 Düz Ok Bağlayıcısı"/>
          <p:cNvCxnSpPr/>
          <p:nvPr/>
        </p:nvCxnSpPr>
        <p:spPr>
          <a:xfrm rot="5400000">
            <a:off x="5180017" y="2320917"/>
            <a:ext cx="357190"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36" name="135 Düz Ok Bağlayıcısı"/>
          <p:cNvCxnSpPr/>
          <p:nvPr/>
        </p:nvCxnSpPr>
        <p:spPr>
          <a:xfrm rot="5400000">
            <a:off x="3322629" y="2320917"/>
            <a:ext cx="357190"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41" name="140 Düz Bağlayıcı"/>
          <p:cNvCxnSpPr/>
          <p:nvPr/>
        </p:nvCxnSpPr>
        <p:spPr>
          <a:xfrm rot="5400000">
            <a:off x="2143902" y="2214554"/>
            <a:ext cx="142082" cy="794"/>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45" name="144 Düz Bağlayıcı"/>
          <p:cNvCxnSpPr/>
          <p:nvPr/>
        </p:nvCxnSpPr>
        <p:spPr>
          <a:xfrm>
            <a:off x="2214546" y="2285992"/>
            <a:ext cx="2500330"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48" name="147 Düz Ok Bağlayıcısı"/>
          <p:cNvCxnSpPr/>
          <p:nvPr/>
        </p:nvCxnSpPr>
        <p:spPr>
          <a:xfrm rot="5400000">
            <a:off x="4607719" y="2393149"/>
            <a:ext cx="214314"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52" name="151 Düz Ok Bağlayıcısı"/>
          <p:cNvCxnSpPr/>
          <p:nvPr/>
        </p:nvCxnSpPr>
        <p:spPr>
          <a:xfrm rot="5400000">
            <a:off x="4929984" y="2356636"/>
            <a:ext cx="285752"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57" name="156 Düz Bağlayıcı"/>
          <p:cNvCxnSpPr/>
          <p:nvPr/>
        </p:nvCxnSpPr>
        <p:spPr>
          <a:xfrm rot="5400000">
            <a:off x="3750463" y="2178835"/>
            <a:ext cx="71438"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59" name="158 Düz Bağlayıcı"/>
          <p:cNvCxnSpPr/>
          <p:nvPr/>
        </p:nvCxnSpPr>
        <p:spPr>
          <a:xfrm>
            <a:off x="3786182" y="2214554"/>
            <a:ext cx="128588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61" name="160 Düz Ok Bağlayıcısı"/>
          <p:cNvCxnSpPr/>
          <p:nvPr/>
        </p:nvCxnSpPr>
        <p:spPr>
          <a:xfrm rot="5400000">
            <a:off x="5072066" y="3071810"/>
            <a:ext cx="1857388"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71" name="170 Düz Ok Bağlayıcısı"/>
          <p:cNvCxnSpPr/>
          <p:nvPr/>
        </p:nvCxnSpPr>
        <p:spPr>
          <a:xfrm rot="5400000">
            <a:off x="6465901" y="2320917"/>
            <a:ext cx="357190"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72" name="171 Düz Ok Bağlayıcısı"/>
          <p:cNvCxnSpPr/>
          <p:nvPr/>
        </p:nvCxnSpPr>
        <p:spPr>
          <a:xfrm rot="5400000">
            <a:off x="7966099" y="2320917"/>
            <a:ext cx="357190"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75" name="174 Düz Ok Bağlayıcısı"/>
          <p:cNvCxnSpPr>
            <a:stCxn id="42" idx="2"/>
            <a:endCxn id="22" idx="0"/>
          </p:cNvCxnSpPr>
          <p:nvPr/>
        </p:nvCxnSpPr>
        <p:spPr>
          <a:xfrm rot="5400000">
            <a:off x="4714876" y="3714752"/>
            <a:ext cx="571504"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76" name="175 Düz Ok Bağlayıcısı"/>
          <p:cNvCxnSpPr/>
          <p:nvPr/>
        </p:nvCxnSpPr>
        <p:spPr>
          <a:xfrm rot="5400000">
            <a:off x="6430182" y="3713958"/>
            <a:ext cx="571504"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84" name="183 Düz Ok Bağlayıcısı"/>
          <p:cNvCxnSpPr/>
          <p:nvPr/>
        </p:nvCxnSpPr>
        <p:spPr>
          <a:xfrm rot="5400000">
            <a:off x="7787504" y="3713958"/>
            <a:ext cx="571504"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87" name="186 Düz Ok Bağlayıcısı"/>
          <p:cNvCxnSpPr/>
          <p:nvPr/>
        </p:nvCxnSpPr>
        <p:spPr>
          <a:xfrm rot="5400000">
            <a:off x="3286910" y="3713958"/>
            <a:ext cx="571504"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88" name="187 Düz Ok Bağlayıcısı"/>
          <p:cNvCxnSpPr/>
          <p:nvPr/>
        </p:nvCxnSpPr>
        <p:spPr>
          <a:xfrm rot="5400000">
            <a:off x="1643836" y="3713958"/>
            <a:ext cx="571504"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93" name="192 Düz Bağlayıcı"/>
          <p:cNvCxnSpPr/>
          <p:nvPr/>
        </p:nvCxnSpPr>
        <p:spPr>
          <a:xfrm rot="5400000">
            <a:off x="2250265" y="3536157"/>
            <a:ext cx="21431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95" name="194 Düz Bağlayıcı"/>
          <p:cNvCxnSpPr/>
          <p:nvPr/>
        </p:nvCxnSpPr>
        <p:spPr>
          <a:xfrm>
            <a:off x="2357422" y="3643314"/>
            <a:ext cx="521497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98" name="197 Düz Ok Bağlayıcısı"/>
          <p:cNvCxnSpPr/>
          <p:nvPr/>
        </p:nvCxnSpPr>
        <p:spPr>
          <a:xfrm rot="5400000">
            <a:off x="7393007" y="3821909"/>
            <a:ext cx="357984" cy="794"/>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02" name="201 Düz Bağlayıcı"/>
          <p:cNvCxnSpPr/>
          <p:nvPr/>
        </p:nvCxnSpPr>
        <p:spPr>
          <a:xfrm rot="5400000">
            <a:off x="5322099" y="3464719"/>
            <a:ext cx="71438"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04" name="203 Düz Bağlayıcı"/>
          <p:cNvCxnSpPr/>
          <p:nvPr/>
        </p:nvCxnSpPr>
        <p:spPr>
          <a:xfrm>
            <a:off x="5357818" y="3500438"/>
            <a:ext cx="1214446"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06" name="205 Düz Bağlayıcı"/>
          <p:cNvCxnSpPr/>
          <p:nvPr/>
        </p:nvCxnSpPr>
        <p:spPr>
          <a:xfrm rot="5400000">
            <a:off x="6143636" y="4929198"/>
            <a:ext cx="142876"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09" name="208 Düz Ok Bağlayıcısı"/>
          <p:cNvCxnSpPr>
            <a:stCxn id="21" idx="2"/>
            <a:endCxn id="23" idx="0"/>
          </p:cNvCxnSpPr>
          <p:nvPr/>
        </p:nvCxnSpPr>
        <p:spPr>
          <a:xfrm rot="5400000">
            <a:off x="1750199" y="5072074"/>
            <a:ext cx="428628"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10" name="209 Düz Ok Bağlayıcısı"/>
          <p:cNvCxnSpPr/>
          <p:nvPr/>
        </p:nvCxnSpPr>
        <p:spPr>
          <a:xfrm rot="5400000">
            <a:off x="3358348" y="5071280"/>
            <a:ext cx="428628"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11" name="210 Düz Ok Bağlayıcısı"/>
          <p:cNvCxnSpPr/>
          <p:nvPr/>
        </p:nvCxnSpPr>
        <p:spPr>
          <a:xfrm rot="5400000">
            <a:off x="4787108" y="5071280"/>
            <a:ext cx="428628"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13" name="212 Düz Ok Bağlayıcısı"/>
          <p:cNvCxnSpPr/>
          <p:nvPr/>
        </p:nvCxnSpPr>
        <p:spPr>
          <a:xfrm rot="5400000">
            <a:off x="6501620" y="5071280"/>
            <a:ext cx="428628"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14" name="213 Düz Ok Bağlayıcısı"/>
          <p:cNvCxnSpPr/>
          <p:nvPr/>
        </p:nvCxnSpPr>
        <p:spPr>
          <a:xfrm rot="5400000">
            <a:off x="7858942" y="5071280"/>
            <a:ext cx="428628"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16" name="215 Düz Bağlayıcı"/>
          <p:cNvCxnSpPr/>
          <p:nvPr/>
        </p:nvCxnSpPr>
        <p:spPr>
          <a:xfrm rot="10800000">
            <a:off x="5286380" y="5000636"/>
            <a:ext cx="92869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18" name="217 Düz Ok Bağlayıcısı"/>
          <p:cNvCxnSpPr/>
          <p:nvPr/>
        </p:nvCxnSpPr>
        <p:spPr>
          <a:xfrm rot="5400000">
            <a:off x="5143504" y="5143512"/>
            <a:ext cx="285752" cy="158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Nüfusun %83’ü sigortalı değil.</a:t>
            </a:r>
          </a:p>
          <a:p>
            <a:r>
              <a:rPr lang="tr-TR" dirty="0" smtClean="0"/>
              <a:t>Nüfusun %12’si özel sağlık kuruluşlarına başvuruyor.</a:t>
            </a:r>
          </a:p>
          <a:p>
            <a:r>
              <a:rPr lang="tr-TR" dirty="0" smtClean="0"/>
              <a:t>Özel sigortanın kapsadığı nüfus oranı %8.</a:t>
            </a:r>
          </a:p>
          <a:p>
            <a:r>
              <a:rPr lang="tr-TR" dirty="0" smtClean="0"/>
              <a:t>Özel sektöre ödemelerin %86’sı cepten ödemeler.</a:t>
            </a:r>
          </a:p>
          <a:p>
            <a:r>
              <a:rPr lang="tr-TR" dirty="0" err="1" smtClean="0"/>
              <a:t>STK’lar</a:t>
            </a:r>
            <a:r>
              <a:rPr lang="tr-TR" dirty="0" smtClean="0"/>
              <a:t> özellikle kırsal nüfusa destek oluyor.</a:t>
            </a:r>
          </a:p>
          <a:p>
            <a:r>
              <a:rPr lang="tr-TR" dirty="0" smtClean="0"/>
              <a:t>Ayrıca nüfusun 1/3’ü geleneksel iyileştiricilere başvuruyor.</a:t>
            </a:r>
          </a:p>
          <a:p>
            <a:r>
              <a:rPr lang="tr-TR" dirty="0" smtClean="0"/>
              <a:t>Halk Sağlığı ve Sosyal Yardım Bakanlığı (HSSYB) ve Guatemala Sosyal Güvenlik  Enstitüsü (GSGE)’</a:t>
            </a:r>
            <a:r>
              <a:rPr lang="tr-TR" dirty="0" err="1" smtClean="0"/>
              <a:t>nin</a:t>
            </a:r>
            <a:r>
              <a:rPr lang="tr-TR" dirty="0" smtClean="0"/>
              <a:t> etkili olarak ulaşabildiği toplam oran %48.</a:t>
            </a:r>
          </a:p>
          <a:p>
            <a:r>
              <a:rPr lang="tr-TR" dirty="0" smtClean="0"/>
              <a:t>Nüfusun %6’sı hiçbir sağlık hizmetine hiç ulaşamıyor.</a:t>
            </a:r>
          </a:p>
          <a:p>
            <a:endParaRPr lang="tr-TR" dirty="0" smtClean="0"/>
          </a:p>
          <a:p>
            <a:endParaRPr lang="tr-T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Guatemala Sosyal Güvenlik Enstitüsü’nün programları</a:t>
            </a:r>
            <a:endParaRPr lang="tr-TR" dirty="0"/>
          </a:p>
        </p:txBody>
      </p:sp>
      <p:sp>
        <p:nvSpPr>
          <p:cNvPr id="3" name="2 İçerik Yer Tutucusu"/>
          <p:cNvSpPr>
            <a:spLocks noGrp="1"/>
          </p:cNvSpPr>
          <p:nvPr>
            <p:ph idx="1"/>
          </p:nvPr>
        </p:nvSpPr>
        <p:spPr/>
        <p:txBody>
          <a:bodyPr/>
          <a:lstStyle/>
          <a:p>
            <a:pPr marL="514350" indent="-514350">
              <a:buFont typeface="+mj-lt"/>
              <a:buAutoNum type="arabicPeriod"/>
            </a:pPr>
            <a:r>
              <a:rPr lang="tr-TR" dirty="0" smtClean="0"/>
              <a:t>Sakatlık ve Yaşlılık ve Hayatta Kalma Programı (IVS)</a:t>
            </a:r>
          </a:p>
          <a:p>
            <a:pPr marL="514350" indent="-514350">
              <a:buFont typeface="+mj-lt"/>
              <a:buAutoNum type="arabicPeriod"/>
            </a:pPr>
            <a:r>
              <a:rPr lang="tr-TR" dirty="0" smtClean="0"/>
              <a:t>Kaza Programı</a:t>
            </a:r>
          </a:p>
          <a:p>
            <a:pPr marL="514350" indent="-514350">
              <a:buFont typeface="+mj-lt"/>
              <a:buAutoNum type="arabicPeriod"/>
            </a:pPr>
            <a:r>
              <a:rPr lang="tr-TR" dirty="0" smtClean="0"/>
              <a:t>Hastalık ve Annelik Programı (evlere hizmet veriliyor)</a:t>
            </a:r>
          </a:p>
          <a:p>
            <a:pPr marL="514350" indent="-514350">
              <a:buNone/>
            </a:pPr>
            <a:r>
              <a:rPr lang="tr-TR" dirty="0" smtClean="0"/>
              <a:t>Bu programların hangilerinin sigortaya dahil edileceği kesintilere bağlı.</a:t>
            </a:r>
          </a:p>
          <a:p>
            <a:pPr marL="514350" indent="-514350">
              <a:buNone/>
            </a:pPr>
            <a:r>
              <a:rPr lang="tr-TR" dirty="0" smtClean="0"/>
              <a:t>Ek özel muayene ücreti var.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Guatemala’nın sağlık giderleri</a:t>
            </a:r>
            <a:endParaRPr lang="tr-TR" dirty="0"/>
          </a:p>
        </p:txBody>
      </p:sp>
      <p:sp>
        <p:nvSpPr>
          <p:cNvPr id="3" name="2 İçerik Yer Tutucusu"/>
          <p:cNvSpPr>
            <a:spLocks noGrp="1"/>
          </p:cNvSpPr>
          <p:nvPr>
            <p:ph idx="1"/>
          </p:nvPr>
        </p:nvSpPr>
        <p:spPr/>
        <p:txBody>
          <a:bodyPr>
            <a:normAutofit fontScale="85000" lnSpcReduction="20000"/>
          </a:bodyPr>
          <a:lstStyle/>
          <a:p>
            <a:r>
              <a:rPr lang="tr-TR" dirty="0" err="1" smtClean="0"/>
              <a:t>GSYH’nin</a:t>
            </a:r>
            <a:r>
              <a:rPr lang="tr-TR" dirty="0" smtClean="0"/>
              <a:t> %7,1’i </a:t>
            </a:r>
          </a:p>
          <a:p>
            <a:r>
              <a:rPr lang="tr-TR" dirty="0" smtClean="0"/>
              <a:t>Harcamaların %62’si özele gidiyor. Özel sağlık hizmetlerine giderlerin en fazla olduğu Latin Amerika ülkesi Guatemala!</a:t>
            </a:r>
          </a:p>
          <a:p>
            <a:r>
              <a:rPr lang="tr-TR" dirty="0" smtClean="0"/>
              <a:t>Bağışlar toplam giderlerin %2,3’ünü karşılıyor.</a:t>
            </a:r>
          </a:p>
          <a:p>
            <a:r>
              <a:rPr lang="tr-TR" dirty="0" smtClean="0"/>
              <a:t>Kişi başı sağlık harcaması 2000’de 191 dolar iken 2011’de 337 dolara çıkmış.</a:t>
            </a:r>
          </a:p>
          <a:p>
            <a:r>
              <a:rPr lang="tr-TR" dirty="0" smtClean="0"/>
              <a:t>Kamu sağlık harcamaları (toplamda %37):</a:t>
            </a:r>
          </a:p>
          <a:p>
            <a:pPr lvl="1"/>
            <a:r>
              <a:rPr lang="tr-TR" dirty="0" smtClean="0"/>
              <a:t>HSSYB: %40</a:t>
            </a:r>
          </a:p>
          <a:p>
            <a:pPr lvl="1"/>
            <a:r>
              <a:rPr lang="tr-TR" dirty="0" smtClean="0"/>
              <a:t>GSGE: %59</a:t>
            </a:r>
          </a:p>
          <a:p>
            <a:pPr lvl="1"/>
            <a:r>
              <a:rPr lang="tr-TR" dirty="0" smtClean="0"/>
              <a:t>Askeriye: %1</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857232"/>
            <a:ext cx="5486400" cy="566738"/>
          </a:xfrm>
        </p:spPr>
        <p:txBody>
          <a:bodyPr>
            <a:normAutofit fontScale="90000"/>
          </a:bodyPr>
          <a:lstStyle/>
          <a:p>
            <a:r>
              <a:rPr lang="tr-TR" sz="5400" b="1" dirty="0" smtClean="0">
                <a:solidFill>
                  <a:srgbClr val="C00000"/>
                </a:solidFill>
                <a:latin typeface="Batang" pitchFamily="18" charset="-127"/>
                <a:ea typeface="Batang" pitchFamily="18" charset="-127"/>
              </a:rPr>
              <a:t>Demografi</a:t>
            </a:r>
            <a:endParaRPr lang="tr-TR" sz="5400" b="1" dirty="0">
              <a:solidFill>
                <a:srgbClr val="C00000"/>
              </a:solidFill>
              <a:latin typeface="Batang" pitchFamily="18" charset="-127"/>
              <a:ea typeface="Batang" pitchFamily="18" charset="-127"/>
            </a:endParaRPr>
          </a:p>
        </p:txBody>
      </p:sp>
      <p:graphicFrame>
        <p:nvGraphicFramePr>
          <p:cNvPr id="5" name="4 İçerik Yer Tutucusu"/>
          <p:cNvGraphicFramePr>
            <a:graphicFrameLocks noGrp="1"/>
          </p:cNvGraphicFramePr>
          <p:nvPr>
            <p:ph type="pic" idx="1"/>
          </p:nvPr>
        </p:nvGraphicFramePr>
        <p:xfrm>
          <a:off x="357159" y="1714487"/>
          <a:ext cx="8497004" cy="1658307"/>
        </p:xfrm>
        <a:graphic>
          <a:graphicData uri="http://schemas.openxmlformats.org/drawingml/2006/table">
            <a:tbl>
              <a:tblPr firstRow="1" bandRow="1">
                <a:tableStyleId>{5C22544A-7EE6-4342-B048-85BDC9FD1C3A}</a:tableStyleId>
              </a:tblPr>
              <a:tblGrid>
                <a:gridCol w="816464"/>
                <a:gridCol w="544310"/>
                <a:gridCol w="544310"/>
                <a:gridCol w="476271"/>
                <a:gridCol w="476271"/>
                <a:gridCol w="499959"/>
                <a:gridCol w="571504"/>
                <a:gridCol w="500066"/>
                <a:gridCol w="428628"/>
                <a:gridCol w="500066"/>
                <a:gridCol w="428628"/>
                <a:gridCol w="571504"/>
                <a:gridCol w="500066"/>
                <a:gridCol w="500066"/>
                <a:gridCol w="500066"/>
                <a:gridCol w="638825"/>
              </a:tblGrid>
              <a:tr h="500067">
                <a:tc>
                  <a:txBody>
                    <a:bodyPr/>
                    <a:lstStyle/>
                    <a:p>
                      <a:endParaRPr lang="tr-TR" sz="1600" dirty="0"/>
                    </a:p>
                  </a:txBody>
                  <a:tcPr marL="57094" marR="57094"/>
                </a:tc>
                <a:tc>
                  <a:txBody>
                    <a:bodyPr/>
                    <a:lstStyle/>
                    <a:p>
                      <a:r>
                        <a:rPr lang="tr-TR" sz="1600" dirty="0" err="1" smtClean="0"/>
                        <a:t>Arj</a:t>
                      </a:r>
                      <a:endParaRPr lang="tr-TR" sz="1600" dirty="0"/>
                    </a:p>
                  </a:txBody>
                  <a:tcPr marL="57094" marR="57094"/>
                </a:tc>
                <a:tc>
                  <a:txBody>
                    <a:bodyPr/>
                    <a:lstStyle/>
                    <a:p>
                      <a:r>
                        <a:rPr lang="tr-TR" sz="1600" dirty="0" smtClean="0"/>
                        <a:t>Bre</a:t>
                      </a:r>
                      <a:endParaRPr lang="tr-TR" sz="1600" dirty="0"/>
                    </a:p>
                  </a:txBody>
                  <a:tcPr marL="57094" marR="57094"/>
                </a:tc>
                <a:tc>
                  <a:txBody>
                    <a:bodyPr/>
                    <a:lstStyle/>
                    <a:p>
                      <a:r>
                        <a:rPr lang="tr-TR" sz="1600" dirty="0" err="1" smtClean="0"/>
                        <a:t>Me</a:t>
                      </a:r>
                      <a:endParaRPr lang="tr-TR" sz="1600" dirty="0"/>
                    </a:p>
                  </a:txBody>
                  <a:tcPr marL="57094" marR="57094"/>
                </a:tc>
                <a:tc>
                  <a:txBody>
                    <a:bodyPr/>
                    <a:lstStyle/>
                    <a:p>
                      <a:r>
                        <a:rPr lang="tr-TR" sz="1600" dirty="0" err="1" smtClean="0"/>
                        <a:t>Hon</a:t>
                      </a:r>
                      <a:endParaRPr lang="tr-TR" sz="1600" dirty="0"/>
                    </a:p>
                  </a:txBody>
                  <a:tcPr marL="57094" marR="57094"/>
                </a:tc>
                <a:tc>
                  <a:txBody>
                    <a:bodyPr/>
                    <a:lstStyle/>
                    <a:p>
                      <a:r>
                        <a:rPr lang="tr-TR" sz="1600" dirty="0" err="1" smtClean="0"/>
                        <a:t>Ven</a:t>
                      </a:r>
                      <a:endParaRPr lang="tr-TR" sz="1600" dirty="0"/>
                    </a:p>
                  </a:txBody>
                  <a:tcPr marL="57094" marR="57094"/>
                </a:tc>
                <a:tc>
                  <a:txBody>
                    <a:bodyPr/>
                    <a:lstStyle/>
                    <a:p>
                      <a:r>
                        <a:rPr lang="tr-TR" sz="1600" dirty="0" err="1" smtClean="0"/>
                        <a:t>Gua</a:t>
                      </a:r>
                      <a:endParaRPr lang="tr-TR" sz="1600" dirty="0"/>
                    </a:p>
                  </a:txBody>
                  <a:tcPr marL="57094" marR="57094"/>
                </a:tc>
                <a:tc>
                  <a:txBody>
                    <a:bodyPr/>
                    <a:lstStyle/>
                    <a:p>
                      <a:r>
                        <a:rPr lang="tr-TR" sz="1600" dirty="0" smtClean="0"/>
                        <a:t>Per</a:t>
                      </a:r>
                      <a:endParaRPr lang="tr-TR" sz="1600" dirty="0"/>
                    </a:p>
                  </a:txBody>
                  <a:tcPr marL="57094" marR="57094"/>
                </a:tc>
                <a:tc>
                  <a:txBody>
                    <a:bodyPr/>
                    <a:lstStyle/>
                    <a:p>
                      <a:r>
                        <a:rPr lang="tr-TR" sz="1600" dirty="0" smtClean="0"/>
                        <a:t>Kol</a:t>
                      </a:r>
                      <a:endParaRPr lang="tr-TR" sz="1600" dirty="0"/>
                    </a:p>
                  </a:txBody>
                  <a:tcPr marL="57094" marR="57094"/>
                </a:tc>
                <a:tc>
                  <a:txBody>
                    <a:bodyPr/>
                    <a:lstStyle/>
                    <a:p>
                      <a:r>
                        <a:rPr lang="tr-TR" sz="1600" dirty="0" smtClean="0"/>
                        <a:t>Uru</a:t>
                      </a:r>
                      <a:endParaRPr lang="tr-TR" sz="1600" dirty="0"/>
                    </a:p>
                  </a:txBody>
                  <a:tcPr marL="57094" marR="57094"/>
                </a:tc>
                <a:tc>
                  <a:txBody>
                    <a:bodyPr/>
                    <a:lstStyle/>
                    <a:p>
                      <a:r>
                        <a:rPr lang="tr-TR" sz="1600" dirty="0" err="1" smtClean="0"/>
                        <a:t>Şil</a:t>
                      </a:r>
                      <a:endParaRPr lang="tr-TR" sz="1600" dirty="0"/>
                    </a:p>
                  </a:txBody>
                  <a:tcPr marL="57094" marR="57094"/>
                </a:tc>
                <a:tc>
                  <a:txBody>
                    <a:bodyPr/>
                    <a:lstStyle/>
                    <a:p>
                      <a:r>
                        <a:rPr lang="tr-TR" sz="1600" dirty="0" err="1" smtClean="0"/>
                        <a:t>Küb</a:t>
                      </a:r>
                      <a:endParaRPr lang="tr-TR" sz="1600" dirty="0"/>
                    </a:p>
                  </a:txBody>
                  <a:tcPr marL="57094" marR="57094"/>
                </a:tc>
                <a:tc>
                  <a:txBody>
                    <a:bodyPr/>
                    <a:lstStyle/>
                    <a:p>
                      <a:r>
                        <a:rPr lang="tr-TR" sz="1600" dirty="0" err="1" smtClean="0"/>
                        <a:t>Nik</a:t>
                      </a:r>
                      <a:endParaRPr lang="tr-TR" sz="1600" dirty="0"/>
                    </a:p>
                  </a:txBody>
                  <a:tcPr marL="57094" marR="57094"/>
                </a:tc>
                <a:tc>
                  <a:txBody>
                    <a:bodyPr/>
                    <a:lstStyle/>
                    <a:p>
                      <a:r>
                        <a:rPr lang="tr-TR" sz="1600" dirty="0" smtClean="0"/>
                        <a:t>Bol</a:t>
                      </a:r>
                      <a:endParaRPr lang="tr-TR" sz="1600" dirty="0"/>
                    </a:p>
                  </a:txBody>
                  <a:tcPr marL="57094" marR="57094"/>
                </a:tc>
                <a:tc>
                  <a:txBody>
                    <a:bodyPr/>
                    <a:lstStyle/>
                    <a:p>
                      <a:r>
                        <a:rPr lang="tr-TR" sz="1600" dirty="0" err="1" smtClean="0"/>
                        <a:t>ElS</a:t>
                      </a:r>
                      <a:endParaRPr lang="tr-TR" sz="1600" dirty="0"/>
                    </a:p>
                  </a:txBody>
                  <a:tcPr marL="57094" marR="57094"/>
                </a:tc>
                <a:tc>
                  <a:txBody>
                    <a:bodyPr/>
                    <a:lstStyle/>
                    <a:p>
                      <a:r>
                        <a:rPr lang="tr-TR" sz="1600" dirty="0" smtClean="0"/>
                        <a:t>KR</a:t>
                      </a:r>
                      <a:endParaRPr lang="tr-TR" sz="1600" dirty="0"/>
                    </a:p>
                  </a:txBody>
                  <a:tcPr marL="57094" marR="57094"/>
                </a:tc>
              </a:tr>
              <a:tr h="575181">
                <a:tc>
                  <a:txBody>
                    <a:bodyPr/>
                    <a:lstStyle/>
                    <a:p>
                      <a:r>
                        <a:rPr lang="tr-TR" sz="1600" dirty="0" smtClean="0"/>
                        <a:t>Nüfus</a:t>
                      </a:r>
                    </a:p>
                    <a:p>
                      <a:r>
                        <a:rPr lang="tr-TR" sz="1600" dirty="0" smtClean="0"/>
                        <a:t>(milyon)</a:t>
                      </a:r>
                      <a:endParaRPr lang="tr-TR" sz="1600" dirty="0"/>
                    </a:p>
                  </a:txBody>
                  <a:tcPr marL="57094" marR="57094"/>
                </a:tc>
                <a:tc>
                  <a:txBody>
                    <a:bodyPr/>
                    <a:lstStyle/>
                    <a:p>
                      <a:r>
                        <a:rPr lang="tr-TR" sz="1600" dirty="0" smtClean="0"/>
                        <a:t>33</a:t>
                      </a:r>
                      <a:endParaRPr lang="tr-TR" sz="1600" dirty="0"/>
                    </a:p>
                  </a:txBody>
                  <a:tcPr marL="57094" marR="57094"/>
                </a:tc>
                <a:tc>
                  <a:txBody>
                    <a:bodyPr/>
                    <a:lstStyle/>
                    <a:p>
                      <a:r>
                        <a:rPr lang="tr-TR" sz="1600" dirty="0" smtClean="0"/>
                        <a:t>192</a:t>
                      </a:r>
                      <a:endParaRPr lang="tr-TR" sz="1600" dirty="0"/>
                    </a:p>
                  </a:txBody>
                  <a:tcPr marL="57094" marR="57094"/>
                </a:tc>
                <a:tc>
                  <a:txBody>
                    <a:bodyPr/>
                    <a:lstStyle/>
                    <a:p>
                      <a:r>
                        <a:rPr lang="tr-TR" sz="1600" dirty="0" smtClean="0"/>
                        <a:t>107</a:t>
                      </a:r>
                      <a:endParaRPr lang="tr-TR" sz="1600" dirty="0"/>
                    </a:p>
                  </a:txBody>
                  <a:tcPr marL="57094" marR="57094"/>
                </a:tc>
                <a:tc>
                  <a:txBody>
                    <a:bodyPr/>
                    <a:lstStyle/>
                    <a:p>
                      <a:r>
                        <a:rPr lang="tr-TR" sz="1600" dirty="0" smtClean="0"/>
                        <a:t>8</a:t>
                      </a:r>
                      <a:endParaRPr lang="tr-TR" sz="1600" dirty="0"/>
                    </a:p>
                  </a:txBody>
                  <a:tcPr marL="57094" marR="57094"/>
                </a:tc>
                <a:tc>
                  <a:txBody>
                    <a:bodyPr/>
                    <a:lstStyle/>
                    <a:p>
                      <a:r>
                        <a:rPr lang="tr-TR" sz="1600" dirty="0" smtClean="0"/>
                        <a:t>28</a:t>
                      </a:r>
                      <a:endParaRPr lang="tr-TR" sz="1600" dirty="0"/>
                    </a:p>
                  </a:txBody>
                  <a:tcPr marL="57094" marR="57094"/>
                </a:tc>
                <a:tc>
                  <a:txBody>
                    <a:bodyPr/>
                    <a:lstStyle/>
                    <a:p>
                      <a:r>
                        <a:rPr lang="tr-TR" sz="1600" dirty="0" smtClean="0"/>
                        <a:t>14</a:t>
                      </a:r>
                      <a:endParaRPr lang="tr-TR" sz="1600" dirty="0"/>
                    </a:p>
                  </a:txBody>
                  <a:tcPr marL="57094" marR="57094"/>
                </a:tc>
                <a:tc>
                  <a:txBody>
                    <a:bodyPr/>
                    <a:lstStyle/>
                    <a:p>
                      <a:r>
                        <a:rPr lang="tr-TR" sz="1600" dirty="0" smtClean="0"/>
                        <a:t>29</a:t>
                      </a:r>
                      <a:endParaRPr lang="tr-TR" sz="1600" dirty="0"/>
                    </a:p>
                  </a:txBody>
                  <a:tcPr marL="57094" marR="57094"/>
                </a:tc>
                <a:tc>
                  <a:txBody>
                    <a:bodyPr/>
                    <a:lstStyle/>
                    <a:p>
                      <a:r>
                        <a:rPr lang="tr-TR" sz="1600" dirty="0" smtClean="0"/>
                        <a:t>46</a:t>
                      </a:r>
                      <a:endParaRPr lang="tr-TR" sz="1600" dirty="0"/>
                    </a:p>
                  </a:txBody>
                  <a:tcPr marL="57094" marR="57094"/>
                </a:tc>
                <a:tc>
                  <a:txBody>
                    <a:bodyPr/>
                    <a:lstStyle/>
                    <a:p>
                      <a:r>
                        <a:rPr lang="tr-TR" sz="1600" dirty="0" smtClean="0"/>
                        <a:t>3</a:t>
                      </a:r>
                      <a:endParaRPr lang="tr-TR" sz="1600" dirty="0"/>
                    </a:p>
                  </a:txBody>
                  <a:tcPr marL="57094" marR="57094"/>
                </a:tc>
                <a:tc>
                  <a:txBody>
                    <a:bodyPr/>
                    <a:lstStyle/>
                    <a:p>
                      <a:r>
                        <a:rPr lang="tr-TR" sz="1600" dirty="0" smtClean="0"/>
                        <a:t>17</a:t>
                      </a:r>
                      <a:endParaRPr lang="tr-TR" sz="1600" dirty="0"/>
                    </a:p>
                  </a:txBody>
                  <a:tcPr marL="57094" marR="57094"/>
                </a:tc>
                <a:tc>
                  <a:txBody>
                    <a:bodyPr/>
                    <a:lstStyle/>
                    <a:p>
                      <a:r>
                        <a:rPr lang="tr-TR" sz="1600" dirty="0" smtClean="0"/>
                        <a:t>11</a:t>
                      </a:r>
                      <a:endParaRPr lang="tr-TR" sz="1600" dirty="0"/>
                    </a:p>
                  </a:txBody>
                  <a:tcPr marL="57094" marR="57094"/>
                </a:tc>
                <a:tc>
                  <a:txBody>
                    <a:bodyPr/>
                    <a:lstStyle/>
                    <a:p>
                      <a:r>
                        <a:rPr lang="tr-TR" sz="1600" dirty="0" smtClean="0"/>
                        <a:t>6</a:t>
                      </a:r>
                      <a:endParaRPr lang="tr-TR" sz="1600" dirty="0"/>
                    </a:p>
                  </a:txBody>
                  <a:tcPr marL="57094" marR="57094"/>
                </a:tc>
                <a:tc>
                  <a:txBody>
                    <a:bodyPr/>
                    <a:lstStyle/>
                    <a:p>
                      <a:r>
                        <a:rPr lang="tr-TR" sz="1600" dirty="0" smtClean="0"/>
                        <a:t>10</a:t>
                      </a:r>
                      <a:endParaRPr lang="tr-TR" sz="1600" dirty="0"/>
                    </a:p>
                  </a:txBody>
                  <a:tcPr marL="57094" marR="57094"/>
                </a:tc>
                <a:tc>
                  <a:txBody>
                    <a:bodyPr/>
                    <a:lstStyle/>
                    <a:p>
                      <a:r>
                        <a:rPr lang="tr-TR" sz="1600" dirty="0" smtClean="0"/>
                        <a:t>6</a:t>
                      </a:r>
                      <a:endParaRPr lang="tr-TR" sz="1600" dirty="0"/>
                    </a:p>
                  </a:txBody>
                  <a:tcPr marL="57094" marR="57094"/>
                </a:tc>
                <a:tc>
                  <a:txBody>
                    <a:bodyPr/>
                    <a:lstStyle/>
                    <a:p>
                      <a:r>
                        <a:rPr lang="tr-TR" sz="1600" dirty="0" smtClean="0"/>
                        <a:t>4,5</a:t>
                      </a:r>
                      <a:endParaRPr lang="tr-TR" sz="1600" dirty="0"/>
                    </a:p>
                  </a:txBody>
                  <a:tcPr marL="57094" marR="57094"/>
                </a:tc>
              </a:tr>
              <a:tr h="575181">
                <a:tc>
                  <a:txBody>
                    <a:bodyPr/>
                    <a:lstStyle/>
                    <a:p>
                      <a:r>
                        <a:rPr lang="tr-TR" sz="1600" dirty="0" smtClean="0"/>
                        <a:t>Kent (%)</a:t>
                      </a:r>
                    </a:p>
                  </a:txBody>
                  <a:tcPr marL="57094" marR="57094"/>
                </a:tc>
                <a:tc>
                  <a:txBody>
                    <a:bodyPr/>
                    <a:lstStyle/>
                    <a:p>
                      <a:r>
                        <a:rPr lang="tr-TR" sz="1600" dirty="0" smtClean="0"/>
                        <a:t>92**</a:t>
                      </a:r>
                      <a:endParaRPr lang="tr-TR" sz="1600" dirty="0"/>
                    </a:p>
                  </a:txBody>
                  <a:tcPr marL="57094" marR="57094"/>
                </a:tc>
                <a:tc>
                  <a:txBody>
                    <a:bodyPr/>
                    <a:lstStyle/>
                    <a:p>
                      <a:r>
                        <a:rPr lang="tr-TR" sz="1600" dirty="0" smtClean="0"/>
                        <a:t>83*</a:t>
                      </a:r>
                      <a:endParaRPr lang="tr-TR" sz="1600" dirty="0"/>
                    </a:p>
                  </a:txBody>
                  <a:tcPr marL="57094" marR="57094"/>
                </a:tc>
                <a:tc>
                  <a:txBody>
                    <a:bodyPr/>
                    <a:lstStyle/>
                    <a:p>
                      <a:r>
                        <a:rPr lang="tr-TR" sz="1600" dirty="0" smtClean="0"/>
                        <a:t>70</a:t>
                      </a:r>
                      <a:endParaRPr lang="tr-TR" sz="1600" dirty="0"/>
                    </a:p>
                  </a:txBody>
                  <a:tcPr marL="57094" marR="57094"/>
                </a:tc>
                <a:tc>
                  <a:txBody>
                    <a:bodyPr/>
                    <a:lstStyle/>
                    <a:p>
                      <a:r>
                        <a:rPr lang="tr-TR" sz="1600" dirty="0" smtClean="0"/>
                        <a:t>45</a:t>
                      </a:r>
                      <a:endParaRPr lang="tr-TR" sz="1600" dirty="0"/>
                    </a:p>
                  </a:txBody>
                  <a:tcPr marL="57094" marR="57094"/>
                </a:tc>
                <a:tc>
                  <a:txBody>
                    <a:bodyPr/>
                    <a:lstStyle/>
                    <a:p>
                      <a:r>
                        <a:rPr lang="tr-TR" sz="1600" dirty="0" smtClean="0"/>
                        <a:t>93</a:t>
                      </a:r>
                      <a:endParaRPr lang="tr-TR" sz="1600" dirty="0"/>
                    </a:p>
                  </a:txBody>
                  <a:tcPr marL="57094" marR="57094"/>
                </a:tc>
                <a:tc>
                  <a:txBody>
                    <a:bodyPr/>
                    <a:lstStyle/>
                    <a:p>
                      <a:r>
                        <a:rPr lang="tr-TR" sz="1600" dirty="0" smtClean="0"/>
                        <a:t>23</a:t>
                      </a:r>
                      <a:endParaRPr lang="tr-TR" sz="1600" dirty="0"/>
                    </a:p>
                  </a:txBody>
                  <a:tcPr marL="57094" marR="57094"/>
                </a:tc>
                <a:tc>
                  <a:txBody>
                    <a:bodyPr/>
                    <a:lstStyle/>
                    <a:p>
                      <a:r>
                        <a:rPr lang="tr-TR" sz="1600" dirty="0" smtClean="0"/>
                        <a:t>76</a:t>
                      </a:r>
                      <a:endParaRPr lang="tr-TR" sz="1600" dirty="0"/>
                    </a:p>
                  </a:txBody>
                  <a:tcPr marL="57094" marR="57094"/>
                </a:tc>
                <a:tc>
                  <a:txBody>
                    <a:bodyPr/>
                    <a:lstStyle/>
                    <a:p>
                      <a:r>
                        <a:rPr lang="tr-TR" sz="1600" dirty="0" smtClean="0"/>
                        <a:t>75</a:t>
                      </a:r>
                      <a:endParaRPr lang="tr-TR" sz="1600" dirty="0"/>
                    </a:p>
                  </a:txBody>
                  <a:tcPr marL="57094" marR="57094"/>
                </a:tc>
                <a:tc>
                  <a:txBody>
                    <a:bodyPr/>
                    <a:lstStyle/>
                    <a:p>
                      <a:r>
                        <a:rPr lang="tr-TR" sz="1600" dirty="0" smtClean="0"/>
                        <a:t>95</a:t>
                      </a:r>
                      <a:endParaRPr lang="tr-TR" sz="1600" dirty="0"/>
                    </a:p>
                  </a:txBody>
                  <a:tcPr marL="57094" marR="57094"/>
                </a:tc>
                <a:tc>
                  <a:txBody>
                    <a:bodyPr/>
                    <a:lstStyle/>
                    <a:p>
                      <a:r>
                        <a:rPr lang="tr-TR" sz="1600" dirty="0" smtClean="0"/>
                        <a:t>87</a:t>
                      </a:r>
                      <a:endParaRPr lang="tr-TR" sz="1600" dirty="0"/>
                    </a:p>
                  </a:txBody>
                  <a:tcPr marL="57094" marR="57094"/>
                </a:tc>
                <a:tc>
                  <a:txBody>
                    <a:bodyPr/>
                    <a:lstStyle/>
                    <a:p>
                      <a:r>
                        <a:rPr lang="tr-TR" sz="1600" dirty="0" smtClean="0"/>
                        <a:t>75</a:t>
                      </a:r>
                      <a:endParaRPr lang="tr-TR" sz="1600" dirty="0"/>
                    </a:p>
                  </a:txBody>
                  <a:tcPr marL="57094" marR="57094"/>
                </a:tc>
                <a:tc>
                  <a:txBody>
                    <a:bodyPr/>
                    <a:lstStyle/>
                    <a:p>
                      <a:endParaRPr lang="tr-TR" sz="1600" dirty="0"/>
                    </a:p>
                  </a:txBody>
                  <a:tcPr marL="57094" marR="570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71</a:t>
                      </a:r>
                    </a:p>
                    <a:p>
                      <a:endParaRPr lang="tr-TR" sz="1600" dirty="0"/>
                    </a:p>
                  </a:txBody>
                  <a:tcPr marL="57094" marR="57094"/>
                </a:tc>
                <a:tc>
                  <a:txBody>
                    <a:bodyPr/>
                    <a:lstStyle/>
                    <a:p>
                      <a:r>
                        <a:rPr lang="tr-TR" sz="1600" dirty="0" smtClean="0"/>
                        <a:t>63</a:t>
                      </a:r>
                      <a:endParaRPr lang="tr-TR" sz="1600" dirty="0"/>
                    </a:p>
                  </a:txBody>
                  <a:tcPr marL="57094" marR="57094"/>
                </a:tc>
                <a:tc>
                  <a:txBody>
                    <a:bodyPr/>
                    <a:lstStyle/>
                    <a:p>
                      <a:r>
                        <a:rPr lang="tr-TR" sz="1600" dirty="0" smtClean="0"/>
                        <a:t>63</a:t>
                      </a:r>
                      <a:endParaRPr lang="tr-TR" sz="1600" dirty="0"/>
                    </a:p>
                  </a:txBody>
                  <a:tcPr marL="57094" marR="57094"/>
                </a:tc>
              </a:tr>
            </a:tbl>
          </a:graphicData>
        </a:graphic>
      </p:graphicFrame>
      <p:sp>
        <p:nvSpPr>
          <p:cNvPr id="6" name="5 Metin Yer Tutucusu"/>
          <p:cNvSpPr>
            <a:spLocks noGrp="1"/>
          </p:cNvSpPr>
          <p:nvPr>
            <p:ph type="body" sz="half" idx="2"/>
          </p:nvPr>
        </p:nvSpPr>
        <p:spPr>
          <a:xfrm>
            <a:off x="428596" y="4643446"/>
            <a:ext cx="8429684" cy="1528754"/>
          </a:xfrm>
        </p:spPr>
        <p:txBody>
          <a:bodyPr/>
          <a:lstStyle/>
          <a:p>
            <a:r>
              <a:rPr lang="tr-TR" sz="1600" dirty="0" smtClean="0"/>
              <a:t>*Büyük kentlerin nüfusu (X milyon): </a:t>
            </a:r>
            <a:r>
              <a:rPr lang="tr-TR" sz="1600" dirty="0" err="1" smtClean="0"/>
              <a:t>Sao</a:t>
            </a:r>
            <a:r>
              <a:rPr lang="tr-TR" sz="1600" dirty="0" smtClean="0"/>
              <a:t> </a:t>
            </a:r>
            <a:r>
              <a:rPr lang="tr-TR" sz="1600" dirty="0" err="1" smtClean="0"/>
              <a:t>Paulo</a:t>
            </a:r>
            <a:r>
              <a:rPr lang="tr-TR" sz="1600" dirty="0" smtClean="0"/>
              <a:t>: 41, </a:t>
            </a:r>
            <a:r>
              <a:rPr lang="tr-TR" sz="1600" dirty="0" err="1" smtClean="0"/>
              <a:t>Minas</a:t>
            </a:r>
            <a:r>
              <a:rPr lang="tr-TR" sz="1600" dirty="0" smtClean="0"/>
              <a:t> </a:t>
            </a:r>
            <a:r>
              <a:rPr lang="tr-TR" sz="1600" dirty="0" err="1" smtClean="0"/>
              <a:t>Gerais</a:t>
            </a:r>
            <a:r>
              <a:rPr lang="tr-TR" sz="1600" dirty="0" smtClean="0"/>
              <a:t>: 20, Rio de </a:t>
            </a:r>
            <a:r>
              <a:rPr lang="tr-TR" sz="1600" dirty="0" err="1" smtClean="0"/>
              <a:t>Janeiro</a:t>
            </a:r>
            <a:r>
              <a:rPr lang="tr-TR" sz="1600" dirty="0" smtClean="0"/>
              <a:t>: 16, </a:t>
            </a:r>
            <a:r>
              <a:rPr lang="tr-TR" sz="1600" dirty="0" err="1" smtClean="0"/>
              <a:t>Bahia</a:t>
            </a:r>
            <a:r>
              <a:rPr lang="tr-TR" sz="1600" dirty="0" smtClean="0"/>
              <a:t>: 14</a:t>
            </a:r>
          </a:p>
          <a:p>
            <a:r>
              <a:rPr lang="tr-TR" sz="1600" dirty="0" smtClean="0"/>
              <a:t>** Buenos Aires: Nüfusun 1/3’ü</a:t>
            </a:r>
          </a:p>
          <a:p>
            <a:endParaRPr lang="tr-TR"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Guatemala- Altyapı ve Sağlık İnsan Gücü</a:t>
            </a:r>
            <a:endParaRPr lang="tr-TR" dirty="0"/>
          </a:p>
        </p:txBody>
      </p:sp>
      <p:sp>
        <p:nvSpPr>
          <p:cNvPr id="3" name="2 İçerik Yer Tutucusu"/>
          <p:cNvSpPr>
            <a:spLocks noGrp="1"/>
          </p:cNvSpPr>
          <p:nvPr>
            <p:ph idx="1"/>
          </p:nvPr>
        </p:nvSpPr>
        <p:spPr/>
        <p:txBody>
          <a:bodyPr>
            <a:normAutofit fontScale="55000" lnSpcReduction="20000"/>
          </a:bodyPr>
          <a:lstStyle/>
          <a:p>
            <a:r>
              <a:rPr lang="tr-TR" sz="4200" dirty="0" smtClean="0"/>
              <a:t>İkinci ve/veya üçüncü basamak 43 kamu hastanesi</a:t>
            </a:r>
          </a:p>
          <a:p>
            <a:r>
              <a:rPr lang="tr-TR" sz="4200" dirty="0" smtClean="0"/>
              <a:t>Birinci basamak kuruluşları: </a:t>
            </a:r>
          </a:p>
          <a:p>
            <a:pPr lvl="1"/>
            <a:r>
              <a:rPr lang="tr-TR" sz="4200" dirty="0" smtClean="0"/>
              <a:t>Toplum sağlığı merkezleri</a:t>
            </a:r>
          </a:p>
          <a:p>
            <a:pPr lvl="1"/>
            <a:r>
              <a:rPr lang="tr-TR" sz="4200" dirty="0" smtClean="0"/>
              <a:t>Sağlık evi</a:t>
            </a:r>
          </a:p>
          <a:p>
            <a:pPr lvl="1"/>
            <a:r>
              <a:rPr lang="tr-TR" sz="4200" dirty="0" smtClean="0"/>
              <a:t>Anne sağlığı merkezleri</a:t>
            </a:r>
          </a:p>
          <a:p>
            <a:pPr lvl="1"/>
            <a:r>
              <a:rPr lang="tr-TR" sz="4200" dirty="0" smtClean="0"/>
              <a:t>Acil servisler</a:t>
            </a:r>
          </a:p>
          <a:p>
            <a:pPr marL="342900" lvl="1" indent="-342900">
              <a:buFont typeface="Arial" pitchFamily="34" charset="0"/>
              <a:buChar char="•"/>
            </a:pPr>
            <a:r>
              <a:rPr lang="tr-TR" sz="4200" dirty="0" smtClean="0"/>
              <a:t>Özel sağlık kuruluşları</a:t>
            </a:r>
          </a:p>
          <a:p>
            <a:pPr marL="742950" lvl="2" indent="-342900"/>
            <a:r>
              <a:rPr lang="tr-TR" sz="4200" dirty="0" smtClean="0"/>
              <a:t>62 hastane</a:t>
            </a:r>
          </a:p>
          <a:p>
            <a:r>
              <a:rPr lang="tr-TR" sz="4200" dirty="0" smtClean="0"/>
              <a:t>6 yatak / 10 000 kişi</a:t>
            </a:r>
          </a:p>
          <a:p>
            <a:r>
              <a:rPr lang="tr-TR" sz="4200" dirty="0" smtClean="0"/>
              <a:t>0,9 hekim/1000 kişi (%71’i metropolde, kırsalda %0,1’e düşüyor)</a:t>
            </a:r>
          </a:p>
          <a:p>
            <a:r>
              <a:rPr lang="tr-TR" sz="4200" dirty="0" smtClean="0"/>
              <a:t>4 hemşire/1000 kişi</a:t>
            </a:r>
          </a:p>
          <a:p>
            <a:r>
              <a:rPr lang="tr-TR" sz="4200" dirty="0" smtClean="0"/>
              <a:t>Bir devlet, 4 özel tıp fakültesi</a:t>
            </a:r>
          </a:p>
          <a:p>
            <a:pPr lvl="1"/>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Guatemala – İlaç harcamaları</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İlaç harcamaları toplam sağlık harcamaların %29’unu oluşturuyor. </a:t>
            </a:r>
          </a:p>
          <a:p>
            <a:r>
              <a:rPr lang="tr-TR" dirty="0" smtClean="0"/>
              <a:t>Guatemala ilaç sektörü Orta Amerika’nın en büyüklerinden!</a:t>
            </a:r>
          </a:p>
          <a:p>
            <a:r>
              <a:rPr lang="tr-TR" dirty="0" smtClean="0"/>
              <a:t>İlaçların önemli bir kısmı ABD ve Meksika’dan ithal ediliyor.</a:t>
            </a:r>
          </a:p>
          <a:p>
            <a:r>
              <a:rPr lang="tr-TR" dirty="0" smtClean="0"/>
              <a:t>ABD ile Orta Amerika Serbest Ticaret Anlaşması’na girdikten sonra bazı ilaç fiyatları 20 katına çıkmış.</a:t>
            </a:r>
          </a:p>
          <a:p>
            <a:r>
              <a:rPr lang="tr-TR" dirty="0" smtClean="0"/>
              <a:t>İlaç giderlerinin dağılımı</a:t>
            </a:r>
          </a:p>
          <a:p>
            <a:pPr lvl="1"/>
            <a:r>
              <a:rPr lang="tr-TR" dirty="0" smtClean="0"/>
              <a:t>%70 cepten</a:t>
            </a:r>
          </a:p>
          <a:p>
            <a:pPr lvl="1"/>
            <a:r>
              <a:rPr lang="tr-TR" dirty="0" smtClean="0"/>
              <a:t>%21 </a:t>
            </a:r>
            <a:r>
              <a:rPr lang="tr-TR" dirty="0" err="1" smtClean="0"/>
              <a:t>GSSE’den</a:t>
            </a:r>
            <a:endParaRPr lang="tr-TR" dirty="0" smtClean="0"/>
          </a:p>
          <a:p>
            <a:pPr lvl="1"/>
            <a:r>
              <a:rPr lang="tr-TR" dirty="0" smtClean="0"/>
              <a:t>%5’i </a:t>
            </a:r>
            <a:r>
              <a:rPr lang="tr-TR" dirty="0" err="1" smtClean="0"/>
              <a:t>HSSYB’den</a:t>
            </a:r>
            <a:endParaRPr lang="tr-TR" dirty="0" smtClean="0"/>
          </a:p>
          <a:p>
            <a:pPr lvl="1"/>
            <a:r>
              <a:rPr lang="tr-TR" dirty="0" smtClean="0"/>
              <a:t>%4’ü </a:t>
            </a:r>
            <a:r>
              <a:rPr lang="tr-TR" dirty="0" err="1" smtClean="0"/>
              <a:t>STK’lardan</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HONDURAS</a:t>
            </a:r>
            <a:endParaRPr lang="tr-TR" dirty="0"/>
          </a:p>
        </p:txBody>
      </p:sp>
      <p:pic>
        <p:nvPicPr>
          <p:cNvPr id="6" name="5 İçerik Yer Tutucusu" descr="250px-Honduras-CIA_WFB_Map.png"/>
          <p:cNvPicPr>
            <a:picLocks noGrp="1" noChangeAspect="1"/>
          </p:cNvPicPr>
          <p:nvPr>
            <p:ph idx="1"/>
          </p:nvPr>
        </p:nvPicPr>
        <p:blipFill>
          <a:blip r:embed="rId2" cstate="print"/>
          <a:stretch>
            <a:fillRect/>
          </a:stretch>
        </p:blipFill>
        <p:spPr>
          <a:xfrm>
            <a:off x="1331640" y="2348880"/>
            <a:ext cx="2381250" cy="2552700"/>
          </a:xfrm>
        </p:spPr>
      </p:pic>
      <p:pic>
        <p:nvPicPr>
          <p:cNvPr id="7" name="6 Resim" descr="imagesCAVCJ053.jpg"/>
          <p:cNvPicPr>
            <a:picLocks noChangeAspect="1"/>
          </p:cNvPicPr>
          <p:nvPr/>
        </p:nvPicPr>
        <p:blipFill>
          <a:blip r:embed="rId3" cstate="print"/>
          <a:stretch>
            <a:fillRect/>
          </a:stretch>
        </p:blipFill>
        <p:spPr>
          <a:xfrm>
            <a:off x="4499991" y="1628800"/>
            <a:ext cx="3259845" cy="1872208"/>
          </a:xfrm>
          <a:prstGeom prst="rect">
            <a:avLst/>
          </a:prstGeom>
        </p:spPr>
      </p:pic>
      <p:pic>
        <p:nvPicPr>
          <p:cNvPr id="8" name="7 Resim" descr="Roatan_3.jpg"/>
          <p:cNvPicPr>
            <a:picLocks noChangeAspect="1"/>
          </p:cNvPicPr>
          <p:nvPr/>
        </p:nvPicPr>
        <p:blipFill>
          <a:blip r:embed="rId4" cstate="print"/>
          <a:stretch>
            <a:fillRect/>
          </a:stretch>
        </p:blipFill>
        <p:spPr>
          <a:xfrm>
            <a:off x="4572000" y="3933056"/>
            <a:ext cx="3240360" cy="215516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Honduras</a:t>
            </a:r>
            <a:endParaRPr lang="tr-TR" dirty="0"/>
          </a:p>
        </p:txBody>
      </p:sp>
      <p:sp>
        <p:nvSpPr>
          <p:cNvPr id="3" name="2 İçerik Yer Tutucusu"/>
          <p:cNvSpPr>
            <a:spLocks noGrp="1"/>
          </p:cNvSpPr>
          <p:nvPr>
            <p:ph idx="1"/>
          </p:nvPr>
        </p:nvSpPr>
        <p:spPr>
          <a:xfrm>
            <a:off x="457200" y="1268760"/>
            <a:ext cx="8229600" cy="5040560"/>
          </a:xfrm>
        </p:spPr>
        <p:txBody>
          <a:bodyPr>
            <a:normAutofit fontScale="70000" lnSpcReduction="20000"/>
          </a:bodyPr>
          <a:lstStyle/>
          <a:p>
            <a:r>
              <a:rPr lang="tr-TR" sz="3400" dirty="0" smtClean="0"/>
              <a:t>Nüfusun %7’si 8 etnik kökenin karıştığı melezlerden oluşuyor.</a:t>
            </a:r>
          </a:p>
          <a:p>
            <a:r>
              <a:rPr lang="tr-TR" sz="3400" dirty="0" smtClean="0"/>
              <a:t>Honduras bir doğal afetler ülkesi.</a:t>
            </a:r>
          </a:p>
          <a:p>
            <a:r>
              <a:rPr lang="tr-TR" sz="3400" dirty="0" smtClean="0"/>
              <a:t>Doğum sonrası bebek ölümleri travma-oksijensiz kalma, erken doğum ve enfeksiyonlara bağlı</a:t>
            </a:r>
          </a:p>
          <a:p>
            <a:r>
              <a:rPr lang="tr-TR" sz="3400" dirty="0" smtClean="0"/>
              <a:t>Anne ölümlerinin %57’si kanamadan, %23’ü hipertansiyondan, %10’u enfeksiyondan.</a:t>
            </a:r>
          </a:p>
          <a:p>
            <a:r>
              <a:rPr lang="tr-TR" sz="3400" dirty="0" smtClean="0"/>
              <a:t>AIDS yaygın</a:t>
            </a:r>
          </a:p>
          <a:p>
            <a:r>
              <a:rPr lang="tr-TR" sz="3400" dirty="0" smtClean="0"/>
              <a:t>2005-2009 arasında </a:t>
            </a:r>
            <a:r>
              <a:rPr lang="tr-TR" sz="3400" dirty="0" err="1" smtClean="0"/>
              <a:t>homisid</a:t>
            </a:r>
            <a:r>
              <a:rPr lang="tr-TR" sz="3400" dirty="0" smtClean="0"/>
              <a:t> %100 artmış</a:t>
            </a:r>
          </a:p>
          <a:p>
            <a:r>
              <a:rPr lang="tr-TR" sz="3400" dirty="0" err="1" smtClean="0"/>
              <a:t>Deng</a:t>
            </a:r>
            <a:r>
              <a:rPr lang="tr-TR" sz="3400" dirty="0" smtClean="0"/>
              <a:t> ateşi, sıtma yoksul hastalıklarından</a:t>
            </a:r>
          </a:p>
          <a:p>
            <a:r>
              <a:rPr lang="tr-TR" sz="3400" dirty="0" smtClean="0"/>
              <a:t>5 yaş altı yoksul çocuklarda sağlıksız içme suyuna bağlı ishal yaygın. Nüfusun %87’si düzenli sağlıklı içme suyuna ulaşabiliyor.</a:t>
            </a:r>
          </a:p>
          <a:p>
            <a:r>
              <a:rPr lang="tr-TR" sz="3400" dirty="0" smtClean="0"/>
              <a:t>3 ay-5 yaş arasındaki çocukların ¼’ünde süreğen beslenme yetersizliği var.</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Honduras-Tarihçe</a:t>
            </a:r>
            <a:endParaRPr lang="tr-TR" dirty="0"/>
          </a:p>
        </p:txBody>
      </p:sp>
      <p:sp>
        <p:nvSpPr>
          <p:cNvPr id="3" name="2 İçerik Yer Tutucusu"/>
          <p:cNvSpPr>
            <a:spLocks noGrp="1"/>
          </p:cNvSpPr>
          <p:nvPr>
            <p:ph idx="1"/>
          </p:nvPr>
        </p:nvSpPr>
        <p:spPr/>
        <p:txBody>
          <a:bodyPr>
            <a:normAutofit fontScale="62500" lnSpcReduction="20000"/>
          </a:bodyPr>
          <a:lstStyle/>
          <a:p>
            <a:r>
              <a:rPr lang="tr-TR" dirty="0" smtClean="0"/>
              <a:t>1959		Çalışma ve Sosyal Güvenlik 					düzenlemeleri - Honduras Sosyal 					Sigorta 	Enstitüsü’nün kurulması</a:t>
            </a:r>
          </a:p>
          <a:p>
            <a:r>
              <a:rPr lang="tr-TR" dirty="0" smtClean="0"/>
              <a:t>1989 	Asker hastanesinin kuruluşu</a:t>
            </a:r>
          </a:p>
          <a:p>
            <a:r>
              <a:rPr lang="tr-TR" dirty="0" smtClean="0"/>
              <a:t>1990		Sağlık reformu</a:t>
            </a:r>
          </a:p>
          <a:p>
            <a:r>
              <a:rPr lang="tr-TR" dirty="0" smtClean="0"/>
              <a:t>1998		Asker hastanesine sağlık hizmeti 					satışı yetkisinin verilmesi</a:t>
            </a:r>
          </a:p>
          <a:p>
            <a:r>
              <a:rPr lang="tr-TR" dirty="0" smtClean="0"/>
              <a:t>2001		2021 	Ulusal Sağlık Planı</a:t>
            </a:r>
          </a:p>
          <a:p>
            <a:r>
              <a:rPr lang="tr-TR" dirty="0" smtClean="0"/>
              <a:t>2003		Yerel Sosyal Güvenlik </a:t>
            </a:r>
            <a:r>
              <a:rPr lang="tr-TR" dirty="0" err="1" smtClean="0"/>
              <a:t>Sişstemleri</a:t>
            </a:r>
            <a:endParaRPr lang="tr-TR" dirty="0" smtClean="0"/>
          </a:p>
          <a:p>
            <a:r>
              <a:rPr lang="tr-TR" dirty="0" smtClean="0"/>
              <a:t>2004		Sağlık Sekreterliği’nin yeniden 					yapılandırılması</a:t>
            </a:r>
          </a:p>
          <a:p>
            <a:r>
              <a:rPr lang="tr-TR" dirty="0" smtClean="0"/>
              <a:t>2002-2006	Sağlık Reform Programı ve Dünya Bankası tarafından 			finanse edilen Hastane Modernizasyon Programı</a:t>
            </a:r>
          </a:p>
          <a:p>
            <a:r>
              <a:rPr lang="tr-TR" dirty="0" smtClean="0"/>
              <a:t>2009		DARBE</a:t>
            </a:r>
          </a:p>
          <a:p>
            <a:r>
              <a:rPr lang="tr-TR" dirty="0" smtClean="0"/>
              <a:t>2009		Sağlık hizmetlerinin </a:t>
            </a:r>
            <a:r>
              <a:rPr lang="tr-TR" dirty="0" err="1" smtClean="0"/>
              <a:t>desantralizasyonu</a:t>
            </a:r>
            <a:r>
              <a:rPr lang="tr-TR" dirty="0" smtClean="0"/>
              <a:t> - belediyeler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1143000"/>
          </a:xfrm>
        </p:spPr>
        <p:txBody>
          <a:bodyPr>
            <a:normAutofit fontScale="90000"/>
          </a:bodyPr>
          <a:lstStyle/>
          <a:p>
            <a:r>
              <a:rPr lang="tr-TR" dirty="0" smtClean="0"/>
              <a:t>Honduras – Sağlık Sektörü Organizasyonu</a:t>
            </a:r>
            <a:endParaRPr lang="tr-TR" dirty="0"/>
          </a:p>
        </p:txBody>
      </p:sp>
      <p:sp>
        <p:nvSpPr>
          <p:cNvPr id="4" name="3 Dikdörtgen"/>
          <p:cNvSpPr/>
          <p:nvPr/>
        </p:nvSpPr>
        <p:spPr>
          <a:xfrm>
            <a:off x="1571604" y="1412776"/>
            <a:ext cx="5088628"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ysClr val="windowText" lastClr="000000"/>
                </a:solidFill>
              </a:rPr>
              <a:t>Kamu</a:t>
            </a:r>
            <a:endParaRPr lang="tr-TR" dirty="0">
              <a:solidFill>
                <a:sysClr val="windowText" lastClr="000000"/>
              </a:solidFill>
            </a:endParaRPr>
          </a:p>
        </p:txBody>
      </p:sp>
      <p:sp>
        <p:nvSpPr>
          <p:cNvPr id="5" name="4 İçerik Yer Tutucusu"/>
          <p:cNvSpPr>
            <a:spLocks noGrp="1"/>
          </p:cNvSpPr>
          <p:nvPr>
            <p:ph idx="1"/>
          </p:nvPr>
        </p:nvSpPr>
        <p:spPr>
          <a:xfrm>
            <a:off x="6786578" y="1428736"/>
            <a:ext cx="2000264"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buNone/>
            </a:pPr>
            <a:r>
              <a:rPr lang="tr-TR" dirty="0" smtClean="0">
                <a:solidFill>
                  <a:sysClr val="windowText" lastClr="000000"/>
                </a:solidFill>
              </a:rPr>
              <a:t>Özel</a:t>
            </a:r>
            <a:endParaRPr lang="tr-TR" dirty="0">
              <a:solidFill>
                <a:sysClr val="windowText" lastClr="000000"/>
              </a:solidFill>
            </a:endParaRPr>
          </a:p>
        </p:txBody>
      </p:sp>
      <p:sp>
        <p:nvSpPr>
          <p:cNvPr id="6" name="5 Dikdörtgen"/>
          <p:cNvSpPr/>
          <p:nvPr/>
        </p:nvSpPr>
        <p:spPr>
          <a:xfrm>
            <a:off x="-21658" y="1412776"/>
            <a:ext cx="1594090" cy="4801314"/>
          </a:xfrm>
          <a:prstGeom prst="rect">
            <a:avLst/>
          </a:prstGeom>
        </p:spPr>
        <p:txBody>
          <a:bodyPr wrap="non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Kaynaklar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alanlar</a:t>
            </a:r>
            <a:endParaRPr lang="tr-TR" dirty="0">
              <a:solidFill>
                <a:prstClr val="black"/>
              </a:solidFill>
              <a:ea typeface="+mj-ea"/>
              <a:cs typeface="+mj-cs"/>
            </a:endParaRPr>
          </a:p>
        </p:txBody>
      </p:sp>
      <p:sp>
        <p:nvSpPr>
          <p:cNvPr id="8" name="7 Dikdörtgen"/>
          <p:cNvSpPr/>
          <p:nvPr/>
        </p:nvSpPr>
        <p:spPr>
          <a:xfrm>
            <a:off x="1571604" y="2357430"/>
            <a:ext cx="128588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Uluslararası yardım</a:t>
            </a:r>
            <a:endParaRPr lang="tr-TR" dirty="0"/>
          </a:p>
        </p:txBody>
      </p:sp>
      <p:sp>
        <p:nvSpPr>
          <p:cNvPr id="9" name="8 Dikdörtgen"/>
          <p:cNvSpPr/>
          <p:nvPr/>
        </p:nvSpPr>
        <p:spPr>
          <a:xfrm>
            <a:off x="3000364" y="2357430"/>
            <a:ext cx="128588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Devlet</a:t>
            </a:r>
            <a:endParaRPr lang="tr-TR" dirty="0"/>
          </a:p>
        </p:txBody>
      </p:sp>
      <p:sp>
        <p:nvSpPr>
          <p:cNvPr id="10" name="9 Dikdörtgen"/>
          <p:cNvSpPr/>
          <p:nvPr/>
        </p:nvSpPr>
        <p:spPr>
          <a:xfrm>
            <a:off x="4500562" y="2357430"/>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İşveren</a:t>
            </a:r>
            <a:endParaRPr lang="tr-TR" dirty="0"/>
          </a:p>
        </p:txBody>
      </p:sp>
      <p:sp>
        <p:nvSpPr>
          <p:cNvPr id="11" name="10 Dikdörtgen"/>
          <p:cNvSpPr/>
          <p:nvPr/>
        </p:nvSpPr>
        <p:spPr>
          <a:xfrm>
            <a:off x="5643570" y="2357430"/>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Çalışan</a:t>
            </a:r>
            <a:endParaRPr lang="tr-TR" dirty="0"/>
          </a:p>
        </p:txBody>
      </p:sp>
      <p:sp>
        <p:nvSpPr>
          <p:cNvPr id="12" name="11 Dikdörtgen"/>
          <p:cNvSpPr/>
          <p:nvPr/>
        </p:nvSpPr>
        <p:spPr>
          <a:xfrm>
            <a:off x="7215206" y="2357430"/>
            <a:ext cx="107157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Kişiler</a:t>
            </a:r>
            <a:endParaRPr lang="tr-TR" dirty="0"/>
          </a:p>
        </p:txBody>
      </p:sp>
      <p:sp>
        <p:nvSpPr>
          <p:cNvPr id="13" name="12 Dikdörtgen"/>
          <p:cNvSpPr/>
          <p:nvPr/>
        </p:nvSpPr>
        <p:spPr>
          <a:xfrm>
            <a:off x="1571604" y="3429000"/>
            <a:ext cx="228601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Sağlık Sekreterliği (SS)</a:t>
            </a:r>
            <a:endParaRPr lang="tr-TR" dirty="0"/>
          </a:p>
        </p:txBody>
      </p:sp>
      <p:sp>
        <p:nvSpPr>
          <p:cNvPr id="14" name="13 Dikdörtgen"/>
          <p:cNvSpPr/>
          <p:nvPr/>
        </p:nvSpPr>
        <p:spPr>
          <a:xfrm>
            <a:off x="4143372" y="3429000"/>
            <a:ext cx="214314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Ödeme gücü olan nüfus kesimi</a:t>
            </a:r>
            <a:endParaRPr lang="tr-TR" dirty="0"/>
          </a:p>
        </p:txBody>
      </p:sp>
      <p:sp>
        <p:nvSpPr>
          <p:cNvPr id="15" name="14 Dikdörtgen"/>
          <p:cNvSpPr/>
          <p:nvPr/>
        </p:nvSpPr>
        <p:spPr>
          <a:xfrm>
            <a:off x="6858016" y="3429000"/>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Özel sigortalılar</a:t>
            </a:r>
            <a:endParaRPr lang="tr-TR" sz="1400" dirty="0"/>
          </a:p>
        </p:txBody>
      </p:sp>
      <p:sp>
        <p:nvSpPr>
          <p:cNvPr id="16" name="15 Dikdörtgen"/>
          <p:cNvSpPr/>
          <p:nvPr/>
        </p:nvSpPr>
        <p:spPr>
          <a:xfrm>
            <a:off x="7929586" y="3429000"/>
            <a:ext cx="85725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Cepten ödeme</a:t>
            </a:r>
            <a:endParaRPr lang="tr-TR" sz="1400" dirty="0"/>
          </a:p>
        </p:txBody>
      </p:sp>
      <p:sp>
        <p:nvSpPr>
          <p:cNvPr id="17" name="16 Dikdörtgen"/>
          <p:cNvSpPr/>
          <p:nvPr/>
        </p:nvSpPr>
        <p:spPr>
          <a:xfrm>
            <a:off x="1571604" y="4357694"/>
            <a:ext cx="228601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err="1" smtClean="0"/>
              <a:t>SS’ye</a:t>
            </a:r>
            <a:r>
              <a:rPr lang="tr-TR" sz="1600" dirty="0" smtClean="0"/>
              <a:t> bağlık sağlık merkezleri, klinikler, hastaneler</a:t>
            </a:r>
            <a:endParaRPr lang="tr-TR" sz="1600" dirty="0"/>
          </a:p>
        </p:txBody>
      </p:sp>
      <p:sp>
        <p:nvSpPr>
          <p:cNvPr id="18" name="17 Dikdörtgen"/>
          <p:cNvSpPr/>
          <p:nvPr/>
        </p:nvSpPr>
        <p:spPr>
          <a:xfrm>
            <a:off x="6858016" y="4357694"/>
            <a:ext cx="192882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Kar amacı güden ve gütmeyen özel kuruluşlar</a:t>
            </a:r>
            <a:endParaRPr lang="tr-TR" dirty="0"/>
          </a:p>
        </p:txBody>
      </p:sp>
      <p:sp>
        <p:nvSpPr>
          <p:cNvPr id="19" name="18 Dikdörtgen"/>
          <p:cNvSpPr/>
          <p:nvPr/>
        </p:nvSpPr>
        <p:spPr>
          <a:xfrm>
            <a:off x="4143372" y="4357694"/>
            <a:ext cx="107157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Çalışma ve Sosyal Güvenlik Sekreterliği birimleri</a:t>
            </a:r>
            <a:endParaRPr lang="tr-TR" sz="1400" dirty="0"/>
          </a:p>
        </p:txBody>
      </p:sp>
      <p:sp>
        <p:nvSpPr>
          <p:cNvPr id="20" name="19 Dikdörtgen"/>
          <p:cNvSpPr/>
          <p:nvPr/>
        </p:nvSpPr>
        <p:spPr>
          <a:xfrm>
            <a:off x="5357818" y="4357694"/>
            <a:ext cx="107157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IHSS (Sosyal Sigorta) klinikleri ve hastaneleri</a:t>
            </a:r>
            <a:endParaRPr lang="tr-TR" sz="1400" dirty="0"/>
          </a:p>
        </p:txBody>
      </p:sp>
      <p:sp>
        <p:nvSpPr>
          <p:cNvPr id="21" name="20 Dikdörtgen"/>
          <p:cNvSpPr/>
          <p:nvPr/>
        </p:nvSpPr>
        <p:spPr>
          <a:xfrm>
            <a:off x="1571604" y="5715016"/>
            <a:ext cx="228601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Tüm nüfus (</a:t>
            </a:r>
            <a:r>
              <a:rPr lang="tr-TR" sz="1600" dirty="0" err="1" smtClean="0"/>
              <a:t>informal</a:t>
            </a:r>
            <a:r>
              <a:rPr lang="tr-TR" sz="1600" dirty="0" smtClean="0"/>
              <a:t> sektörde çalışanlar, yoksullar da dahil)</a:t>
            </a:r>
            <a:endParaRPr lang="tr-TR" sz="1600" dirty="0"/>
          </a:p>
        </p:txBody>
      </p:sp>
      <p:sp>
        <p:nvSpPr>
          <p:cNvPr id="22" name="21 Dikdörtgen"/>
          <p:cNvSpPr/>
          <p:nvPr/>
        </p:nvSpPr>
        <p:spPr>
          <a:xfrm>
            <a:off x="4143372" y="5715016"/>
            <a:ext cx="228601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err="1" smtClean="0"/>
              <a:t>Formal</a:t>
            </a:r>
            <a:r>
              <a:rPr lang="tr-TR" sz="1600" dirty="0" smtClean="0"/>
              <a:t> sektörde çalışanlar ve aileleri, kendi hesabına çalışanlar ve gönüllü sigortalılar</a:t>
            </a:r>
            <a:endParaRPr lang="tr-TR" sz="1600" dirty="0"/>
          </a:p>
        </p:txBody>
      </p:sp>
      <p:sp>
        <p:nvSpPr>
          <p:cNvPr id="23" name="22 Dikdörtgen"/>
          <p:cNvSpPr/>
          <p:nvPr/>
        </p:nvSpPr>
        <p:spPr>
          <a:xfrm>
            <a:off x="6857984" y="5715016"/>
            <a:ext cx="200029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Ödeme gücü olan nüfus</a:t>
            </a:r>
            <a:endParaRPr lang="tr-TR" sz="1600" dirty="0"/>
          </a:p>
        </p:txBody>
      </p:sp>
      <p:cxnSp>
        <p:nvCxnSpPr>
          <p:cNvPr id="25" name="24 Düz Ok Bağlayıcısı"/>
          <p:cNvCxnSpPr>
            <a:stCxn id="8" idx="2"/>
          </p:cNvCxnSpPr>
          <p:nvPr/>
        </p:nvCxnSpPr>
        <p:spPr>
          <a:xfrm rot="5400000">
            <a:off x="1928794" y="3143248"/>
            <a:ext cx="57150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27" name="26 Düz Ok Bağlayıcısı"/>
          <p:cNvCxnSpPr/>
          <p:nvPr/>
        </p:nvCxnSpPr>
        <p:spPr>
          <a:xfrm rot="5400000">
            <a:off x="3144034" y="3142454"/>
            <a:ext cx="57150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32" name="31 Düz Bağlayıcı"/>
          <p:cNvCxnSpPr/>
          <p:nvPr/>
        </p:nvCxnSpPr>
        <p:spPr>
          <a:xfrm rot="5400000">
            <a:off x="3893339" y="2964653"/>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33" name="32 Düz Bağlayıcı"/>
          <p:cNvCxnSpPr/>
          <p:nvPr/>
        </p:nvCxnSpPr>
        <p:spPr>
          <a:xfrm rot="5400000">
            <a:off x="5965835" y="2963859"/>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34" name="33 Düz Bağlayıcı"/>
          <p:cNvCxnSpPr/>
          <p:nvPr/>
        </p:nvCxnSpPr>
        <p:spPr>
          <a:xfrm rot="5400000">
            <a:off x="4894265" y="2963859"/>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36" name="35 Düz Bağlayıcı"/>
          <p:cNvCxnSpPr/>
          <p:nvPr/>
        </p:nvCxnSpPr>
        <p:spPr>
          <a:xfrm>
            <a:off x="4000496" y="3071810"/>
            <a:ext cx="2071702"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37" name="36 Düz Bağlayıcı"/>
          <p:cNvCxnSpPr/>
          <p:nvPr/>
        </p:nvCxnSpPr>
        <p:spPr>
          <a:xfrm rot="5400000">
            <a:off x="7680347" y="2963859"/>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39" name="38 Düz Bağlayıcı"/>
          <p:cNvCxnSpPr/>
          <p:nvPr/>
        </p:nvCxnSpPr>
        <p:spPr>
          <a:xfrm>
            <a:off x="7358082" y="3071810"/>
            <a:ext cx="92869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41" name="40 Düz Ok Bağlayıcısı"/>
          <p:cNvCxnSpPr/>
          <p:nvPr/>
        </p:nvCxnSpPr>
        <p:spPr>
          <a:xfrm rot="5400000">
            <a:off x="8108975" y="3249611"/>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42" name="41 Düz Ok Bağlayıcısı"/>
          <p:cNvCxnSpPr/>
          <p:nvPr/>
        </p:nvCxnSpPr>
        <p:spPr>
          <a:xfrm rot="5400000">
            <a:off x="7180281" y="3249611"/>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43" name="42 Düz Ok Bağlayıcısı"/>
          <p:cNvCxnSpPr/>
          <p:nvPr/>
        </p:nvCxnSpPr>
        <p:spPr>
          <a:xfrm rot="5400000">
            <a:off x="5108579" y="3249611"/>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45" name="44 Düz Ok Bağlayıcısı"/>
          <p:cNvCxnSpPr>
            <a:stCxn id="13" idx="2"/>
            <a:endCxn id="17" idx="0"/>
          </p:cNvCxnSpPr>
          <p:nvPr/>
        </p:nvCxnSpPr>
        <p:spPr>
          <a:xfrm rot="5400000">
            <a:off x="2500298" y="4143380"/>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46" name="45 Düz Ok Bağlayıcısı"/>
          <p:cNvCxnSpPr/>
          <p:nvPr/>
        </p:nvCxnSpPr>
        <p:spPr>
          <a:xfrm rot="5400000">
            <a:off x="4429918" y="4142586"/>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47" name="46 Düz Ok Bağlayıcısı"/>
          <p:cNvCxnSpPr/>
          <p:nvPr/>
        </p:nvCxnSpPr>
        <p:spPr>
          <a:xfrm rot="5400000">
            <a:off x="5572926" y="4142586"/>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48" name="47 Düz Ok Bağlayıcısı"/>
          <p:cNvCxnSpPr/>
          <p:nvPr/>
        </p:nvCxnSpPr>
        <p:spPr>
          <a:xfrm rot="5400000">
            <a:off x="7144562" y="4142586"/>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49" name="48 Düz Ok Bağlayıcısı"/>
          <p:cNvCxnSpPr/>
          <p:nvPr/>
        </p:nvCxnSpPr>
        <p:spPr>
          <a:xfrm rot="5400000">
            <a:off x="8073256" y="4142586"/>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51" name="50 Düz Ok Bağlayıcısı"/>
          <p:cNvCxnSpPr>
            <a:stCxn id="17" idx="2"/>
            <a:endCxn id="21" idx="0"/>
          </p:cNvCxnSpPr>
          <p:nvPr/>
        </p:nvCxnSpPr>
        <p:spPr>
          <a:xfrm rot="5400000">
            <a:off x="2500298" y="5500702"/>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52" name="51 Düz Ok Bağlayıcısı"/>
          <p:cNvCxnSpPr/>
          <p:nvPr/>
        </p:nvCxnSpPr>
        <p:spPr>
          <a:xfrm rot="5400000">
            <a:off x="4429918" y="5499908"/>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53" name="52 Düz Ok Bağlayıcısı"/>
          <p:cNvCxnSpPr/>
          <p:nvPr/>
        </p:nvCxnSpPr>
        <p:spPr>
          <a:xfrm rot="5400000">
            <a:off x="5572926" y="5499908"/>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54" name="53 Düz Ok Bağlayıcısı"/>
          <p:cNvCxnSpPr/>
          <p:nvPr/>
        </p:nvCxnSpPr>
        <p:spPr>
          <a:xfrm rot="5400000">
            <a:off x="7573190" y="5499908"/>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143000"/>
          </a:xfrm>
        </p:spPr>
        <p:txBody>
          <a:bodyPr>
            <a:normAutofit fontScale="90000"/>
          </a:bodyPr>
          <a:lstStyle/>
          <a:p>
            <a:r>
              <a:rPr lang="tr-TR" dirty="0" smtClean="0"/>
              <a:t>Honduras – Sağlık Kurum ve Kuruluşları</a:t>
            </a:r>
            <a:endParaRPr lang="tr-TR" dirty="0"/>
          </a:p>
        </p:txBody>
      </p:sp>
      <p:sp>
        <p:nvSpPr>
          <p:cNvPr id="3" name="2 İçerik Yer Tutucusu"/>
          <p:cNvSpPr>
            <a:spLocks noGrp="1"/>
          </p:cNvSpPr>
          <p:nvPr>
            <p:ph idx="1"/>
          </p:nvPr>
        </p:nvSpPr>
        <p:spPr>
          <a:xfrm>
            <a:off x="467544" y="1916832"/>
            <a:ext cx="8229600" cy="4525963"/>
          </a:xfrm>
        </p:spPr>
        <p:txBody>
          <a:bodyPr>
            <a:normAutofit fontScale="77500" lnSpcReduction="20000"/>
          </a:bodyPr>
          <a:lstStyle/>
          <a:p>
            <a:r>
              <a:rPr lang="tr-TR" dirty="0" smtClean="0"/>
              <a:t>Sağlık Sekreterliği (SS): Herkese açık, ama nüfusun %60’ını kapsıyor.</a:t>
            </a:r>
          </a:p>
          <a:p>
            <a:r>
              <a:rPr lang="tr-TR" dirty="0" smtClean="0"/>
              <a:t>Honduras Sosyal Sigorta Enstitüsü (IHSS): Çalışanların yarıdan azını, toplam nüfusun %18’ini kapsıyor.</a:t>
            </a:r>
          </a:p>
          <a:p>
            <a:r>
              <a:rPr lang="tr-TR" dirty="0" smtClean="0"/>
              <a:t>Her iki kurum Ulusal İyilik Birliği ve Çalışma ve Sosyal Güvenlik Sekreterliği ile bağlantılı ve özelden hizmet alıyor.</a:t>
            </a:r>
          </a:p>
          <a:p>
            <a:r>
              <a:rPr lang="tr-TR" dirty="0" smtClean="0"/>
              <a:t>Savunma Bakanlığı- Asker Hastanesi</a:t>
            </a:r>
          </a:p>
          <a:p>
            <a:r>
              <a:rPr lang="tr-TR" dirty="0" smtClean="0"/>
              <a:t>Honduras Çocuk ve Aile Enstitüsü – Çocuk bakımı, beslenme, aile içi şiddet programları</a:t>
            </a:r>
          </a:p>
          <a:p>
            <a:r>
              <a:rPr lang="tr-TR" dirty="0" smtClean="0"/>
              <a:t>Gebe ya da emziren yoksul annelere destek programları</a:t>
            </a:r>
          </a:p>
          <a:p>
            <a:r>
              <a:rPr lang="tr-TR" dirty="0" smtClean="0"/>
              <a:t>Kar amaçlı ya da gönüllü </a:t>
            </a:r>
            <a:r>
              <a:rPr lang="tr-TR" dirty="0" err="1" smtClean="0"/>
              <a:t>STK’lar</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Honduras Sosyal Sigorta Enstitüsü (IHSS)</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Yerellerde de örgütlenmiş. </a:t>
            </a:r>
          </a:p>
          <a:p>
            <a:r>
              <a:rPr lang="tr-TR" dirty="0" smtClean="0"/>
              <a:t>İş güvenliği, yaşlılık, sakatlık, ölüm, sağlık sigortalarını kapsıyor. 2003’e kadar çalışanlarda sağlık sigortası dışındakiler zorunlu, 2003’ten sonra hepsini kapsıyor.</a:t>
            </a:r>
          </a:p>
          <a:p>
            <a:r>
              <a:rPr lang="tr-TR" dirty="0" smtClean="0"/>
              <a:t>Kayıtlı çalışanların yakınlarını ve 11 yaşa kadar çocuklarını kapsıyor.</a:t>
            </a:r>
          </a:p>
          <a:p>
            <a:r>
              <a:rPr lang="tr-TR" dirty="0" smtClean="0"/>
              <a:t>2009’da </a:t>
            </a:r>
            <a:r>
              <a:rPr lang="tr-TR" dirty="0" err="1" smtClean="0"/>
              <a:t>ILO’nun</a:t>
            </a:r>
            <a:r>
              <a:rPr lang="tr-TR" dirty="0" smtClean="0"/>
              <a:t> desteği ile kayıtlı olmayan çalışanlar ve isteğe bağlı sigortalıları da içine almış.</a:t>
            </a:r>
          </a:p>
          <a:p>
            <a:r>
              <a:rPr lang="tr-TR" dirty="0" smtClean="0"/>
              <a:t>Parasıyla asker hastanelerine başvurulabiliyor. Kurumlar da hizmet satın alabiliyor.</a:t>
            </a:r>
          </a:p>
          <a:p>
            <a:r>
              <a:rPr lang="tr-TR" dirty="0" smtClean="0"/>
              <a:t>Nüfusun %3’ü özelde sigortalı.</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IHSS özel hekimler ya da sağlık kuruluşlarıyla birincil sağlık hizmetleri düzeyinde anlaşabiliyor. Hizmet sunulanlar kendileri hekimini seçip kayıt yaptırıyor, başka yere gidemiyor. Yılda bir kez kaydını başka birine aldırma hakkı var.</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Honduras’ın sağlık bütçesi</a:t>
            </a:r>
            <a:endParaRPr lang="tr-TR" dirty="0"/>
          </a:p>
        </p:txBody>
      </p:sp>
      <p:sp>
        <p:nvSpPr>
          <p:cNvPr id="3" name="2 İçerik Yer Tutucusu"/>
          <p:cNvSpPr>
            <a:spLocks noGrp="1"/>
          </p:cNvSpPr>
          <p:nvPr>
            <p:ph idx="1"/>
          </p:nvPr>
        </p:nvSpPr>
        <p:spPr/>
        <p:txBody>
          <a:bodyPr/>
          <a:lstStyle/>
          <a:p>
            <a:r>
              <a:rPr lang="tr-TR" dirty="0" smtClean="0"/>
              <a:t>Hazine: %76</a:t>
            </a:r>
          </a:p>
          <a:p>
            <a:r>
              <a:rPr lang="tr-TR" dirty="0" smtClean="0"/>
              <a:t>Dış krediler: %11</a:t>
            </a:r>
          </a:p>
          <a:p>
            <a:r>
              <a:rPr lang="tr-TR" dirty="0" smtClean="0"/>
              <a:t>Bağışlar: %9</a:t>
            </a:r>
          </a:p>
          <a:p>
            <a:r>
              <a:rPr lang="tr-TR" dirty="0" smtClean="0"/>
              <a:t>Ulusal borçlanma: %4</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Doğumda beklenen yaşam süreleri</a:t>
            </a:r>
            <a:endParaRPr lang="tr-TR" dirty="0"/>
          </a:p>
        </p:txBody>
      </p:sp>
      <p:graphicFrame>
        <p:nvGraphicFramePr>
          <p:cNvPr id="4" name="3 İçerik Yer Tutucusu"/>
          <p:cNvGraphicFramePr>
            <a:graphicFrameLocks noGrp="1"/>
          </p:cNvGraphicFramePr>
          <p:nvPr>
            <p:ph idx="1"/>
          </p:nvPr>
        </p:nvGraphicFramePr>
        <p:xfrm>
          <a:off x="500034" y="1857364"/>
          <a:ext cx="8226284" cy="3982420"/>
        </p:xfrm>
        <a:graphic>
          <a:graphicData uri="http://schemas.openxmlformats.org/drawingml/2006/table">
            <a:tbl>
              <a:tblPr firstRow="1" bandRow="1">
                <a:tableStyleId>{5C22544A-7EE6-4342-B048-85BDC9FD1C3A}</a:tableStyleId>
              </a:tblPr>
              <a:tblGrid>
                <a:gridCol w="545535"/>
                <a:gridCol w="548625"/>
                <a:gridCol w="636266"/>
                <a:gridCol w="506693"/>
                <a:gridCol w="502915"/>
                <a:gridCol w="457213"/>
                <a:gridCol w="640037"/>
                <a:gridCol w="548625"/>
                <a:gridCol w="548625"/>
                <a:gridCol w="548625"/>
                <a:gridCol w="548625"/>
                <a:gridCol w="548625"/>
                <a:gridCol w="548625"/>
                <a:gridCol w="548625"/>
                <a:gridCol w="548625"/>
              </a:tblGrid>
              <a:tr h="525002">
                <a:tc>
                  <a:txBody>
                    <a:bodyPr/>
                    <a:lstStyle/>
                    <a:p>
                      <a:endParaRPr lang="tr-TR" sz="1600" dirty="0"/>
                    </a:p>
                  </a:txBody>
                  <a:tcPr marL="57094" marR="570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Arj</a:t>
                      </a:r>
                      <a:endParaRPr lang="tr-TR" sz="1600" dirty="0" smtClean="0"/>
                    </a:p>
                    <a:p>
                      <a:endParaRPr lang="tr-TR" sz="1600" dirty="0"/>
                    </a:p>
                  </a:txBody>
                  <a:tcPr marL="57094" marR="57094"/>
                </a:tc>
                <a:tc>
                  <a:txBody>
                    <a:bodyPr/>
                    <a:lstStyle/>
                    <a:p>
                      <a:r>
                        <a:rPr lang="tr-TR" sz="1600" dirty="0" smtClean="0"/>
                        <a:t>Bre</a:t>
                      </a:r>
                      <a:endParaRPr lang="tr-TR" sz="1600" dirty="0"/>
                    </a:p>
                  </a:txBody>
                  <a:tcPr marL="57094" marR="57094"/>
                </a:tc>
                <a:tc>
                  <a:txBody>
                    <a:bodyPr/>
                    <a:lstStyle/>
                    <a:p>
                      <a:r>
                        <a:rPr lang="tr-TR" sz="1600" dirty="0" err="1" smtClean="0"/>
                        <a:t>Me</a:t>
                      </a:r>
                      <a:endParaRPr lang="tr-TR" sz="1600" dirty="0"/>
                    </a:p>
                  </a:txBody>
                  <a:tcPr marL="57094" marR="57094"/>
                </a:tc>
                <a:tc>
                  <a:txBody>
                    <a:bodyPr/>
                    <a:lstStyle/>
                    <a:p>
                      <a:r>
                        <a:rPr lang="tr-TR" sz="1600" dirty="0" err="1" smtClean="0"/>
                        <a:t>Hon</a:t>
                      </a:r>
                      <a:endParaRPr lang="tr-TR" sz="1600" dirty="0"/>
                    </a:p>
                  </a:txBody>
                  <a:tcPr marL="57094" marR="57094"/>
                </a:tc>
                <a:tc>
                  <a:txBody>
                    <a:bodyPr/>
                    <a:lstStyle/>
                    <a:p>
                      <a:r>
                        <a:rPr lang="tr-TR" sz="1600" dirty="0" err="1" smtClean="0"/>
                        <a:t>Ven</a:t>
                      </a:r>
                      <a:endParaRPr lang="tr-TR" sz="1600" dirty="0"/>
                    </a:p>
                  </a:txBody>
                  <a:tcPr marL="57094" marR="57094"/>
                </a:tc>
                <a:tc>
                  <a:txBody>
                    <a:bodyPr/>
                    <a:lstStyle/>
                    <a:p>
                      <a:r>
                        <a:rPr lang="tr-TR" sz="1600" dirty="0" smtClean="0"/>
                        <a:t>Per</a:t>
                      </a:r>
                      <a:endParaRPr lang="tr-TR" sz="1600" dirty="0"/>
                    </a:p>
                  </a:txBody>
                  <a:tcPr marL="57094" marR="57094"/>
                </a:tc>
                <a:tc>
                  <a:txBody>
                    <a:bodyPr/>
                    <a:lstStyle/>
                    <a:p>
                      <a:r>
                        <a:rPr lang="tr-TR" sz="1600" dirty="0" smtClean="0"/>
                        <a:t>Kol</a:t>
                      </a:r>
                      <a:endParaRPr lang="tr-TR" sz="1600" dirty="0"/>
                    </a:p>
                  </a:txBody>
                  <a:tcPr marL="57094" marR="57094"/>
                </a:tc>
                <a:tc>
                  <a:txBody>
                    <a:bodyPr/>
                    <a:lstStyle/>
                    <a:p>
                      <a:r>
                        <a:rPr lang="tr-TR" sz="1600" dirty="0" smtClean="0"/>
                        <a:t>Uru</a:t>
                      </a:r>
                      <a:endParaRPr lang="tr-TR" sz="1600" dirty="0"/>
                    </a:p>
                  </a:txBody>
                  <a:tcPr marL="57094" marR="57094"/>
                </a:tc>
                <a:tc>
                  <a:txBody>
                    <a:bodyPr/>
                    <a:lstStyle/>
                    <a:p>
                      <a:r>
                        <a:rPr lang="tr-TR" sz="1600" dirty="0" err="1" smtClean="0"/>
                        <a:t>Şil</a:t>
                      </a:r>
                      <a:endParaRPr lang="tr-TR" sz="1600" dirty="0"/>
                    </a:p>
                  </a:txBody>
                  <a:tcPr marL="57094" marR="57094"/>
                </a:tc>
                <a:tc>
                  <a:txBody>
                    <a:bodyPr/>
                    <a:lstStyle/>
                    <a:p>
                      <a:r>
                        <a:rPr lang="tr-TR" sz="1600" dirty="0" err="1" smtClean="0"/>
                        <a:t>Küb</a:t>
                      </a:r>
                      <a:endParaRPr lang="tr-TR" sz="1600" dirty="0"/>
                    </a:p>
                  </a:txBody>
                  <a:tcPr marL="57094" marR="57094"/>
                </a:tc>
                <a:tc>
                  <a:txBody>
                    <a:bodyPr/>
                    <a:lstStyle/>
                    <a:p>
                      <a:r>
                        <a:rPr lang="tr-TR" sz="1600" dirty="0" err="1" smtClean="0"/>
                        <a:t>Nik</a:t>
                      </a:r>
                      <a:endParaRPr lang="tr-TR" sz="1600" dirty="0"/>
                    </a:p>
                  </a:txBody>
                  <a:tcPr marL="57094" marR="57094"/>
                </a:tc>
                <a:tc>
                  <a:txBody>
                    <a:bodyPr/>
                    <a:lstStyle/>
                    <a:p>
                      <a:r>
                        <a:rPr lang="tr-TR" sz="1600" dirty="0" smtClean="0"/>
                        <a:t>Bol</a:t>
                      </a:r>
                      <a:endParaRPr lang="tr-TR" sz="1600" dirty="0"/>
                    </a:p>
                  </a:txBody>
                  <a:tcPr marL="57094" marR="57094"/>
                </a:tc>
                <a:tc>
                  <a:txBody>
                    <a:bodyPr/>
                    <a:lstStyle/>
                    <a:p>
                      <a:r>
                        <a:rPr lang="tr-TR" sz="1600" dirty="0" err="1" smtClean="0"/>
                        <a:t>ElS</a:t>
                      </a:r>
                      <a:endParaRPr lang="tr-TR" sz="1600" dirty="0"/>
                    </a:p>
                  </a:txBody>
                  <a:tcPr marL="57094" marR="57094"/>
                </a:tc>
                <a:tc>
                  <a:txBody>
                    <a:bodyPr/>
                    <a:lstStyle/>
                    <a:p>
                      <a:r>
                        <a:rPr lang="tr-TR" sz="1600" dirty="0" smtClean="0"/>
                        <a:t>KR</a:t>
                      </a:r>
                      <a:endParaRPr lang="tr-TR" sz="1600" dirty="0"/>
                    </a:p>
                  </a:txBody>
                  <a:tcPr marL="57094" marR="57094"/>
                </a:tc>
              </a:tr>
              <a:tr h="336185">
                <a:tc>
                  <a:txBody>
                    <a:bodyPr/>
                    <a:lstStyle/>
                    <a:p>
                      <a:r>
                        <a:rPr lang="tr-TR" sz="1400" dirty="0" smtClean="0"/>
                        <a:t>1930</a:t>
                      </a:r>
                      <a:endParaRPr lang="tr-TR" sz="1400" dirty="0"/>
                    </a:p>
                  </a:txBody>
                  <a:tcPr/>
                </a:tc>
                <a:tc>
                  <a:txBody>
                    <a:bodyPr/>
                    <a:lstStyle/>
                    <a:p>
                      <a:endParaRPr lang="tr-TR" sz="1400" dirty="0"/>
                    </a:p>
                  </a:txBody>
                  <a:tcPr/>
                </a:tc>
                <a:tc rowSpan="6">
                  <a:txBody>
                    <a:bodyPr/>
                    <a:lstStyle/>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r>
                        <a:rPr lang="tr-TR" sz="1400" dirty="0" smtClean="0"/>
                        <a:t>63-71</a:t>
                      </a:r>
                    </a:p>
                    <a:p>
                      <a:endParaRPr lang="tr-TR" sz="1400" dirty="0" smtClean="0"/>
                    </a:p>
                    <a:p>
                      <a:endParaRPr lang="tr-TR" sz="1400" dirty="0" smtClean="0"/>
                    </a:p>
                    <a:p>
                      <a:endParaRPr lang="tr-TR" sz="1400" dirty="0" smtClean="0"/>
                    </a:p>
                    <a:p>
                      <a:r>
                        <a:rPr lang="tr-TR" sz="1400" dirty="0" smtClean="0"/>
                        <a:t>69-76</a:t>
                      </a:r>
                    </a:p>
                    <a:p>
                      <a:endParaRPr lang="tr-TR" sz="1400" dirty="0" smtClean="0"/>
                    </a:p>
                    <a:p>
                      <a:endParaRPr lang="tr-TR" sz="1400" dirty="0"/>
                    </a:p>
                  </a:txBody>
                  <a:tcPr/>
                </a:tc>
                <a:tc rowSpan="6">
                  <a:txBody>
                    <a:bodyPr/>
                    <a:lstStyle/>
                    <a:p>
                      <a:r>
                        <a:rPr lang="tr-TR" sz="1400" dirty="0" smtClean="0"/>
                        <a:t>34</a:t>
                      </a:r>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r>
                        <a:rPr lang="tr-TR" sz="1400" dirty="0" smtClean="0"/>
                        <a:t>75</a:t>
                      </a:r>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663160">
                <a:tc>
                  <a:txBody>
                    <a:bodyPr/>
                    <a:lstStyle/>
                    <a:p>
                      <a:endParaRPr lang="tr-TR" sz="1400" dirty="0" smtClean="0"/>
                    </a:p>
                    <a:p>
                      <a:r>
                        <a:rPr lang="tr-TR" sz="1400" dirty="0" smtClean="0"/>
                        <a:t>1947</a:t>
                      </a:r>
                      <a:endParaRPr lang="tr-TR" sz="1400" dirty="0"/>
                    </a:p>
                  </a:txBody>
                  <a:tcPr/>
                </a:tc>
                <a:tc rowSpan="5">
                  <a:txBody>
                    <a:bodyPr/>
                    <a:lstStyle/>
                    <a:p>
                      <a:endParaRPr lang="tr-TR" sz="1400" dirty="0" smtClean="0"/>
                    </a:p>
                    <a:p>
                      <a:r>
                        <a:rPr lang="tr-TR" sz="1400" dirty="0" smtClean="0"/>
                        <a:t>40</a:t>
                      </a:r>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r>
                        <a:rPr lang="tr-TR" sz="1400" dirty="0" smtClean="0"/>
                        <a:t>75</a:t>
                      </a:r>
                      <a:endParaRPr lang="tr-TR" sz="1400" dirty="0"/>
                    </a:p>
                  </a:txBody>
                  <a:tcPr/>
                </a:tc>
                <a:tc vMerge="1">
                  <a:txBody>
                    <a:bodyPr/>
                    <a:lstStyle/>
                    <a:p>
                      <a:endParaRPr lang="tr-TR" sz="1400" dirty="0"/>
                    </a:p>
                  </a:txBody>
                  <a:tcPr/>
                </a:tc>
                <a:tc vMerge="1">
                  <a:txBody>
                    <a:bodyPr/>
                    <a:lstStyle/>
                    <a:p>
                      <a:endParaRPr lang="tr-TR" sz="1400" dirty="0"/>
                    </a:p>
                  </a:txBody>
                  <a:tcPr/>
                </a:tc>
                <a:tc>
                  <a:txBody>
                    <a:bodyPr/>
                    <a:lstStyle/>
                    <a:p>
                      <a:endParaRPr lang="tr-TR" sz="1400" dirty="0"/>
                    </a:p>
                  </a:txBody>
                  <a:tcPr/>
                </a:tc>
                <a:tc rowSpan="5">
                  <a:txBody>
                    <a:bodyPr/>
                    <a:lstStyle/>
                    <a:p>
                      <a:endParaRPr lang="tr-TR" sz="1400" dirty="0" smtClean="0"/>
                    </a:p>
                    <a:p>
                      <a:r>
                        <a:rPr lang="tr-TR" sz="1400" dirty="0" smtClean="0"/>
                        <a:t>48</a:t>
                      </a:r>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r>
                        <a:rPr lang="tr-TR" sz="1400" dirty="0" smtClean="0"/>
                        <a:t>75</a:t>
                      </a:r>
                    </a:p>
                  </a:txBody>
                  <a:tcPr/>
                </a:tc>
                <a:tc rowSpan="5">
                  <a:txBody>
                    <a:bodyPr/>
                    <a:lstStyle/>
                    <a:p>
                      <a:endParaRPr lang="tr-TR" sz="1400" dirty="0" smtClean="0"/>
                    </a:p>
                    <a:p>
                      <a:r>
                        <a:rPr lang="tr-TR" sz="1400" dirty="0" smtClean="0"/>
                        <a:t>43 -45</a:t>
                      </a:r>
                      <a:endParaRPr lang="tr-TR" sz="1400" dirty="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r>
                        <a:rPr lang="tr-TR" sz="1400" dirty="0" smtClean="0"/>
                        <a:t>70-75</a:t>
                      </a:r>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663160">
                <a:tc>
                  <a:txBody>
                    <a:bodyPr/>
                    <a:lstStyle/>
                    <a:p>
                      <a:r>
                        <a:rPr lang="tr-TR" sz="1400" dirty="0" smtClean="0"/>
                        <a:t>1970</a:t>
                      </a:r>
                      <a:endParaRPr lang="tr-TR" sz="1400" dirty="0"/>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endParaRPr lang="tr-TR" sz="1400" dirty="0"/>
                    </a:p>
                  </a:txBody>
                  <a:tcPr/>
                </a:tc>
                <a:tc vMerge="1">
                  <a:txBody>
                    <a:bodyPr/>
                    <a:lstStyle/>
                    <a:p>
                      <a:endParaRPr lang="tr-TR"/>
                    </a:p>
                  </a:txBody>
                  <a:tcPr/>
                </a:tc>
                <a:tc vMerge="1">
                  <a:txBody>
                    <a:bodyPr/>
                    <a:lstStyle/>
                    <a:p>
                      <a:endParaRPr lang="tr-TR"/>
                    </a:p>
                  </a:txBody>
                  <a:tcPr/>
                </a:tc>
                <a:tc>
                  <a:txBody>
                    <a:bodyPr/>
                    <a:lstStyle/>
                    <a:p>
                      <a:endParaRPr lang="tr-TR" sz="1400" dirty="0"/>
                    </a:p>
                  </a:txBody>
                  <a:tcPr/>
                </a:tc>
                <a:tc>
                  <a:txBody>
                    <a:bodyPr/>
                    <a:lstStyle/>
                    <a:p>
                      <a:endParaRPr lang="tr-TR" sz="1400" dirty="0"/>
                    </a:p>
                  </a:txBody>
                  <a:tcPr/>
                </a:tc>
                <a:tc rowSpan="4">
                  <a:txBody>
                    <a:bodyPr/>
                    <a:lstStyle/>
                    <a:p>
                      <a:r>
                        <a:rPr lang="tr-TR" sz="1400" dirty="0" smtClean="0"/>
                        <a:t>  64</a:t>
                      </a:r>
                      <a:endParaRPr lang="tr-TR" sz="1400" dirty="0"/>
                    </a:p>
                    <a:p>
                      <a:endParaRPr lang="tr-TR" sz="1400" dirty="0" smtClean="0"/>
                    </a:p>
                    <a:p>
                      <a:endParaRPr lang="tr-TR" sz="1400" dirty="0" smtClean="0"/>
                    </a:p>
                    <a:p>
                      <a:endParaRPr lang="tr-TR" sz="1400" dirty="0" smtClean="0"/>
                    </a:p>
                    <a:p>
                      <a:endParaRPr lang="tr-TR" sz="1400" dirty="0" smtClean="0"/>
                    </a:p>
                    <a:p>
                      <a:r>
                        <a:rPr lang="tr-TR" sz="1400" dirty="0" smtClean="0"/>
                        <a:t> 79</a:t>
                      </a:r>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336185">
                <a:tc>
                  <a:txBody>
                    <a:bodyPr/>
                    <a:lstStyle/>
                    <a:p>
                      <a:r>
                        <a:rPr lang="tr-TR" sz="1400" dirty="0" smtClean="0"/>
                        <a:t>1991</a:t>
                      </a:r>
                      <a:endParaRPr lang="tr-TR" sz="1400" dirty="0"/>
                    </a:p>
                  </a:txBody>
                  <a:tcPr/>
                </a:tc>
                <a:tc vMerge="1">
                  <a:txBody>
                    <a:bodyPr/>
                    <a:lstStyle/>
                    <a:p>
                      <a:endParaRPr lang="tr-TR" sz="1400" dirty="0"/>
                    </a:p>
                  </a:txBody>
                  <a:tcPr/>
                </a:tc>
                <a:tc vMerge="1">
                  <a:txBody>
                    <a:bodyPr/>
                    <a:lstStyle/>
                    <a:p>
                      <a:endParaRPr lang="tr-TR" sz="1400" dirty="0"/>
                    </a:p>
                  </a:txBody>
                  <a:tcPr/>
                </a:tc>
                <a:tc vMerge="1">
                  <a:txBody>
                    <a:bodyPr/>
                    <a:lstStyle/>
                    <a:p>
                      <a:endParaRPr lang="tr-TR" sz="1400" dirty="0"/>
                    </a:p>
                  </a:txBody>
                  <a:tcPr/>
                </a:tc>
                <a:tc>
                  <a:txBody>
                    <a:bodyPr/>
                    <a:lstStyle/>
                    <a:p>
                      <a:endParaRPr lang="tr-TR" sz="1400" dirty="0"/>
                    </a:p>
                  </a:txBody>
                  <a:tcPr/>
                </a:tc>
                <a:tc vMerge="1">
                  <a:txBody>
                    <a:bodyPr/>
                    <a:lstStyle/>
                    <a:p>
                      <a:endParaRPr lang="tr-TR" sz="1400" dirty="0"/>
                    </a:p>
                  </a:txBody>
                  <a:tcPr/>
                </a:tc>
                <a:tc vMerge="1">
                  <a:txBody>
                    <a:bodyPr/>
                    <a:lstStyle/>
                    <a:p>
                      <a:endParaRPr lang="tr-TR" sz="1400" dirty="0"/>
                    </a:p>
                  </a:txBody>
                  <a:tcPr/>
                </a:tc>
                <a:tc>
                  <a:txBody>
                    <a:bodyPr/>
                    <a:lstStyle/>
                    <a:p>
                      <a:endParaRPr lang="tr-TR" sz="1400" dirty="0"/>
                    </a:p>
                  </a:txBody>
                  <a:tcPr/>
                </a:tc>
                <a:tc>
                  <a:txBody>
                    <a:bodyPr/>
                    <a:lstStyle/>
                    <a:p>
                      <a:endParaRPr lang="tr-TR" sz="1400" dirty="0"/>
                    </a:p>
                  </a:txBody>
                  <a:tcPr/>
                </a:tc>
                <a:tc vMerge="1">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336185">
                <a:tc>
                  <a:txBody>
                    <a:bodyPr/>
                    <a:lstStyle/>
                    <a:p>
                      <a:r>
                        <a:rPr lang="tr-TR" sz="1400" dirty="0" smtClean="0"/>
                        <a:t>2005</a:t>
                      </a:r>
                      <a:endParaRPr lang="tr-TR" sz="1400" dirty="0"/>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endParaRPr lang="tr-TR" sz="1400" dirty="0"/>
                    </a:p>
                  </a:txBody>
                  <a:tcPr/>
                </a:tc>
                <a:tc vMerge="1">
                  <a:txBody>
                    <a:bodyPr/>
                    <a:lstStyle/>
                    <a:p>
                      <a:endParaRPr lang="tr-TR"/>
                    </a:p>
                  </a:txBody>
                  <a:tcPr/>
                </a:tc>
                <a:tc vMerge="1">
                  <a:txBody>
                    <a:bodyPr/>
                    <a:lstStyle/>
                    <a:p>
                      <a:endParaRPr lang="tr-TR"/>
                    </a:p>
                  </a:txBody>
                  <a:tcPr/>
                </a:tc>
                <a:tc>
                  <a:txBody>
                    <a:bodyPr/>
                    <a:lstStyle/>
                    <a:p>
                      <a:endParaRPr lang="tr-TR" sz="1400" dirty="0"/>
                    </a:p>
                  </a:txBody>
                  <a:tcPr/>
                </a:tc>
                <a:tc>
                  <a:txBody>
                    <a:bodyPr/>
                    <a:lstStyle/>
                    <a:p>
                      <a:endParaRPr lang="tr-TR" sz="1400" dirty="0"/>
                    </a:p>
                  </a:txBody>
                  <a:tcPr/>
                </a:tc>
                <a:tc vMerge="1">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1068425">
                <a:tc>
                  <a:txBody>
                    <a:bodyPr/>
                    <a:lstStyle/>
                    <a:p>
                      <a:r>
                        <a:rPr lang="tr-TR" sz="1400" dirty="0" smtClean="0"/>
                        <a:t>2008</a:t>
                      </a:r>
                      <a:endParaRPr lang="tr-TR" sz="1400" dirty="0"/>
                    </a:p>
                  </a:txBody>
                  <a:tcPr/>
                </a:tc>
                <a:tc vMerge="1">
                  <a:txBody>
                    <a:bodyPr/>
                    <a:lstStyle/>
                    <a:p>
                      <a:endParaRPr lang="tr-TR" sz="1400" dirty="0"/>
                    </a:p>
                  </a:txBody>
                  <a:tcPr/>
                </a:tc>
                <a:tc vMerge="1">
                  <a:txBody>
                    <a:bodyPr/>
                    <a:lstStyle/>
                    <a:p>
                      <a:endParaRPr lang="tr-TR" sz="1400" dirty="0"/>
                    </a:p>
                  </a:txBody>
                  <a:tcPr/>
                </a:tc>
                <a:tc vMerge="1">
                  <a:txBody>
                    <a:bodyPr/>
                    <a:lstStyle/>
                    <a:p>
                      <a:endParaRPr lang="tr-TR" sz="1400" dirty="0"/>
                    </a:p>
                  </a:txBody>
                  <a:tcPr/>
                </a:tc>
                <a:tc>
                  <a:txBody>
                    <a:bodyPr/>
                    <a:lstStyle/>
                    <a:p>
                      <a:endParaRPr lang="tr-TR" sz="1400" dirty="0" smtClean="0"/>
                    </a:p>
                    <a:p>
                      <a:r>
                        <a:rPr lang="tr-TR" sz="1400" dirty="0" smtClean="0"/>
                        <a:t>72</a:t>
                      </a:r>
                      <a:endParaRPr lang="tr-TR" sz="1400" dirty="0"/>
                    </a:p>
                  </a:txBody>
                  <a:tcPr/>
                </a:tc>
                <a:tc vMerge="1">
                  <a:txBody>
                    <a:bodyPr/>
                    <a:lstStyle/>
                    <a:p>
                      <a:endParaRPr lang="tr-TR" sz="1400" dirty="0"/>
                    </a:p>
                  </a:txBody>
                  <a:tcPr/>
                </a:tc>
                <a:tc vMerge="1">
                  <a:txBody>
                    <a:bodyPr/>
                    <a:lstStyle/>
                    <a:p>
                      <a:endParaRPr lang="tr-TR" sz="1400" dirty="0"/>
                    </a:p>
                  </a:txBody>
                  <a:tcPr/>
                </a:tc>
                <a:tc>
                  <a:txBody>
                    <a:bodyPr/>
                    <a:lstStyle/>
                    <a:p>
                      <a:endParaRPr lang="tr-TR" sz="1400" dirty="0" smtClean="0"/>
                    </a:p>
                    <a:p>
                      <a:r>
                        <a:rPr lang="tr-TR" sz="1400" dirty="0" smtClean="0"/>
                        <a:t>74</a:t>
                      </a:r>
                      <a:endParaRPr lang="tr-TR" sz="1400" dirty="0"/>
                    </a:p>
                  </a:txBody>
                  <a:tcPr/>
                </a:tc>
                <a:tc>
                  <a:txBody>
                    <a:bodyPr/>
                    <a:lstStyle/>
                    <a:p>
                      <a:endParaRPr lang="tr-TR" sz="1400" dirty="0" smtClean="0"/>
                    </a:p>
                    <a:p>
                      <a:r>
                        <a:rPr lang="tr-TR" sz="1400" dirty="0" smtClean="0"/>
                        <a:t>77</a:t>
                      </a:r>
                    </a:p>
                  </a:txBody>
                  <a:tcPr/>
                </a:tc>
                <a:tc vMerge="1">
                  <a:txBody>
                    <a:bodyPr/>
                    <a:lstStyle/>
                    <a:p>
                      <a:endParaRPr lang="tr-TR" sz="1400" dirty="0"/>
                    </a:p>
                  </a:txBody>
                  <a:tcPr/>
                </a:tc>
                <a:tc>
                  <a:txBody>
                    <a:bodyPr/>
                    <a:lstStyle/>
                    <a:p>
                      <a:endParaRPr lang="tr-TR" sz="1400" dirty="0" smtClean="0"/>
                    </a:p>
                    <a:p>
                      <a:endParaRPr lang="tr-TR" sz="1400" dirty="0" smtClean="0"/>
                    </a:p>
                    <a:p>
                      <a:r>
                        <a:rPr lang="tr-TR" sz="1400" dirty="0" smtClean="0"/>
                        <a:t>77</a:t>
                      </a:r>
                      <a:endParaRPr lang="tr-TR" sz="1400" dirty="0"/>
                    </a:p>
                  </a:txBody>
                  <a:tcPr/>
                </a:tc>
                <a:tc>
                  <a:txBody>
                    <a:bodyPr/>
                    <a:lstStyle/>
                    <a:p>
                      <a:endParaRPr lang="tr-TR" sz="1400" dirty="0" smtClean="0"/>
                    </a:p>
                    <a:p>
                      <a:endParaRPr lang="tr-TR" sz="1400" dirty="0" smtClean="0"/>
                    </a:p>
                    <a:p>
                      <a:r>
                        <a:rPr lang="tr-TR" sz="1400" dirty="0" smtClean="0"/>
                        <a:t>74</a:t>
                      </a:r>
                      <a:endParaRPr lang="tr-TR" sz="1400" dirty="0"/>
                    </a:p>
                  </a:txBody>
                  <a:tcPr/>
                </a:tc>
                <a:tc>
                  <a:txBody>
                    <a:bodyPr/>
                    <a:lstStyle/>
                    <a:p>
                      <a:endParaRPr lang="tr-TR" sz="1400" dirty="0" smtClean="0"/>
                    </a:p>
                    <a:p>
                      <a:r>
                        <a:rPr lang="tr-TR" sz="1400" dirty="0" smtClean="0"/>
                        <a:t>66</a:t>
                      </a:r>
                      <a:endParaRPr lang="tr-TR" sz="1400" dirty="0"/>
                    </a:p>
                  </a:txBody>
                  <a:tcPr/>
                </a:tc>
                <a:tc>
                  <a:txBody>
                    <a:bodyPr/>
                    <a:lstStyle/>
                    <a:p>
                      <a:endParaRPr lang="tr-TR" sz="1400" dirty="0" smtClean="0"/>
                    </a:p>
                    <a:p>
                      <a:endParaRPr lang="tr-TR" sz="1400" dirty="0" smtClean="0"/>
                    </a:p>
                    <a:p>
                      <a:r>
                        <a:rPr lang="tr-TR" sz="1400" dirty="0" smtClean="0"/>
                        <a:t>72</a:t>
                      </a:r>
                      <a:endParaRPr lang="tr-TR" sz="1400" dirty="0"/>
                    </a:p>
                  </a:txBody>
                  <a:tcPr/>
                </a:tc>
                <a:tc>
                  <a:txBody>
                    <a:bodyPr/>
                    <a:lstStyle/>
                    <a:p>
                      <a:endParaRPr lang="tr-TR" sz="1400" dirty="0" smtClean="0"/>
                    </a:p>
                    <a:p>
                      <a:endParaRPr lang="tr-TR" sz="1400" dirty="0" smtClean="0"/>
                    </a:p>
                    <a:p>
                      <a:r>
                        <a:rPr lang="tr-TR" sz="1400" dirty="0" smtClean="0"/>
                        <a:t>79</a:t>
                      </a:r>
                      <a:endParaRPr lang="tr-TR" sz="1400" dirty="0"/>
                    </a:p>
                  </a:txBody>
                  <a:tcPr/>
                </a:tc>
              </a:tr>
            </a:tbl>
          </a:graphicData>
        </a:graphic>
      </p:graphicFrame>
      <p:cxnSp>
        <p:nvCxnSpPr>
          <p:cNvPr id="6" name="5 Düz Ok Bağlayıcısı"/>
          <p:cNvCxnSpPr/>
          <p:nvPr/>
        </p:nvCxnSpPr>
        <p:spPr>
          <a:xfrm rot="5400000">
            <a:off x="465109" y="4106867"/>
            <a:ext cx="164307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6 Düz Ok Bağlayıcısı"/>
          <p:cNvCxnSpPr/>
          <p:nvPr/>
        </p:nvCxnSpPr>
        <p:spPr>
          <a:xfrm rot="5400000">
            <a:off x="1679555" y="4678371"/>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2 Düz Ok Bağlayıcısı"/>
          <p:cNvCxnSpPr/>
          <p:nvPr/>
        </p:nvCxnSpPr>
        <p:spPr>
          <a:xfrm rot="5400000">
            <a:off x="1286249" y="3857231"/>
            <a:ext cx="2286016"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14 Düz Ok Bağlayıcısı"/>
          <p:cNvCxnSpPr/>
          <p:nvPr/>
        </p:nvCxnSpPr>
        <p:spPr>
          <a:xfrm rot="5400000">
            <a:off x="2572530" y="4071148"/>
            <a:ext cx="171451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17 Düz Ok Bağlayıcısı"/>
          <p:cNvCxnSpPr/>
          <p:nvPr/>
        </p:nvCxnSpPr>
        <p:spPr>
          <a:xfrm rot="5400000">
            <a:off x="3144034" y="4142586"/>
            <a:ext cx="171451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23 Düz Ok Bağlayıcısı"/>
          <p:cNvCxnSpPr/>
          <p:nvPr/>
        </p:nvCxnSpPr>
        <p:spPr>
          <a:xfrm rot="5400000">
            <a:off x="5394331" y="4106867"/>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IHSS Ödeme dağılımı</a:t>
            </a:r>
            <a:endParaRPr lang="tr-TR" dirty="0"/>
          </a:p>
        </p:txBody>
      </p:sp>
      <p:sp>
        <p:nvSpPr>
          <p:cNvPr id="3" name="2 İçerik Yer Tutucusu"/>
          <p:cNvSpPr>
            <a:spLocks noGrp="1"/>
          </p:cNvSpPr>
          <p:nvPr>
            <p:ph idx="1"/>
          </p:nvPr>
        </p:nvSpPr>
        <p:spPr/>
        <p:txBody>
          <a:bodyPr/>
          <a:lstStyle/>
          <a:p>
            <a:r>
              <a:rPr lang="tr-TR" dirty="0" smtClean="0"/>
              <a:t>Maaş üzerinden hesapla:</a:t>
            </a:r>
          </a:p>
          <a:p>
            <a:pPr lvl="1"/>
            <a:r>
              <a:rPr lang="tr-TR" dirty="0" smtClean="0"/>
              <a:t>İşveren %5</a:t>
            </a:r>
          </a:p>
          <a:p>
            <a:pPr lvl="1"/>
            <a:r>
              <a:rPr lang="tr-TR" dirty="0" smtClean="0"/>
              <a:t>Çalışan %2,5</a:t>
            </a:r>
          </a:p>
          <a:p>
            <a:pPr lvl="1"/>
            <a:r>
              <a:rPr lang="tr-TR" dirty="0" smtClean="0"/>
              <a:t>Devlet %0,5</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Honduras - Altyapı</a:t>
            </a:r>
            <a:endParaRPr lang="tr-TR" dirty="0"/>
          </a:p>
        </p:txBody>
      </p:sp>
      <p:sp>
        <p:nvSpPr>
          <p:cNvPr id="3" name="2 İçerik Yer Tutucusu"/>
          <p:cNvSpPr>
            <a:spLocks noGrp="1"/>
          </p:cNvSpPr>
          <p:nvPr>
            <p:ph idx="1"/>
          </p:nvPr>
        </p:nvSpPr>
        <p:spPr/>
        <p:txBody>
          <a:bodyPr>
            <a:normAutofit fontScale="85000" lnSpcReduction="20000"/>
          </a:bodyPr>
          <a:lstStyle/>
          <a:p>
            <a:pPr marL="342900" lvl="1" indent="-342900">
              <a:buFont typeface="Arial" pitchFamily="34" charset="0"/>
              <a:buChar char="•"/>
            </a:pPr>
            <a:r>
              <a:rPr lang="tr-TR" sz="3000" dirty="0" smtClean="0"/>
              <a:t>Birinci basamak (</a:t>
            </a:r>
            <a:r>
              <a:rPr lang="tr-TR" sz="3000" dirty="0" err="1" smtClean="0"/>
              <a:t>SS’ye</a:t>
            </a:r>
            <a:r>
              <a:rPr lang="tr-TR" sz="3000" dirty="0" smtClean="0"/>
              <a:t> bağlı)</a:t>
            </a:r>
          </a:p>
          <a:p>
            <a:pPr lvl="1"/>
            <a:r>
              <a:rPr lang="tr-TR" sz="3000" dirty="0" smtClean="0"/>
              <a:t>Köy sağlık merkezleri (hekimsiz?)</a:t>
            </a:r>
          </a:p>
          <a:p>
            <a:pPr lvl="1"/>
            <a:r>
              <a:rPr lang="tr-TR" sz="3000" dirty="0" smtClean="0"/>
              <a:t>Hekim ve diş hekiminin bulunduğu sağlık merkezleri</a:t>
            </a:r>
          </a:p>
          <a:p>
            <a:pPr lvl="1"/>
            <a:r>
              <a:rPr lang="tr-TR" sz="3000" dirty="0" smtClean="0"/>
              <a:t>Ana-çocuk sağlığı merkezleri</a:t>
            </a:r>
          </a:p>
          <a:p>
            <a:pPr lvl="1"/>
            <a:r>
              <a:rPr lang="tr-TR" sz="3000" dirty="0" smtClean="0"/>
              <a:t>Acil servisler</a:t>
            </a:r>
          </a:p>
          <a:p>
            <a:pPr marL="342900" lvl="1" indent="-342900">
              <a:buFont typeface="Arial" pitchFamily="34" charset="0"/>
              <a:buChar char="•"/>
            </a:pPr>
            <a:r>
              <a:rPr lang="tr-TR" sz="3000" dirty="0" smtClean="0"/>
              <a:t>İkinci basamak hastaneler – bölge referans hastaneleri (SS ve </a:t>
            </a:r>
            <a:r>
              <a:rPr lang="tr-TR" sz="3000" dirty="0" err="1" smtClean="0"/>
              <a:t>IHSS’ye</a:t>
            </a:r>
            <a:r>
              <a:rPr lang="tr-TR" sz="3000" dirty="0" smtClean="0"/>
              <a:t> bağlı)</a:t>
            </a:r>
          </a:p>
          <a:p>
            <a:pPr marL="342900" lvl="1" indent="-342900">
              <a:buFont typeface="Arial" pitchFamily="34" charset="0"/>
              <a:buChar char="•"/>
            </a:pPr>
            <a:r>
              <a:rPr lang="tr-TR" sz="3000" dirty="0" smtClean="0"/>
              <a:t>1131 özel sağlık kuruluşu (muayenehaneden tıp merkezine, eczaneye) Bunların 32’si ile </a:t>
            </a:r>
            <a:r>
              <a:rPr lang="tr-TR" sz="3000" dirty="0" err="1" smtClean="0"/>
              <a:t>IHSS’nin</a:t>
            </a:r>
            <a:r>
              <a:rPr lang="tr-TR" sz="3000" dirty="0" smtClean="0"/>
              <a:t> anlaşması var</a:t>
            </a:r>
          </a:p>
          <a:p>
            <a:pPr marL="342900" lvl="1" indent="-342900">
              <a:buFont typeface="Arial" pitchFamily="34" charset="0"/>
              <a:buChar char="•"/>
            </a:pPr>
            <a:r>
              <a:rPr lang="tr-TR" sz="3000" dirty="0" smtClean="0"/>
              <a:t>1000 kişiye 0,8 yatak</a:t>
            </a:r>
          </a:p>
          <a:p>
            <a:endParaRPr lang="tr-T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a:t>
            </a:r>
            <a:endParaRPr lang="tr-TR" dirty="0"/>
          </a:p>
        </p:txBody>
      </p:sp>
      <p:pic>
        <p:nvPicPr>
          <p:cNvPr id="4" name="3 İçerik Yer Tutucusu" descr="Nikaragua.jpg"/>
          <p:cNvPicPr>
            <a:picLocks noGrp="1" noChangeAspect="1"/>
          </p:cNvPicPr>
          <p:nvPr>
            <p:ph idx="1"/>
          </p:nvPr>
        </p:nvPicPr>
        <p:blipFill>
          <a:blip r:embed="rId2" cstate="print"/>
          <a:stretch>
            <a:fillRect/>
          </a:stretch>
        </p:blipFill>
        <p:spPr>
          <a:xfrm>
            <a:off x="4283968" y="4077072"/>
            <a:ext cx="3901440" cy="2529840"/>
          </a:xfrm>
        </p:spPr>
      </p:pic>
      <p:pic>
        <p:nvPicPr>
          <p:cNvPr id="5" name="4 Resim" descr="NİKARAGUA.jpg"/>
          <p:cNvPicPr>
            <a:picLocks noChangeAspect="1"/>
          </p:cNvPicPr>
          <p:nvPr/>
        </p:nvPicPr>
        <p:blipFill>
          <a:blip r:embed="rId3" cstate="print"/>
          <a:stretch>
            <a:fillRect/>
          </a:stretch>
        </p:blipFill>
        <p:spPr>
          <a:xfrm>
            <a:off x="4283968" y="1268760"/>
            <a:ext cx="3888432" cy="2587574"/>
          </a:xfrm>
          <a:prstGeom prst="rect">
            <a:avLst/>
          </a:prstGeom>
        </p:spPr>
      </p:pic>
      <p:pic>
        <p:nvPicPr>
          <p:cNvPr id="6" name="5 Resim" descr="FMsCOURk7JIHrf_aS19Hheb-OE6I5kgYa71DqtsNKqVv-3j8wCcxUmdg87HvZ0zjTQY3zr483jxmROk0vQCIf0XX2HArdJ5E-uOo1SsQqB1w6yEnTG1CLEFgbuWorxdcaJgwcC6lJfxZGTItfdVp88or69kMIog.gif"/>
          <p:cNvPicPr>
            <a:picLocks noChangeAspect="1"/>
          </p:cNvPicPr>
          <p:nvPr/>
        </p:nvPicPr>
        <p:blipFill>
          <a:blip r:embed="rId4" cstate="print"/>
          <a:stretch>
            <a:fillRect/>
          </a:stretch>
        </p:blipFill>
        <p:spPr>
          <a:xfrm>
            <a:off x="251520" y="1484784"/>
            <a:ext cx="3923928" cy="2038603"/>
          </a:xfrm>
          <a:prstGeom prst="rect">
            <a:avLst/>
          </a:prstGeom>
        </p:spPr>
      </p:pic>
      <p:pic>
        <p:nvPicPr>
          <p:cNvPr id="7" name="6 Resim" descr="SanCristobalNikaragua.jpg"/>
          <p:cNvPicPr>
            <a:picLocks noChangeAspect="1"/>
          </p:cNvPicPr>
          <p:nvPr/>
        </p:nvPicPr>
        <p:blipFill>
          <a:blip r:embed="rId5" cstate="print"/>
          <a:stretch>
            <a:fillRect/>
          </a:stretch>
        </p:blipFill>
        <p:spPr>
          <a:xfrm>
            <a:off x="251520" y="4077072"/>
            <a:ext cx="3875581" cy="250772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Nüfusun %69’u melez, %17’si beyaz, %9’u siyah, %5’i Amerika yerlisi</a:t>
            </a:r>
          </a:p>
          <a:p>
            <a:r>
              <a:rPr lang="tr-TR" dirty="0" smtClean="0"/>
              <a:t>En yoksul kesim yerliler ve Atlantik Bölgesinde yaşayanlar</a:t>
            </a:r>
          </a:p>
          <a:p>
            <a:r>
              <a:rPr lang="tr-TR" dirty="0" smtClean="0"/>
              <a:t>Pasifik Bölgesi’nde bebek ölümü 26, Atlantik’te 43, en yoksul 1/5 kesimde 35, en zengin 1/5 kesimde 19</a:t>
            </a:r>
          </a:p>
          <a:p>
            <a:r>
              <a:rPr lang="tr-TR" dirty="0" smtClean="0"/>
              <a:t>Sağlık hizmetlerinin kapsamı</a:t>
            </a:r>
          </a:p>
          <a:p>
            <a:pPr lvl="1"/>
            <a:r>
              <a:rPr lang="tr-TR" dirty="0" smtClean="0"/>
              <a:t>Ulusal düzeyde %74</a:t>
            </a:r>
          </a:p>
          <a:p>
            <a:pPr lvl="1"/>
            <a:r>
              <a:rPr lang="tr-TR" dirty="0" smtClean="0"/>
              <a:t>Kentte %92</a:t>
            </a:r>
          </a:p>
          <a:p>
            <a:pPr lvl="1"/>
            <a:r>
              <a:rPr lang="tr-TR" dirty="0" smtClean="0"/>
              <a:t>Kırda %56</a:t>
            </a:r>
          </a:p>
          <a:p>
            <a:endParaRPr lang="tr-TR" dirty="0" smtClean="0"/>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 – sağlık sorunları</a:t>
            </a:r>
            <a:endParaRPr lang="tr-TR" dirty="0"/>
          </a:p>
        </p:txBody>
      </p:sp>
      <p:sp>
        <p:nvSpPr>
          <p:cNvPr id="3" name="2 İçerik Yer Tutucusu"/>
          <p:cNvSpPr>
            <a:spLocks noGrp="1"/>
          </p:cNvSpPr>
          <p:nvPr>
            <p:ph idx="1"/>
          </p:nvPr>
        </p:nvSpPr>
        <p:spPr/>
        <p:txBody>
          <a:bodyPr/>
          <a:lstStyle/>
          <a:p>
            <a:r>
              <a:rPr lang="tr-TR" dirty="0" smtClean="0"/>
              <a:t>Tüberküloz</a:t>
            </a:r>
          </a:p>
          <a:p>
            <a:r>
              <a:rPr lang="tr-TR" dirty="0" smtClean="0"/>
              <a:t>AIDS</a:t>
            </a:r>
          </a:p>
          <a:p>
            <a:r>
              <a:rPr lang="tr-TR" dirty="0" err="1" smtClean="0"/>
              <a:t>Deng</a:t>
            </a:r>
            <a:r>
              <a:rPr lang="tr-TR" dirty="0" smtClean="0"/>
              <a:t> ateşi (Tropikal bölgelerde sivri sinekle bulaşan bir virüs hastalığı)</a:t>
            </a:r>
          </a:p>
          <a:p>
            <a:r>
              <a:rPr lang="tr-TR" dirty="0" smtClean="0"/>
              <a:t>Sıtma</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 - Tarihçe</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1955	Sosyal Sigorta Yasası</a:t>
            </a:r>
          </a:p>
          <a:p>
            <a:r>
              <a:rPr lang="tr-TR" dirty="0" smtClean="0"/>
              <a:t>1982	İkinci Sosyal Sigorta Yasası</a:t>
            </a:r>
          </a:p>
          <a:p>
            <a:r>
              <a:rPr lang="tr-TR" dirty="0" smtClean="0"/>
              <a:t>1987	Yeni politik yapı</a:t>
            </a:r>
          </a:p>
          <a:p>
            <a:r>
              <a:rPr lang="tr-TR" dirty="0" smtClean="0"/>
              <a:t>1995	Reform: Entegre Kadın ve Çocuk 				Bakımı Modeli</a:t>
            </a:r>
          </a:p>
          <a:p>
            <a:r>
              <a:rPr lang="tr-TR" dirty="0" smtClean="0"/>
              <a:t>1998	1998-2002 Sağlık Sektörünün 				Modernizasyonu Programı</a:t>
            </a:r>
          </a:p>
          <a:p>
            <a:r>
              <a:rPr lang="tr-TR" dirty="0" smtClean="0"/>
              <a:t>2002	Genel Sağlık Yasası</a:t>
            </a:r>
          </a:p>
          <a:p>
            <a:r>
              <a:rPr lang="tr-TR" dirty="0" smtClean="0"/>
              <a:t>2004	Sağlıkta </a:t>
            </a:r>
            <a:r>
              <a:rPr lang="tr-TR" dirty="0" err="1" smtClean="0"/>
              <a:t>desentralizasyon</a:t>
            </a:r>
            <a:endParaRPr lang="tr-TR" dirty="0" smtClean="0"/>
          </a:p>
          <a:p>
            <a:r>
              <a:rPr lang="tr-TR" dirty="0" smtClean="0"/>
              <a:t>2005	Nikaragua Sağlık Fonu</a:t>
            </a:r>
          </a:p>
          <a:p>
            <a:r>
              <a:rPr lang="tr-TR" dirty="0" smtClean="0"/>
              <a:t>2008	Ulusal Sağlık Politikası</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1143000"/>
          </a:xfrm>
        </p:spPr>
        <p:txBody>
          <a:bodyPr>
            <a:normAutofit fontScale="90000"/>
          </a:bodyPr>
          <a:lstStyle/>
          <a:p>
            <a:r>
              <a:rPr lang="tr-TR" dirty="0" smtClean="0"/>
              <a:t>Nikaragua – Sağlık Sektörü Organizasyonu</a:t>
            </a:r>
            <a:endParaRPr lang="tr-TR" dirty="0"/>
          </a:p>
        </p:txBody>
      </p:sp>
      <p:sp>
        <p:nvSpPr>
          <p:cNvPr id="4" name="3 Dikdörtgen"/>
          <p:cNvSpPr/>
          <p:nvPr/>
        </p:nvSpPr>
        <p:spPr>
          <a:xfrm>
            <a:off x="1285852" y="1428736"/>
            <a:ext cx="4786346"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ysClr val="windowText" lastClr="000000"/>
                </a:solidFill>
              </a:rPr>
              <a:t>Kamu</a:t>
            </a:r>
            <a:endParaRPr lang="tr-TR" dirty="0">
              <a:solidFill>
                <a:sysClr val="windowText" lastClr="000000"/>
              </a:solidFill>
            </a:endParaRPr>
          </a:p>
        </p:txBody>
      </p:sp>
      <p:sp>
        <p:nvSpPr>
          <p:cNvPr id="5" name="4 İçerik Yer Tutucusu"/>
          <p:cNvSpPr>
            <a:spLocks noGrp="1"/>
          </p:cNvSpPr>
          <p:nvPr>
            <p:ph idx="1"/>
          </p:nvPr>
        </p:nvSpPr>
        <p:spPr>
          <a:xfrm>
            <a:off x="6643702" y="1428736"/>
            <a:ext cx="2357454"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buNone/>
            </a:pPr>
            <a:r>
              <a:rPr lang="tr-TR" dirty="0" smtClean="0">
                <a:solidFill>
                  <a:sysClr val="windowText" lastClr="000000"/>
                </a:solidFill>
              </a:rPr>
              <a:t>Özel</a:t>
            </a:r>
            <a:endParaRPr lang="tr-TR" dirty="0">
              <a:solidFill>
                <a:sysClr val="windowText" lastClr="000000"/>
              </a:solidFill>
            </a:endParaRPr>
          </a:p>
        </p:txBody>
      </p:sp>
      <p:sp>
        <p:nvSpPr>
          <p:cNvPr id="6" name="5 Dikdörtgen"/>
          <p:cNvSpPr/>
          <p:nvPr/>
        </p:nvSpPr>
        <p:spPr>
          <a:xfrm>
            <a:off x="-21658" y="1412776"/>
            <a:ext cx="1091837" cy="5078313"/>
          </a:xfrm>
          <a:prstGeom prst="rect">
            <a:avLst/>
          </a:prstGeom>
        </p:spPr>
        <p:txBody>
          <a:bodyPr wrap="non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Kaynaklar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t>
            </a:r>
          </a:p>
          <a:p>
            <a:pPr lvl="0" algn="ctr">
              <a:spcBef>
                <a:spcPct val="0"/>
              </a:spcBef>
            </a:pPr>
            <a:r>
              <a:rPr lang="tr-TR" dirty="0" smtClean="0">
                <a:solidFill>
                  <a:prstClr val="black"/>
                </a:solidFill>
                <a:ea typeface="+mj-ea"/>
                <a:cs typeface="+mj-cs"/>
              </a:rPr>
              <a:t>alanlar</a:t>
            </a:r>
            <a:endParaRPr lang="tr-TR" dirty="0">
              <a:solidFill>
                <a:prstClr val="black"/>
              </a:solidFill>
              <a:ea typeface="+mj-ea"/>
              <a:cs typeface="+mj-cs"/>
            </a:endParaRPr>
          </a:p>
        </p:txBody>
      </p:sp>
      <p:sp>
        <p:nvSpPr>
          <p:cNvPr id="8" name="7 Dikdörtgen"/>
          <p:cNvSpPr/>
          <p:nvPr/>
        </p:nvSpPr>
        <p:spPr>
          <a:xfrm>
            <a:off x="1285852" y="2357430"/>
            <a:ext cx="128588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Uluslararası işbirliği</a:t>
            </a:r>
            <a:endParaRPr lang="tr-TR" dirty="0"/>
          </a:p>
        </p:txBody>
      </p:sp>
      <p:sp>
        <p:nvSpPr>
          <p:cNvPr id="9" name="8 Dikdörtgen"/>
          <p:cNvSpPr/>
          <p:nvPr/>
        </p:nvSpPr>
        <p:spPr>
          <a:xfrm>
            <a:off x="2714612" y="2357430"/>
            <a:ext cx="128588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Devlet</a:t>
            </a:r>
            <a:endParaRPr lang="tr-TR" dirty="0"/>
          </a:p>
        </p:txBody>
      </p:sp>
      <p:sp>
        <p:nvSpPr>
          <p:cNvPr id="10" name="9 Dikdörtgen"/>
          <p:cNvSpPr/>
          <p:nvPr/>
        </p:nvSpPr>
        <p:spPr>
          <a:xfrm>
            <a:off x="4143372" y="2357430"/>
            <a:ext cx="85725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İşveren</a:t>
            </a:r>
            <a:endParaRPr lang="tr-TR" dirty="0"/>
          </a:p>
        </p:txBody>
      </p:sp>
      <p:sp>
        <p:nvSpPr>
          <p:cNvPr id="11" name="10 Dikdörtgen"/>
          <p:cNvSpPr/>
          <p:nvPr/>
        </p:nvSpPr>
        <p:spPr>
          <a:xfrm>
            <a:off x="5143504" y="2357430"/>
            <a:ext cx="92869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Çalışan</a:t>
            </a:r>
            <a:endParaRPr lang="tr-TR" dirty="0"/>
          </a:p>
        </p:txBody>
      </p:sp>
      <p:sp>
        <p:nvSpPr>
          <p:cNvPr id="12" name="11 Dikdörtgen"/>
          <p:cNvSpPr/>
          <p:nvPr/>
        </p:nvSpPr>
        <p:spPr>
          <a:xfrm>
            <a:off x="6429388" y="2357430"/>
            <a:ext cx="71438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Primler</a:t>
            </a:r>
            <a:endParaRPr lang="tr-TR" sz="1400" dirty="0"/>
          </a:p>
        </p:txBody>
      </p:sp>
      <p:sp>
        <p:nvSpPr>
          <p:cNvPr id="13" name="12 Dikdörtgen"/>
          <p:cNvSpPr/>
          <p:nvPr/>
        </p:nvSpPr>
        <p:spPr>
          <a:xfrm>
            <a:off x="1285852" y="3286124"/>
            <a:ext cx="178595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Katkı paysız harcamalar</a:t>
            </a:r>
            <a:endParaRPr lang="tr-TR" dirty="0"/>
          </a:p>
        </p:txBody>
      </p:sp>
      <p:sp>
        <p:nvSpPr>
          <p:cNvPr id="14" name="13 Dikdörtgen"/>
          <p:cNvSpPr/>
          <p:nvPr/>
        </p:nvSpPr>
        <p:spPr>
          <a:xfrm>
            <a:off x="3143240" y="3286124"/>
            <a:ext cx="3071834" cy="35719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Katkı payları</a:t>
            </a:r>
            <a:endParaRPr lang="tr-TR" dirty="0"/>
          </a:p>
        </p:txBody>
      </p:sp>
      <p:sp>
        <p:nvSpPr>
          <p:cNvPr id="16" name="15 Dikdörtgen"/>
          <p:cNvSpPr/>
          <p:nvPr/>
        </p:nvSpPr>
        <p:spPr>
          <a:xfrm>
            <a:off x="6429388" y="3286124"/>
            <a:ext cx="257176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Gönüllü sağlık hizmetleri</a:t>
            </a:r>
            <a:endParaRPr lang="tr-TR" sz="1400" dirty="0"/>
          </a:p>
        </p:txBody>
      </p:sp>
      <p:sp>
        <p:nvSpPr>
          <p:cNvPr id="17" name="16 Dikdörtgen"/>
          <p:cNvSpPr/>
          <p:nvPr/>
        </p:nvSpPr>
        <p:spPr>
          <a:xfrm>
            <a:off x="1285852" y="4643446"/>
            <a:ext cx="178595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Birinci, ikinci, üçüncü basamak sağlık kuruluşları</a:t>
            </a:r>
            <a:endParaRPr lang="tr-TR" sz="1600" dirty="0"/>
          </a:p>
        </p:txBody>
      </p:sp>
      <p:sp>
        <p:nvSpPr>
          <p:cNvPr id="18" name="17 Dikdörtgen"/>
          <p:cNvSpPr/>
          <p:nvPr/>
        </p:nvSpPr>
        <p:spPr>
          <a:xfrm>
            <a:off x="6429388" y="4572008"/>
            <a:ext cx="1357322" cy="100013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Sağlık Enstitüleri (IPSS) ve Devlet Bakanlığı’na bağlı kuruluşlar</a:t>
            </a:r>
            <a:endParaRPr lang="tr-TR" sz="1400" dirty="0"/>
          </a:p>
        </p:txBody>
      </p:sp>
      <p:sp>
        <p:nvSpPr>
          <p:cNvPr id="19" name="18 Dikdörtgen"/>
          <p:cNvSpPr/>
          <p:nvPr/>
        </p:nvSpPr>
        <p:spPr>
          <a:xfrm>
            <a:off x="3143240" y="4643446"/>
            <a:ext cx="85725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tr-TR" sz="1200" dirty="0" smtClean="0"/>
              <a:t>DB sağlık merkezleri ve hastaneleri</a:t>
            </a:r>
            <a:endParaRPr lang="tr-TR" sz="1200" dirty="0"/>
          </a:p>
        </p:txBody>
      </p:sp>
      <p:sp>
        <p:nvSpPr>
          <p:cNvPr id="20" name="19 Dikdörtgen"/>
          <p:cNvSpPr/>
          <p:nvPr/>
        </p:nvSpPr>
        <p:spPr>
          <a:xfrm>
            <a:off x="4071934" y="4643446"/>
            <a:ext cx="928694"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tr-TR" sz="1200" dirty="0" smtClean="0"/>
              <a:t>Savunma B sağlık merkezleri ve hastaneleri</a:t>
            </a:r>
            <a:endParaRPr lang="tr-TR" sz="1200" dirty="0"/>
          </a:p>
        </p:txBody>
      </p:sp>
      <p:sp>
        <p:nvSpPr>
          <p:cNvPr id="21" name="20 Dikdörtgen"/>
          <p:cNvSpPr/>
          <p:nvPr/>
        </p:nvSpPr>
        <p:spPr>
          <a:xfrm>
            <a:off x="1285852" y="5715016"/>
            <a:ext cx="178595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Tüm nüfus, özellikle ödeme gücü olmayanlar</a:t>
            </a:r>
            <a:endParaRPr lang="tr-TR" sz="1600" dirty="0"/>
          </a:p>
        </p:txBody>
      </p:sp>
      <p:sp>
        <p:nvSpPr>
          <p:cNvPr id="22" name="21 Dikdörtgen"/>
          <p:cNvSpPr/>
          <p:nvPr/>
        </p:nvSpPr>
        <p:spPr>
          <a:xfrm>
            <a:off x="3143240" y="5715016"/>
            <a:ext cx="1857388"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Devlet ve Savunma Bak. Çalışanları ve aileleri</a:t>
            </a:r>
            <a:endParaRPr lang="tr-TR" sz="1600" dirty="0"/>
          </a:p>
        </p:txBody>
      </p:sp>
      <p:sp>
        <p:nvSpPr>
          <p:cNvPr id="23" name="22 Dikdörtgen"/>
          <p:cNvSpPr/>
          <p:nvPr/>
        </p:nvSpPr>
        <p:spPr>
          <a:xfrm>
            <a:off x="6429388" y="5715016"/>
            <a:ext cx="1857388"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Ödeme gücü olan nüfus</a:t>
            </a:r>
            <a:endParaRPr lang="tr-TR" sz="1600" dirty="0"/>
          </a:p>
        </p:txBody>
      </p:sp>
      <p:sp>
        <p:nvSpPr>
          <p:cNvPr id="44" name="43 Dikdörtgen"/>
          <p:cNvSpPr/>
          <p:nvPr/>
        </p:nvSpPr>
        <p:spPr>
          <a:xfrm>
            <a:off x="7215206" y="2357430"/>
            <a:ext cx="92869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Cepten ödemeler</a:t>
            </a:r>
            <a:endParaRPr lang="tr-TR" sz="1400" dirty="0"/>
          </a:p>
        </p:txBody>
      </p:sp>
      <p:sp>
        <p:nvSpPr>
          <p:cNvPr id="50" name="49 Dikdörtgen"/>
          <p:cNvSpPr/>
          <p:nvPr/>
        </p:nvSpPr>
        <p:spPr>
          <a:xfrm>
            <a:off x="8215338" y="2357430"/>
            <a:ext cx="78581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Bağışlar</a:t>
            </a:r>
            <a:endParaRPr lang="tr-TR" sz="1400" dirty="0"/>
          </a:p>
        </p:txBody>
      </p:sp>
      <p:sp>
        <p:nvSpPr>
          <p:cNvPr id="58" name="57 Dikdörtgen"/>
          <p:cNvSpPr/>
          <p:nvPr/>
        </p:nvSpPr>
        <p:spPr>
          <a:xfrm>
            <a:off x="1285852" y="3786190"/>
            <a:ext cx="1785950" cy="64294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MINSA (Sağlık Bakanlığı</a:t>
            </a:r>
            <a:r>
              <a:rPr lang="tr-TR" dirty="0" smtClean="0"/>
              <a:t>)</a:t>
            </a:r>
            <a:endParaRPr lang="tr-TR" dirty="0"/>
          </a:p>
        </p:txBody>
      </p:sp>
      <p:sp>
        <p:nvSpPr>
          <p:cNvPr id="59" name="58 Dikdörtgen"/>
          <p:cNvSpPr/>
          <p:nvPr/>
        </p:nvSpPr>
        <p:spPr>
          <a:xfrm>
            <a:off x="3143240" y="3643314"/>
            <a:ext cx="857256" cy="78581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Devlet Bakanlığı</a:t>
            </a:r>
            <a:endParaRPr lang="tr-TR" sz="1400" dirty="0"/>
          </a:p>
        </p:txBody>
      </p:sp>
      <p:sp>
        <p:nvSpPr>
          <p:cNvPr id="60" name="59 Dikdörtgen"/>
          <p:cNvSpPr/>
          <p:nvPr/>
        </p:nvSpPr>
        <p:spPr>
          <a:xfrm>
            <a:off x="4071934" y="3643314"/>
            <a:ext cx="928694" cy="78581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Savunma Bakanlığı</a:t>
            </a:r>
            <a:endParaRPr lang="tr-TR" sz="1400" dirty="0"/>
          </a:p>
        </p:txBody>
      </p:sp>
      <p:sp>
        <p:nvSpPr>
          <p:cNvPr id="61" name="60 Dikdörtgen"/>
          <p:cNvSpPr/>
          <p:nvPr/>
        </p:nvSpPr>
        <p:spPr>
          <a:xfrm>
            <a:off x="5072066" y="3643314"/>
            <a:ext cx="1143008" cy="78581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200" dirty="0" smtClean="0"/>
              <a:t>INSS (Nikaragua Sosyal Sigorta </a:t>
            </a:r>
            <a:r>
              <a:rPr lang="tr-TR" sz="1200" dirty="0" err="1" smtClean="0"/>
              <a:t>Enstiştüsü</a:t>
            </a:r>
            <a:r>
              <a:rPr lang="tr-TR" sz="1400" dirty="0" smtClean="0"/>
              <a:t>)</a:t>
            </a:r>
            <a:endParaRPr lang="tr-TR" sz="1400" dirty="0"/>
          </a:p>
        </p:txBody>
      </p:sp>
      <p:sp>
        <p:nvSpPr>
          <p:cNvPr id="63" name="62 Dikdörtgen"/>
          <p:cNvSpPr/>
          <p:nvPr/>
        </p:nvSpPr>
        <p:spPr>
          <a:xfrm>
            <a:off x="6429388" y="3786190"/>
            <a:ext cx="128588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Özel sigortalılar</a:t>
            </a:r>
            <a:endParaRPr lang="tr-TR" dirty="0"/>
          </a:p>
        </p:txBody>
      </p:sp>
      <p:sp>
        <p:nvSpPr>
          <p:cNvPr id="65" name="64 Dikdörtgen"/>
          <p:cNvSpPr/>
          <p:nvPr/>
        </p:nvSpPr>
        <p:spPr>
          <a:xfrm>
            <a:off x="7858116" y="4572008"/>
            <a:ext cx="428660" cy="100013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vert="vert270" rtlCol="0" anchor="ctr"/>
          <a:lstStyle/>
          <a:p>
            <a:pPr algn="ctr">
              <a:lnSpc>
                <a:spcPts val="1400"/>
              </a:lnSpc>
            </a:pPr>
            <a:r>
              <a:rPr lang="tr-TR" sz="1400" dirty="0" smtClean="0"/>
              <a:t>Özel merkezle</a:t>
            </a:r>
            <a:r>
              <a:rPr lang="tr-TR" dirty="0" smtClean="0"/>
              <a:t>r</a:t>
            </a:r>
            <a:endParaRPr lang="tr-TR" dirty="0"/>
          </a:p>
        </p:txBody>
      </p:sp>
      <p:sp>
        <p:nvSpPr>
          <p:cNvPr id="66" name="65 Dikdörtgen"/>
          <p:cNvSpPr/>
          <p:nvPr/>
        </p:nvSpPr>
        <p:spPr>
          <a:xfrm>
            <a:off x="8358214" y="4572008"/>
            <a:ext cx="642942" cy="100013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vert="vert270" rtlCol="0" anchor="ctr"/>
          <a:lstStyle/>
          <a:p>
            <a:pPr algn="ctr">
              <a:lnSpc>
                <a:spcPts val="1400"/>
              </a:lnSpc>
            </a:pPr>
            <a:r>
              <a:rPr lang="tr-TR" sz="1400" dirty="0" err="1" smtClean="0"/>
              <a:t>STK’lar</a:t>
            </a:r>
            <a:endParaRPr lang="tr-TR" dirty="0"/>
          </a:p>
        </p:txBody>
      </p:sp>
      <p:sp>
        <p:nvSpPr>
          <p:cNvPr id="67" name="66 Dikdörtgen"/>
          <p:cNvSpPr/>
          <p:nvPr/>
        </p:nvSpPr>
        <p:spPr>
          <a:xfrm>
            <a:off x="8358214" y="5715016"/>
            <a:ext cx="642942" cy="114298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vert="vert270" rtlCol="0" anchor="ctr"/>
          <a:lstStyle/>
          <a:p>
            <a:pPr algn="ctr">
              <a:lnSpc>
                <a:spcPts val="1400"/>
              </a:lnSpc>
            </a:pPr>
            <a:r>
              <a:rPr lang="tr-TR" sz="1400" dirty="0" smtClean="0"/>
              <a:t>Sağlık hizmetlerine ulaşamayanlar</a:t>
            </a:r>
            <a:endParaRPr lang="tr-TR" dirty="0"/>
          </a:p>
        </p:txBody>
      </p:sp>
      <p:sp>
        <p:nvSpPr>
          <p:cNvPr id="68" name="67 Dikdörtgen"/>
          <p:cNvSpPr/>
          <p:nvPr/>
        </p:nvSpPr>
        <p:spPr>
          <a:xfrm>
            <a:off x="5072066" y="5715016"/>
            <a:ext cx="1143008"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000"/>
              </a:lnSpc>
            </a:pPr>
            <a:r>
              <a:rPr lang="tr-TR" sz="1200" dirty="0" smtClean="0"/>
              <a:t>Diğer sigortaların kapsamı dışında kalan çalışanlar ve aileleri</a:t>
            </a:r>
            <a:endParaRPr lang="tr-TR" sz="1200" dirty="0"/>
          </a:p>
        </p:txBody>
      </p:sp>
      <p:cxnSp>
        <p:nvCxnSpPr>
          <p:cNvPr id="70" name="69 Düz Bağlayıcı"/>
          <p:cNvCxnSpPr>
            <a:stCxn id="8" idx="2"/>
          </p:cNvCxnSpPr>
          <p:nvPr/>
        </p:nvCxnSpPr>
        <p:spPr>
          <a:xfrm rot="5400000">
            <a:off x="1714480" y="3071810"/>
            <a:ext cx="42862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2" name="71 Düz Bağlayıcı"/>
          <p:cNvCxnSpPr>
            <a:stCxn id="9" idx="2"/>
          </p:cNvCxnSpPr>
          <p:nvPr/>
        </p:nvCxnSpPr>
        <p:spPr>
          <a:xfrm rot="5400000">
            <a:off x="3286116" y="2928934"/>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4" name="73 Düz Bağlayıcı"/>
          <p:cNvCxnSpPr/>
          <p:nvPr/>
        </p:nvCxnSpPr>
        <p:spPr>
          <a:xfrm>
            <a:off x="2643174" y="3000372"/>
            <a:ext cx="128588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6" name="75 Düz Bağlayıcı"/>
          <p:cNvCxnSpPr/>
          <p:nvPr/>
        </p:nvCxnSpPr>
        <p:spPr>
          <a:xfrm rot="5400000">
            <a:off x="2500298" y="3143248"/>
            <a:ext cx="285752"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7" name="76 Düz Bağlayıcı"/>
          <p:cNvCxnSpPr/>
          <p:nvPr/>
        </p:nvCxnSpPr>
        <p:spPr>
          <a:xfrm rot="5400000">
            <a:off x="3786976" y="3142454"/>
            <a:ext cx="285752"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9" name="78 Düz Bağlayıcı"/>
          <p:cNvCxnSpPr>
            <a:stCxn id="10" idx="2"/>
          </p:cNvCxnSpPr>
          <p:nvPr/>
        </p:nvCxnSpPr>
        <p:spPr>
          <a:xfrm rot="5400000">
            <a:off x="4357686" y="3071810"/>
            <a:ext cx="42862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0" name="79 Düz Bağlayıcı"/>
          <p:cNvCxnSpPr/>
          <p:nvPr/>
        </p:nvCxnSpPr>
        <p:spPr>
          <a:xfrm rot="5400000">
            <a:off x="5358612" y="3071016"/>
            <a:ext cx="42862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1" name="80 Düz Bağlayıcı"/>
          <p:cNvCxnSpPr/>
          <p:nvPr/>
        </p:nvCxnSpPr>
        <p:spPr>
          <a:xfrm rot="5400000">
            <a:off x="6573058" y="3071016"/>
            <a:ext cx="42862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2" name="81 Düz Bağlayıcı"/>
          <p:cNvCxnSpPr/>
          <p:nvPr/>
        </p:nvCxnSpPr>
        <p:spPr>
          <a:xfrm rot="5400000">
            <a:off x="8359008" y="3071016"/>
            <a:ext cx="42862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3" name="82 Düz Bağlayıcı"/>
          <p:cNvCxnSpPr/>
          <p:nvPr/>
        </p:nvCxnSpPr>
        <p:spPr>
          <a:xfrm rot="5400000">
            <a:off x="7430314" y="3071016"/>
            <a:ext cx="42862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5" name="84 Düz Bağlayıcı"/>
          <p:cNvCxnSpPr>
            <a:endCxn id="65" idx="0"/>
          </p:cNvCxnSpPr>
          <p:nvPr/>
        </p:nvCxnSpPr>
        <p:spPr>
          <a:xfrm rot="5400000">
            <a:off x="7679545" y="4179091"/>
            <a:ext cx="785818" cy="16"/>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6" name="85 Düz Bağlayıcı"/>
          <p:cNvCxnSpPr/>
          <p:nvPr/>
        </p:nvCxnSpPr>
        <p:spPr>
          <a:xfrm rot="5400000">
            <a:off x="8322503" y="4179091"/>
            <a:ext cx="785818" cy="16"/>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8" name="87 Düz Bağlayıcı"/>
          <p:cNvCxnSpPr>
            <a:stCxn id="58" idx="2"/>
            <a:endCxn id="17" idx="0"/>
          </p:cNvCxnSpPr>
          <p:nvPr/>
        </p:nvCxnSpPr>
        <p:spPr>
          <a:xfrm rot="5400000">
            <a:off x="2071670" y="4536289"/>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9" name="88 Düz Bağlayıcı"/>
          <p:cNvCxnSpPr/>
          <p:nvPr/>
        </p:nvCxnSpPr>
        <p:spPr>
          <a:xfrm rot="5400000">
            <a:off x="3394067" y="4535495"/>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90" name="89 Düz Bağlayıcı"/>
          <p:cNvCxnSpPr/>
          <p:nvPr/>
        </p:nvCxnSpPr>
        <p:spPr>
          <a:xfrm rot="5400000">
            <a:off x="4465637" y="4535495"/>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97" name="96 Düz Bağlayıcı"/>
          <p:cNvCxnSpPr/>
          <p:nvPr/>
        </p:nvCxnSpPr>
        <p:spPr>
          <a:xfrm rot="5400000">
            <a:off x="7072330" y="4429132"/>
            <a:ext cx="285752"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10" name="109 Düz Bağlayıcı"/>
          <p:cNvCxnSpPr/>
          <p:nvPr/>
        </p:nvCxnSpPr>
        <p:spPr>
          <a:xfrm>
            <a:off x="7643834" y="4357694"/>
            <a:ext cx="85725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12" name="111 Düz Bağlayıcı"/>
          <p:cNvCxnSpPr/>
          <p:nvPr/>
        </p:nvCxnSpPr>
        <p:spPr>
          <a:xfrm rot="5400000">
            <a:off x="7536677" y="4464851"/>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13" name="112 Düz Bağlayıcı"/>
          <p:cNvCxnSpPr/>
          <p:nvPr/>
        </p:nvCxnSpPr>
        <p:spPr>
          <a:xfrm rot="5400000">
            <a:off x="8394727" y="4464057"/>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20" name="119 Düz Bağlayıcı"/>
          <p:cNvCxnSpPr>
            <a:stCxn id="61" idx="2"/>
            <a:endCxn id="68" idx="0"/>
          </p:cNvCxnSpPr>
          <p:nvPr/>
        </p:nvCxnSpPr>
        <p:spPr>
          <a:xfrm rot="5400000">
            <a:off x="5000628" y="5072074"/>
            <a:ext cx="128588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25" name="124 Düz Ok Bağlayıcısı"/>
          <p:cNvCxnSpPr/>
          <p:nvPr/>
        </p:nvCxnSpPr>
        <p:spPr>
          <a:xfrm rot="10800000">
            <a:off x="5000628" y="5143512"/>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6" name="125 Düz Bağlayıcı"/>
          <p:cNvCxnSpPr/>
          <p:nvPr/>
        </p:nvCxnSpPr>
        <p:spPr>
          <a:xfrm rot="5400000">
            <a:off x="5251455" y="5035561"/>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27" name="126 Düz Bağlayıcı"/>
          <p:cNvCxnSpPr/>
          <p:nvPr/>
        </p:nvCxnSpPr>
        <p:spPr>
          <a:xfrm rot="5400000">
            <a:off x="5822959" y="5035561"/>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29" name="128 Düz Ok Bağlayıcısı"/>
          <p:cNvCxnSpPr/>
          <p:nvPr/>
        </p:nvCxnSpPr>
        <p:spPr>
          <a:xfrm>
            <a:off x="5929322" y="5143512"/>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33" name="132 Düz Bağlayıcı"/>
          <p:cNvCxnSpPr/>
          <p:nvPr/>
        </p:nvCxnSpPr>
        <p:spPr>
          <a:xfrm>
            <a:off x="5357818" y="4929198"/>
            <a:ext cx="57150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35" name="134 Düz Bağlayıcı"/>
          <p:cNvCxnSpPr>
            <a:stCxn id="17" idx="2"/>
            <a:endCxn id="21" idx="0"/>
          </p:cNvCxnSpPr>
          <p:nvPr/>
        </p:nvCxnSpPr>
        <p:spPr>
          <a:xfrm rot="5400000">
            <a:off x="2107389" y="5643578"/>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36" name="135 Düz Bağlayıcı"/>
          <p:cNvCxnSpPr/>
          <p:nvPr/>
        </p:nvCxnSpPr>
        <p:spPr>
          <a:xfrm rot="5400000">
            <a:off x="3501224" y="5642784"/>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37" name="136 Düz Bağlayıcı"/>
          <p:cNvCxnSpPr/>
          <p:nvPr/>
        </p:nvCxnSpPr>
        <p:spPr>
          <a:xfrm rot="5400000">
            <a:off x="4429918" y="5642784"/>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39" name="138 Düz Bağlayıcı"/>
          <p:cNvCxnSpPr/>
          <p:nvPr/>
        </p:nvCxnSpPr>
        <p:spPr>
          <a:xfrm rot="5400000">
            <a:off x="8001818" y="5642784"/>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40" name="139 Düz Bağlayıcı"/>
          <p:cNvCxnSpPr/>
          <p:nvPr/>
        </p:nvCxnSpPr>
        <p:spPr>
          <a:xfrm rot="5400000">
            <a:off x="7073124" y="5642784"/>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41" name="140 Düz Bağlayıcı"/>
          <p:cNvCxnSpPr/>
          <p:nvPr/>
        </p:nvCxnSpPr>
        <p:spPr>
          <a:xfrm rot="5400000">
            <a:off x="8573322" y="5642784"/>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2002’deki Genel Sağlık Yasası’na göre Sağlık Bakanlığı (MINSA) nüfusun tümüne sağlık hizmetini sunumunu üstlenmiş.</a:t>
            </a:r>
          </a:p>
          <a:p>
            <a:r>
              <a:rPr lang="tr-TR" dirty="0" err="1" smtClean="0"/>
              <a:t>MINSA’ya</a:t>
            </a:r>
            <a:r>
              <a:rPr lang="tr-TR" dirty="0" smtClean="0"/>
              <a:t> bağlı </a:t>
            </a:r>
            <a:r>
              <a:rPr lang="tr-TR" dirty="0" err="1" smtClean="0"/>
              <a:t>EBA’lar</a:t>
            </a:r>
            <a:r>
              <a:rPr lang="tr-TR" dirty="0" smtClean="0"/>
              <a:t> (Temel Bakım Ekibi)</a:t>
            </a:r>
          </a:p>
          <a:p>
            <a:pPr lvl="1"/>
            <a:r>
              <a:rPr lang="tr-TR" dirty="0" smtClean="0"/>
              <a:t>2225 sektörde</a:t>
            </a:r>
          </a:p>
          <a:p>
            <a:pPr lvl="1"/>
            <a:r>
              <a:rPr lang="tr-TR" dirty="0" smtClean="0"/>
              <a:t>Yerel sağlık planına göre belediyelerle işbirliği</a:t>
            </a:r>
          </a:p>
          <a:p>
            <a:pPr lvl="1"/>
            <a:r>
              <a:rPr lang="tr-TR" dirty="0" smtClean="0"/>
              <a:t>Bir hekim ve iki hemşireden oluşuyor (tam olarak bu amaca ulaşılamamış)</a:t>
            </a:r>
          </a:p>
          <a:p>
            <a:pPr lvl="1"/>
            <a:r>
              <a:rPr lang="tr-TR" dirty="0" smtClean="0"/>
              <a:t>Her bir EBA kentte 4500-5000 kişiyi, köylerde 2500-3000 kişiyi kapsıyor.</a:t>
            </a:r>
          </a:p>
          <a:p>
            <a:pPr lvl="1"/>
            <a:r>
              <a:rPr lang="tr-TR" dirty="0" smtClean="0"/>
              <a:t>Temel (sağlık) evleri var. </a:t>
            </a:r>
            <a:r>
              <a:rPr lang="tr-TR" dirty="0" err="1" smtClean="0"/>
              <a:t>EBA’lar</a:t>
            </a:r>
            <a:r>
              <a:rPr lang="tr-TR" dirty="0" smtClean="0"/>
              <a:t> buralara, “anne </a:t>
            </a:r>
            <a:r>
              <a:rPr lang="tr-TR" dirty="0" err="1" smtClean="0"/>
              <a:t>evleri”ne</a:t>
            </a:r>
            <a:r>
              <a:rPr lang="tr-TR" dirty="0" smtClean="0"/>
              <a:t> ve MINSA kurumlarına sevk edebiliyorlar.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a:t>
            </a:r>
            <a:endParaRPr lang="tr-TR" dirty="0"/>
          </a:p>
        </p:txBody>
      </p:sp>
      <p:sp>
        <p:nvSpPr>
          <p:cNvPr id="3" name="2 İçerik Yer Tutucusu"/>
          <p:cNvSpPr>
            <a:spLocks noGrp="1"/>
          </p:cNvSpPr>
          <p:nvPr>
            <p:ph idx="1"/>
          </p:nvPr>
        </p:nvSpPr>
        <p:spPr/>
        <p:txBody>
          <a:bodyPr/>
          <a:lstStyle/>
          <a:p>
            <a:r>
              <a:rPr lang="tr-TR" dirty="0" smtClean="0"/>
              <a:t>2007’de devlet MOSAFC (Aile ve Toplum Sağlığı Modeli) oluşturmuş.</a:t>
            </a:r>
          </a:p>
          <a:p>
            <a:pPr lvl="1"/>
            <a:r>
              <a:rPr lang="tr-TR" dirty="0" smtClean="0"/>
              <a:t>Yerel Entegre Sağlık Bakım Sistemi – </a:t>
            </a:r>
            <a:r>
              <a:rPr lang="tr-TR" dirty="0" err="1" smtClean="0"/>
              <a:t>desentralizasyon</a:t>
            </a:r>
            <a:endParaRPr lang="tr-TR" dirty="0" smtClean="0"/>
          </a:p>
          <a:p>
            <a:pPr lvl="1"/>
            <a:r>
              <a:rPr lang="tr-TR" dirty="0" smtClean="0"/>
              <a:t>MINSA hizmetlerinin ücretsiz hale getirilmesi (yeniden sağlık hakkı) – yurttaş katılımı</a:t>
            </a:r>
          </a:p>
          <a:p>
            <a:pPr lvl="1">
              <a:buNone/>
            </a:pP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 - Kapsam</a:t>
            </a:r>
            <a:endParaRPr lang="tr-TR" dirty="0"/>
          </a:p>
        </p:txBody>
      </p:sp>
      <p:sp>
        <p:nvSpPr>
          <p:cNvPr id="3" name="2 İçerik Yer Tutucusu"/>
          <p:cNvSpPr>
            <a:spLocks noGrp="1"/>
          </p:cNvSpPr>
          <p:nvPr>
            <p:ph idx="1"/>
          </p:nvPr>
        </p:nvSpPr>
        <p:spPr/>
        <p:txBody>
          <a:bodyPr/>
          <a:lstStyle/>
          <a:p>
            <a:r>
              <a:rPr lang="tr-TR" dirty="0" smtClean="0"/>
              <a:t>MINSA %61</a:t>
            </a:r>
          </a:p>
          <a:p>
            <a:r>
              <a:rPr lang="tr-TR" dirty="0" smtClean="0"/>
              <a:t>INSS %17</a:t>
            </a:r>
          </a:p>
          <a:p>
            <a:r>
              <a:rPr lang="tr-TR" dirty="0" smtClean="0"/>
              <a:t>MIGOB (Devlet Bakanlığı) ve MIDEF (Savunma Bakanlığı) %6</a:t>
            </a:r>
          </a:p>
          <a:p>
            <a:r>
              <a:rPr lang="tr-TR" dirty="0" smtClean="0"/>
              <a:t>Daha çoğu Atlantik Bölgesi’nde olmak üzere, nüfusun %35-40’ı kamu hizmetine ulaşamıyor.</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71604" y="357166"/>
            <a:ext cx="5486400" cy="566738"/>
          </a:xfrm>
        </p:spPr>
        <p:txBody>
          <a:bodyPr>
            <a:normAutofit/>
          </a:bodyPr>
          <a:lstStyle/>
          <a:p>
            <a:r>
              <a:rPr lang="tr-TR" sz="2800" dirty="0" smtClean="0"/>
              <a:t>Bazı göstergeler</a:t>
            </a:r>
            <a:endParaRPr lang="tr-TR" sz="2800" dirty="0"/>
          </a:p>
        </p:txBody>
      </p:sp>
      <p:graphicFrame>
        <p:nvGraphicFramePr>
          <p:cNvPr id="4" name="3 İçerik Yer Tutucusu"/>
          <p:cNvGraphicFramePr>
            <a:graphicFrameLocks noGrp="1"/>
          </p:cNvGraphicFramePr>
          <p:nvPr>
            <p:ph type="pic" idx="1"/>
          </p:nvPr>
        </p:nvGraphicFramePr>
        <p:xfrm>
          <a:off x="285725" y="1142984"/>
          <a:ext cx="8643986" cy="4813216"/>
        </p:xfrm>
        <a:graphic>
          <a:graphicData uri="http://schemas.openxmlformats.org/drawingml/2006/table">
            <a:tbl>
              <a:tblPr firstRow="1" bandRow="1">
                <a:tableStyleId>{5C22544A-7EE6-4342-B048-85BDC9FD1C3A}</a:tableStyleId>
              </a:tblPr>
              <a:tblGrid>
                <a:gridCol w="1428755"/>
                <a:gridCol w="571504"/>
                <a:gridCol w="428628"/>
                <a:gridCol w="428628"/>
                <a:gridCol w="500066"/>
                <a:gridCol w="432480"/>
                <a:gridCol w="465445"/>
                <a:gridCol w="531937"/>
                <a:gridCol w="465445"/>
                <a:gridCol w="465445"/>
                <a:gridCol w="465445"/>
                <a:gridCol w="567655"/>
                <a:gridCol w="429727"/>
                <a:gridCol w="531937"/>
                <a:gridCol w="430830"/>
                <a:gridCol w="500059"/>
              </a:tblGrid>
              <a:tr h="709792">
                <a:tc>
                  <a:txBody>
                    <a:bodyPr/>
                    <a:lstStyle/>
                    <a:p>
                      <a:endParaRPr lang="tr-TR" dirty="0"/>
                    </a:p>
                  </a:txBody>
                  <a:tcPr marL="57094" marR="570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Arj</a:t>
                      </a:r>
                      <a:endParaRPr lang="tr-TR" sz="1600" dirty="0" smtClean="0"/>
                    </a:p>
                  </a:txBody>
                  <a:tcPr marL="35649" marR="35649"/>
                </a:tc>
                <a:tc>
                  <a:txBody>
                    <a:bodyPr/>
                    <a:lstStyle/>
                    <a:p>
                      <a:r>
                        <a:rPr lang="tr-TR" sz="1600" dirty="0" smtClean="0"/>
                        <a:t>Bre</a:t>
                      </a:r>
                      <a:endParaRPr lang="tr-TR" sz="1600" dirty="0"/>
                    </a:p>
                  </a:txBody>
                  <a:tcPr marL="35649" marR="35649"/>
                </a:tc>
                <a:tc>
                  <a:txBody>
                    <a:bodyPr/>
                    <a:lstStyle/>
                    <a:p>
                      <a:r>
                        <a:rPr lang="tr-TR" sz="1600" dirty="0" err="1" smtClean="0"/>
                        <a:t>Me</a:t>
                      </a:r>
                      <a:endParaRPr lang="tr-TR" sz="1600" dirty="0"/>
                    </a:p>
                  </a:txBody>
                  <a:tcPr marL="35649" marR="35649"/>
                </a:tc>
                <a:tc>
                  <a:txBody>
                    <a:bodyPr/>
                    <a:lstStyle/>
                    <a:p>
                      <a:r>
                        <a:rPr lang="tr-TR" sz="1600" dirty="0" err="1" smtClean="0"/>
                        <a:t>Hon</a:t>
                      </a:r>
                      <a:endParaRPr lang="tr-TR" sz="1600" dirty="0"/>
                    </a:p>
                  </a:txBody>
                  <a:tcPr marL="35649" marR="35649"/>
                </a:tc>
                <a:tc>
                  <a:txBody>
                    <a:bodyPr/>
                    <a:lstStyle/>
                    <a:p>
                      <a:r>
                        <a:rPr lang="tr-TR" sz="1600" dirty="0" err="1" smtClean="0"/>
                        <a:t>Gua</a:t>
                      </a:r>
                      <a:endParaRPr lang="tr-TR" sz="1600" dirty="0"/>
                    </a:p>
                  </a:txBody>
                  <a:tcPr marL="35649" marR="35649"/>
                </a:tc>
                <a:tc>
                  <a:txBody>
                    <a:bodyPr/>
                    <a:lstStyle/>
                    <a:p>
                      <a:r>
                        <a:rPr lang="tr-TR" sz="1600" dirty="0" err="1" smtClean="0"/>
                        <a:t>Ven</a:t>
                      </a:r>
                      <a:endParaRPr lang="tr-TR" sz="1600" dirty="0"/>
                    </a:p>
                  </a:txBody>
                  <a:tcPr marL="35649" marR="35649"/>
                </a:tc>
                <a:tc>
                  <a:txBody>
                    <a:bodyPr/>
                    <a:lstStyle/>
                    <a:p>
                      <a:r>
                        <a:rPr lang="tr-TR" sz="1600" dirty="0" smtClean="0"/>
                        <a:t>Per</a:t>
                      </a:r>
                      <a:endParaRPr lang="tr-TR" sz="1600" dirty="0"/>
                    </a:p>
                  </a:txBody>
                  <a:tcPr marL="35649" marR="35649"/>
                </a:tc>
                <a:tc>
                  <a:txBody>
                    <a:bodyPr/>
                    <a:lstStyle/>
                    <a:p>
                      <a:r>
                        <a:rPr lang="tr-TR" sz="1600" dirty="0" smtClean="0"/>
                        <a:t>Kol</a:t>
                      </a:r>
                      <a:endParaRPr lang="tr-TR" sz="1600" dirty="0"/>
                    </a:p>
                  </a:txBody>
                  <a:tcPr marL="35649" marR="35649"/>
                </a:tc>
                <a:tc>
                  <a:txBody>
                    <a:bodyPr/>
                    <a:lstStyle/>
                    <a:p>
                      <a:r>
                        <a:rPr lang="tr-TR" sz="1600" dirty="0" smtClean="0"/>
                        <a:t>Uru</a:t>
                      </a:r>
                      <a:endParaRPr lang="tr-TR" sz="1600" dirty="0"/>
                    </a:p>
                  </a:txBody>
                  <a:tcPr marL="35649" marR="35649"/>
                </a:tc>
                <a:tc>
                  <a:txBody>
                    <a:bodyPr/>
                    <a:lstStyle/>
                    <a:p>
                      <a:r>
                        <a:rPr lang="tr-TR" sz="1600" dirty="0" err="1" smtClean="0"/>
                        <a:t>Şil</a:t>
                      </a:r>
                      <a:endParaRPr lang="tr-TR" sz="1600" dirty="0"/>
                    </a:p>
                  </a:txBody>
                  <a:tcPr marL="35649" marR="35649"/>
                </a:tc>
                <a:tc>
                  <a:txBody>
                    <a:bodyPr/>
                    <a:lstStyle/>
                    <a:p>
                      <a:r>
                        <a:rPr lang="tr-TR" sz="1600" dirty="0" err="1" smtClean="0"/>
                        <a:t>Küb</a:t>
                      </a:r>
                      <a:endParaRPr lang="tr-TR" sz="1600" dirty="0"/>
                    </a:p>
                  </a:txBody>
                  <a:tcPr marL="35649" marR="35649"/>
                </a:tc>
                <a:tc>
                  <a:txBody>
                    <a:bodyPr/>
                    <a:lstStyle/>
                    <a:p>
                      <a:r>
                        <a:rPr lang="tr-TR" sz="1600" dirty="0" err="1" smtClean="0"/>
                        <a:t>Nik</a:t>
                      </a:r>
                      <a:endParaRPr lang="tr-TR" sz="1600" dirty="0"/>
                    </a:p>
                  </a:txBody>
                  <a:tcPr marL="35649" marR="35649"/>
                </a:tc>
                <a:tc>
                  <a:txBody>
                    <a:bodyPr/>
                    <a:lstStyle/>
                    <a:p>
                      <a:r>
                        <a:rPr lang="tr-TR" sz="1600" dirty="0" smtClean="0"/>
                        <a:t>Bol</a:t>
                      </a:r>
                      <a:endParaRPr lang="tr-TR" sz="1600" dirty="0"/>
                    </a:p>
                  </a:txBody>
                  <a:tcPr marL="35649" marR="35649"/>
                </a:tc>
                <a:tc>
                  <a:txBody>
                    <a:bodyPr/>
                    <a:lstStyle/>
                    <a:p>
                      <a:r>
                        <a:rPr lang="tr-TR" sz="1600" dirty="0" err="1" smtClean="0"/>
                        <a:t>ElS</a:t>
                      </a:r>
                      <a:endParaRPr lang="tr-TR" sz="1600" dirty="0"/>
                    </a:p>
                  </a:txBody>
                  <a:tcPr marL="35649" marR="35649"/>
                </a:tc>
                <a:tc>
                  <a:txBody>
                    <a:bodyPr/>
                    <a:lstStyle/>
                    <a:p>
                      <a:r>
                        <a:rPr lang="tr-TR" sz="1600" dirty="0" smtClean="0"/>
                        <a:t>KR</a:t>
                      </a:r>
                      <a:endParaRPr lang="tr-TR" sz="1600" dirty="0"/>
                    </a:p>
                  </a:txBody>
                  <a:tcPr marL="35649" marR="35649"/>
                </a:tc>
              </a:tr>
              <a:tr h="718968">
                <a:tc>
                  <a:txBody>
                    <a:bodyPr/>
                    <a:lstStyle/>
                    <a:p>
                      <a:r>
                        <a:rPr lang="tr-TR" dirty="0" smtClean="0"/>
                        <a:t>Genel ölüm hızı</a:t>
                      </a:r>
                      <a:endParaRPr lang="tr-TR" dirty="0"/>
                    </a:p>
                  </a:txBody>
                  <a:tcPr marL="57094" marR="57094"/>
                </a:tc>
                <a:tc>
                  <a:txBody>
                    <a:bodyPr/>
                    <a:lstStyle/>
                    <a:p>
                      <a:r>
                        <a:rPr lang="tr-TR" sz="1600" dirty="0" smtClean="0"/>
                        <a:t>8</a:t>
                      </a:r>
                      <a:endParaRPr lang="tr-TR" sz="1600" dirty="0"/>
                    </a:p>
                  </a:txBody>
                  <a:tcPr marL="57094" marR="57094"/>
                </a:tc>
                <a:tc>
                  <a:txBody>
                    <a:bodyPr/>
                    <a:lstStyle/>
                    <a:p>
                      <a:r>
                        <a:rPr lang="tr-TR" sz="1600" dirty="0" smtClean="0"/>
                        <a:t>6</a:t>
                      </a:r>
                      <a:endParaRPr lang="tr-TR" sz="1600" dirty="0"/>
                    </a:p>
                  </a:txBody>
                  <a:tcPr marL="57094" marR="57094"/>
                </a:tc>
                <a:tc>
                  <a:txBody>
                    <a:bodyPr/>
                    <a:lstStyle/>
                    <a:p>
                      <a:r>
                        <a:rPr lang="tr-TR" sz="1600" dirty="0" smtClean="0"/>
                        <a:t>5</a:t>
                      </a:r>
                      <a:endParaRPr lang="tr-TR" sz="1600" dirty="0"/>
                    </a:p>
                  </a:txBody>
                  <a:tcPr marL="57094" marR="57094"/>
                </a:tc>
                <a:tc>
                  <a:txBody>
                    <a:bodyPr/>
                    <a:lstStyle/>
                    <a:p>
                      <a:r>
                        <a:rPr lang="tr-TR" sz="1600" dirty="0" smtClean="0"/>
                        <a:t>5</a:t>
                      </a:r>
                      <a:endParaRPr lang="tr-TR" sz="1600" dirty="0"/>
                    </a:p>
                  </a:txBody>
                  <a:tcPr marL="57094" marR="57094"/>
                </a:tc>
                <a:tc>
                  <a:txBody>
                    <a:bodyPr/>
                    <a:lstStyle/>
                    <a:p>
                      <a:r>
                        <a:rPr lang="tr-TR" sz="1600" dirty="0" smtClean="0"/>
                        <a:t>7</a:t>
                      </a:r>
                      <a:endParaRPr lang="tr-TR" sz="1600" dirty="0"/>
                    </a:p>
                  </a:txBody>
                  <a:tcPr marL="57094" marR="57094"/>
                </a:tc>
                <a:tc>
                  <a:txBody>
                    <a:bodyPr/>
                    <a:lstStyle/>
                    <a:p>
                      <a:r>
                        <a:rPr lang="tr-TR" sz="1600" dirty="0" smtClean="0"/>
                        <a:t>6</a:t>
                      </a:r>
                      <a:endParaRPr lang="tr-TR" sz="1600" dirty="0"/>
                    </a:p>
                  </a:txBody>
                  <a:tcPr marL="57094" marR="57094"/>
                </a:tc>
                <a:tc>
                  <a:txBody>
                    <a:bodyPr/>
                    <a:lstStyle/>
                    <a:p>
                      <a:r>
                        <a:rPr lang="tr-TR" sz="1600" dirty="0" smtClean="0"/>
                        <a:t>6</a:t>
                      </a:r>
                      <a:endParaRPr lang="tr-TR" sz="1600" dirty="0"/>
                    </a:p>
                  </a:txBody>
                  <a:tcPr marL="57094" marR="57094"/>
                </a:tc>
                <a:tc>
                  <a:txBody>
                    <a:bodyPr/>
                    <a:lstStyle/>
                    <a:p>
                      <a:r>
                        <a:rPr lang="tr-TR" sz="1600" dirty="0" smtClean="0"/>
                        <a:t>4</a:t>
                      </a:r>
                      <a:endParaRPr lang="tr-TR" sz="1600" dirty="0"/>
                    </a:p>
                  </a:txBody>
                  <a:tcPr marL="57094" marR="57094"/>
                </a:tc>
                <a:tc>
                  <a:txBody>
                    <a:bodyPr/>
                    <a:lstStyle/>
                    <a:p>
                      <a:r>
                        <a:rPr lang="tr-TR" sz="1600" dirty="0" smtClean="0"/>
                        <a:t>9</a:t>
                      </a:r>
                      <a:endParaRPr lang="tr-TR" sz="1600" dirty="0"/>
                    </a:p>
                  </a:txBody>
                  <a:tcPr marL="57094" marR="57094"/>
                </a:tc>
                <a:tc>
                  <a:txBody>
                    <a:bodyPr/>
                    <a:lstStyle/>
                    <a:p>
                      <a:r>
                        <a:rPr lang="tr-TR" sz="1600" dirty="0" smtClean="0"/>
                        <a:t>5</a:t>
                      </a:r>
                      <a:endParaRPr lang="tr-TR" sz="1600" dirty="0"/>
                    </a:p>
                  </a:txBody>
                  <a:tcPr marL="57094" marR="57094"/>
                </a:tc>
                <a:tc>
                  <a:txBody>
                    <a:bodyPr/>
                    <a:lstStyle/>
                    <a:p>
                      <a:r>
                        <a:rPr lang="tr-TR" sz="1600" dirty="0" smtClean="0"/>
                        <a:t>8</a:t>
                      </a:r>
                      <a:endParaRPr lang="tr-TR" sz="1600" dirty="0"/>
                    </a:p>
                  </a:txBody>
                  <a:tcPr marL="57094" marR="57094"/>
                </a:tc>
                <a:tc>
                  <a:txBody>
                    <a:bodyPr/>
                    <a:lstStyle/>
                    <a:p>
                      <a:r>
                        <a:rPr lang="tr-TR" sz="1600" dirty="0" smtClean="0"/>
                        <a:t>5</a:t>
                      </a:r>
                      <a:endParaRPr lang="tr-TR" sz="1600" dirty="0"/>
                    </a:p>
                  </a:txBody>
                  <a:tcPr marL="57094" marR="57094"/>
                </a:tc>
                <a:tc>
                  <a:txBody>
                    <a:bodyPr/>
                    <a:lstStyle/>
                    <a:p>
                      <a:r>
                        <a:rPr lang="tr-TR" sz="1600" dirty="0" smtClean="0"/>
                        <a:t>8</a:t>
                      </a:r>
                      <a:endParaRPr lang="tr-TR" sz="1600" dirty="0"/>
                    </a:p>
                  </a:txBody>
                  <a:tcPr marL="57094" marR="57094"/>
                </a:tc>
                <a:tc>
                  <a:txBody>
                    <a:bodyPr/>
                    <a:lstStyle/>
                    <a:p>
                      <a:r>
                        <a:rPr lang="tr-TR" sz="1600" dirty="0" smtClean="0"/>
                        <a:t>6</a:t>
                      </a:r>
                      <a:endParaRPr lang="tr-TR" sz="1600" dirty="0"/>
                    </a:p>
                  </a:txBody>
                  <a:tcPr marL="57094" marR="57094"/>
                </a:tc>
                <a:tc>
                  <a:txBody>
                    <a:bodyPr/>
                    <a:lstStyle/>
                    <a:p>
                      <a:r>
                        <a:rPr lang="tr-TR" sz="1600" dirty="0" smtClean="0"/>
                        <a:t>3</a:t>
                      </a:r>
                      <a:endParaRPr lang="tr-TR" sz="1600" dirty="0"/>
                    </a:p>
                  </a:txBody>
                  <a:tcPr marL="57094" marR="57094"/>
                </a:tc>
              </a:tr>
              <a:tr h="669813">
                <a:tc>
                  <a:txBody>
                    <a:bodyPr/>
                    <a:lstStyle/>
                    <a:p>
                      <a:r>
                        <a:rPr lang="tr-TR" dirty="0" smtClean="0"/>
                        <a:t>Bebek ölüm hızı*</a:t>
                      </a:r>
                      <a:endParaRPr lang="tr-TR" dirty="0"/>
                    </a:p>
                  </a:txBody>
                  <a:tcPr marL="57094" marR="57094"/>
                </a:tc>
                <a:tc>
                  <a:txBody>
                    <a:bodyPr/>
                    <a:lstStyle/>
                    <a:p>
                      <a:r>
                        <a:rPr lang="tr-TR" sz="1600" dirty="0" smtClean="0"/>
                        <a:t>13</a:t>
                      </a:r>
                      <a:endParaRPr lang="tr-TR" sz="1600" dirty="0"/>
                    </a:p>
                  </a:txBody>
                  <a:tcPr marL="57094" marR="57094"/>
                </a:tc>
                <a:tc>
                  <a:txBody>
                    <a:bodyPr/>
                    <a:lstStyle/>
                    <a:p>
                      <a:r>
                        <a:rPr lang="tr-TR" sz="1600" dirty="0" smtClean="0"/>
                        <a:t>20</a:t>
                      </a:r>
                      <a:endParaRPr lang="tr-TR" sz="1600" dirty="0"/>
                    </a:p>
                  </a:txBody>
                  <a:tcPr marL="57094" marR="57094"/>
                </a:tc>
                <a:tc>
                  <a:txBody>
                    <a:bodyPr/>
                    <a:lstStyle/>
                    <a:p>
                      <a:r>
                        <a:rPr lang="tr-TR" sz="1600" dirty="0" smtClean="0"/>
                        <a:t>15</a:t>
                      </a:r>
                      <a:endParaRPr lang="tr-TR" sz="1600" dirty="0"/>
                    </a:p>
                  </a:txBody>
                  <a:tcPr marL="57094" marR="57094"/>
                </a:tc>
                <a:tc>
                  <a:txBody>
                    <a:bodyPr/>
                    <a:lstStyle/>
                    <a:p>
                      <a:r>
                        <a:rPr lang="tr-TR" sz="1600" dirty="0" smtClean="0"/>
                        <a:t>28</a:t>
                      </a:r>
                      <a:endParaRPr lang="tr-TR" sz="1600" dirty="0"/>
                    </a:p>
                  </a:txBody>
                  <a:tcPr marL="57094" marR="57094"/>
                </a:tc>
                <a:tc>
                  <a:txBody>
                    <a:bodyPr/>
                    <a:lstStyle/>
                    <a:p>
                      <a:r>
                        <a:rPr lang="tr-TR" sz="1600" dirty="0" smtClean="0"/>
                        <a:t>30</a:t>
                      </a:r>
                    </a:p>
                    <a:p>
                      <a:endParaRPr lang="tr-TR" sz="1600" dirty="0" smtClean="0"/>
                    </a:p>
                  </a:txBody>
                  <a:tcPr marL="57094" marR="57094"/>
                </a:tc>
                <a:tc>
                  <a:txBody>
                    <a:bodyPr/>
                    <a:lstStyle/>
                    <a:p>
                      <a:r>
                        <a:rPr lang="tr-TR" sz="1600" dirty="0" smtClean="0"/>
                        <a:t>16</a:t>
                      </a:r>
                      <a:endParaRPr lang="tr-TR" sz="1600" dirty="0"/>
                    </a:p>
                  </a:txBody>
                  <a:tcPr marL="57094" marR="57094"/>
                </a:tc>
                <a:tc>
                  <a:txBody>
                    <a:bodyPr/>
                    <a:lstStyle/>
                    <a:p>
                      <a:r>
                        <a:rPr lang="tr-TR" sz="1600" dirty="0" smtClean="0"/>
                        <a:t>20</a:t>
                      </a:r>
                      <a:endParaRPr lang="tr-TR" sz="1600" dirty="0"/>
                    </a:p>
                  </a:txBody>
                  <a:tcPr marL="57094" marR="57094"/>
                </a:tc>
                <a:tc>
                  <a:txBody>
                    <a:bodyPr/>
                    <a:lstStyle/>
                    <a:p>
                      <a:r>
                        <a:rPr lang="tr-TR" sz="1600" dirty="0" smtClean="0"/>
                        <a:t>21</a:t>
                      </a:r>
                      <a:endParaRPr lang="tr-TR" sz="1600" dirty="0"/>
                    </a:p>
                  </a:txBody>
                  <a:tcPr marL="57094" marR="57094"/>
                </a:tc>
                <a:tc>
                  <a:txBody>
                    <a:bodyPr/>
                    <a:lstStyle/>
                    <a:p>
                      <a:r>
                        <a:rPr lang="tr-TR" sz="1600" dirty="0" smtClean="0"/>
                        <a:t>11</a:t>
                      </a:r>
                      <a:endParaRPr lang="tr-TR" sz="1600" dirty="0"/>
                    </a:p>
                  </a:txBody>
                  <a:tcPr marL="57094" marR="57094"/>
                </a:tc>
                <a:tc>
                  <a:txBody>
                    <a:bodyPr/>
                    <a:lstStyle/>
                    <a:p>
                      <a:r>
                        <a:rPr lang="tr-TR" sz="1600" dirty="0" smtClean="0"/>
                        <a:t>8</a:t>
                      </a:r>
                      <a:endParaRPr lang="tr-TR" sz="1600" dirty="0"/>
                    </a:p>
                  </a:txBody>
                  <a:tcPr marL="57094" marR="57094"/>
                </a:tc>
                <a:tc>
                  <a:txBody>
                    <a:bodyPr/>
                    <a:lstStyle/>
                    <a:p>
                      <a:r>
                        <a:rPr lang="tr-TR" sz="1600" dirty="0" smtClean="0"/>
                        <a:t>5</a:t>
                      </a:r>
                      <a:endParaRPr lang="tr-TR" sz="1600" dirty="0"/>
                    </a:p>
                  </a:txBody>
                  <a:tcPr marL="57094" marR="57094"/>
                </a:tc>
                <a:tc>
                  <a:txBody>
                    <a:bodyPr/>
                    <a:lstStyle/>
                    <a:p>
                      <a:r>
                        <a:rPr lang="tr-TR" sz="1600" dirty="0" smtClean="0"/>
                        <a:t>29</a:t>
                      </a:r>
                      <a:endParaRPr lang="tr-TR" sz="1600" dirty="0"/>
                    </a:p>
                  </a:txBody>
                  <a:tcPr marL="57094" marR="57094"/>
                </a:tc>
                <a:tc>
                  <a:txBody>
                    <a:bodyPr/>
                    <a:lstStyle/>
                    <a:p>
                      <a:r>
                        <a:rPr lang="tr-TR" sz="1600" dirty="0" smtClean="0"/>
                        <a:t>46</a:t>
                      </a:r>
                      <a:endParaRPr lang="tr-TR" sz="1600" dirty="0"/>
                    </a:p>
                  </a:txBody>
                  <a:tcPr marL="57094" marR="57094"/>
                </a:tc>
                <a:tc>
                  <a:txBody>
                    <a:bodyPr/>
                    <a:lstStyle/>
                    <a:p>
                      <a:r>
                        <a:rPr lang="tr-TR" sz="1600" dirty="0" smtClean="0"/>
                        <a:t>18</a:t>
                      </a:r>
                      <a:endParaRPr lang="tr-TR" sz="1600" dirty="0"/>
                    </a:p>
                  </a:txBody>
                  <a:tcPr marL="57094" marR="57094"/>
                </a:tc>
                <a:tc>
                  <a:txBody>
                    <a:bodyPr/>
                    <a:lstStyle/>
                    <a:p>
                      <a:r>
                        <a:rPr lang="tr-TR" sz="1600" dirty="0" smtClean="0"/>
                        <a:t>9</a:t>
                      </a:r>
                      <a:endParaRPr lang="tr-TR" sz="1600" dirty="0"/>
                    </a:p>
                  </a:txBody>
                  <a:tcPr marL="57094" marR="57094"/>
                </a:tc>
              </a:tr>
              <a:tr h="692096">
                <a:tc>
                  <a:txBody>
                    <a:bodyPr/>
                    <a:lstStyle/>
                    <a:p>
                      <a:r>
                        <a:rPr lang="tr-TR" dirty="0" smtClean="0"/>
                        <a:t>Anne ölüm hızı**</a:t>
                      </a:r>
                      <a:endParaRPr lang="tr-TR" dirty="0"/>
                    </a:p>
                  </a:txBody>
                  <a:tcPr marL="57094" marR="57094"/>
                </a:tc>
                <a:tc>
                  <a:txBody>
                    <a:bodyPr/>
                    <a:lstStyle/>
                    <a:p>
                      <a:r>
                        <a:rPr lang="tr-TR" sz="1600" dirty="0" smtClean="0"/>
                        <a:t>40</a:t>
                      </a:r>
                      <a:endParaRPr lang="tr-TR" sz="1600" dirty="0"/>
                    </a:p>
                  </a:txBody>
                  <a:tcPr marL="57094" marR="57094"/>
                </a:tc>
                <a:tc>
                  <a:txBody>
                    <a:bodyPr/>
                    <a:lstStyle/>
                    <a:p>
                      <a:r>
                        <a:rPr lang="tr-TR" sz="1600" dirty="0" smtClean="0"/>
                        <a:t>77</a:t>
                      </a:r>
                      <a:endParaRPr lang="tr-TR" sz="1600" dirty="0"/>
                    </a:p>
                  </a:txBody>
                  <a:tcPr marL="57094" marR="57094"/>
                </a:tc>
                <a:tc>
                  <a:txBody>
                    <a:bodyPr/>
                    <a:lstStyle/>
                    <a:p>
                      <a:r>
                        <a:rPr lang="tr-TR" sz="1600" dirty="0" smtClean="0"/>
                        <a:t>57</a:t>
                      </a:r>
                      <a:endParaRPr lang="tr-TR" sz="1600" dirty="0"/>
                    </a:p>
                  </a:txBody>
                  <a:tcPr marL="57094" marR="57094"/>
                </a:tc>
                <a:tc>
                  <a:txBody>
                    <a:bodyPr/>
                    <a:lstStyle/>
                    <a:p>
                      <a:r>
                        <a:rPr lang="tr-TR" sz="1600" dirty="0" smtClean="0"/>
                        <a:t>280</a:t>
                      </a:r>
                      <a:endParaRPr lang="tr-TR" sz="1600" dirty="0"/>
                    </a:p>
                  </a:txBody>
                  <a:tcPr marL="57094" marR="57094"/>
                </a:tc>
                <a:tc>
                  <a:txBody>
                    <a:bodyPr/>
                    <a:lstStyle/>
                    <a:p>
                      <a:r>
                        <a:rPr lang="tr-TR" sz="1600" dirty="0" smtClean="0"/>
                        <a:t>149</a:t>
                      </a:r>
                      <a:endParaRPr lang="tr-TR" sz="1600" dirty="0"/>
                    </a:p>
                  </a:txBody>
                  <a:tcPr marL="57094" marR="57094"/>
                </a:tc>
                <a:tc>
                  <a:txBody>
                    <a:bodyPr/>
                    <a:lstStyle/>
                    <a:p>
                      <a:r>
                        <a:rPr lang="tr-TR" sz="1600" dirty="0" smtClean="0"/>
                        <a:t>60</a:t>
                      </a:r>
                      <a:endParaRPr lang="tr-TR" sz="1600" dirty="0"/>
                    </a:p>
                  </a:txBody>
                  <a:tcPr marL="57094" marR="57094"/>
                </a:tc>
                <a:tc>
                  <a:txBody>
                    <a:bodyPr/>
                    <a:lstStyle/>
                    <a:p>
                      <a:r>
                        <a:rPr lang="tr-TR" sz="1600" dirty="0" smtClean="0"/>
                        <a:t>185</a:t>
                      </a:r>
                      <a:endParaRPr lang="tr-TR" sz="1600" dirty="0"/>
                    </a:p>
                  </a:txBody>
                  <a:tcPr marL="57094" marR="57094"/>
                </a:tc>
                <a:tc>
                  <a:txBody>
                    <a:bodyPr/>
                    <a:lstStyle/>
                    <a:p>
                      <a:r>
                        <a:rPr lang="tr-TR" sz="1600" dirty="0" smtClean="0"/>
                        <a:t>63</a:t>
                      </a:r>
                      <a:endParaRPr lang="tr-TR" sz="1600" dirty="0"/>
                    </a:p>
                  </a:txBody>
                  <a:tcPr marL="57094" marR="57094"/>
                </a:tc>
                <a:tc>
                  <a:txBody>
                    <a:bodyPr/>
                    <a:lstStyle/>
                    <a:p>
                      <a:r>
                        <a:rPr lang="tr-TR" sz="1600" dirty="0" smtClean="0"/>
                        <a:t>20</a:t>
                      </a:r>
                      <a:endParaRPr lang="tr-TR" sz="1600" dirty="0"/>
                    </a:p>
                  </a:txBody>
                  <a:tcPr marL="57094" marR="57094"/>
                </a:tc>
                <a:tc>
                  <a:txBody>
                    <a:bodyPr/>
                    <a:lstStyle/>
                    <a:p>
                      <a:r>
                        <a:rPr lang="tr-TR" sz="1600" dirty="0" smtClean="0"/>
                        <a:t>20</a:t>
                      </a:r>
                      <a:endParaRPr lang="tr-TR" sz="1600" dirty="0"/>
                    </a:p>
                  </a:txBody>
                  <a:tcPr marL="57094" marR="57094"/>
                </a:tc>
                <a:tc>
                  <a:txBody>
                    <a:bodyPr/>
                    <a:lstStyle/>
                    <a:p>
                      <a:r>
                        <a:rPr lang="tr-TR" sz="1600" dirty="0" smtClean="0"/>
                        <a:t>47</a:t>
                      </a:r>
                      <a:endParaRPr lang="tr-TR" sz="1600" dirty="0"/>
                    </a:p>
                  </a:txBody>
                  <a:tcPr marL="57094" marR="57094"/>
                </a:tc>
                <a:tc>
                  <a:txBody>
                    <a:bodyPr/>
                    <a:lstStyle/>
                    <a:p>
                      <a:r>
                        <a:rPr lang="tr-TR" sz="1600" dirty="0" smtClean="0"/>
                        <a:t>170</a:t>
                      </a:r>
                      <a:endParaRPr lang="tr-TR" sz="1600" dirty="0"/>
                    </a:p>
                  </a:txBody>
                  <a:tcPr marL="57094" marR="57094"/>
                </a:tc>
                <a:tc>
                  <a:txBody>
                    <a:bodyPr/>
                    <a:lstStyle/>
                    <a:p>
                      <a:r>
                        <a:rPr lang="tr-TR" sz="1600" dirty="0" smtClean="0"/>
                        <a:t>290</a:t>
                      </a:r>
                      <a:endParaRPr lang="tr-TR" sz="1600" dirty="0"/>
                    </a:p>
                  </a:txBody>
                  <a:tcPr marL="57094" marR="57094"/>
                </a:tc>
                <a:tc>
                  <a:txBody>
                    <a:bodyPr/>
                    <a:lstStyle/>
                    <a:p>
                      <a:r>
                        <a:rPr lang="tr-TR" sz="1600" dirty="0" smtClean="0"/>
                        <a:t>170</a:t>
                      </a:r>
                      <a:endParaRPr lang="tr-TR" sz="1600" dirty="0"/>
                    </a:p>
                  </a:txBody>
                  <a:tcPr marL="57094" marR="57094"/>
                </a:tc>
                <a:tc>
                  <a:txBody>
                    <a:bodyPr/>
                    <a:lstStyle/>
                    <a:p>
                      <a:r>
                        <a:rPr lang="tr-TR" sz="1600" dirty="0" smtClean="0"/>
                        <a:t>30</a:t>
                      </a:r>
                      <a:endParaRPr lang="tr-TR" sz="1600" dirty="0"/>
                    </a:p>
                  </a:txBody>
                  <a:tcPr marL="57094" marR="57094"/>
                </a:tc>
              </a:tr>
              <a:tr h="638355">
                <a:tc>
                  <a:txBody>
                    <a:bodyPr/>
                    <a:lstStyle/>
                    <a:p>
                      <a:r>
                        <a:rPr lang="tr-TR" sz="1600" dirty="0" smtClean="0"/>
                        <a:t>Sağlık güvencesi (%)</a:t>
                      </a:r>
                      <a:endParaRPr lang="tr-TR" sz="1600" dirty="0"/>
                    </a:p>
                  </a:txBody>
                  <a:tcPr marL="57094" marR="57094"/>
                </a:tc>
                <a:tc>
                  <a:txBody>
                    <a:bodyPr/>
                    <a:lstStyle/>
                    <a:p>
                      <a:r>
                        <a:rPr lang="tr-TR" sz="1600" dirty="0" smtClean="0"/>
                        <a:t>45</a:t>
                      </a:r>
                      <a:r>
                        <a:rPr lang="tr-TR" sz="1200" dirty="0" smtClean="0"/>
                        <a:t>***</a:t>
                      </a:r>
                      <a:endParaRPr lang="tr-TR" sz="1200" dirty="0"/>
                    </a:p>
                  </a:txBody>
                  <a:tcPr marL="57094" marR="57094"/>
                </a:tc>
                <a:tc>
                  <a:txBody>
                    <a:bodyPr/>
                    <a:lstStyle/>
                    <a:p>
                      <a:r>
                        <a:rPr lang="tr-TR" sz="1600" dirty="0" smtClean="0"/>
                        <a:t>100</a:t>
                      </a:r>
                      <a:endParaRPr lang="tr-TR" sz="1600" dirty="0"/>
                    </a:p>
                  </a:txBody>
                  <a:tcPr marL="57094" marR="57094"/>
                </a:tc>
                <a:tc>
                  <a:txBody>
                    <a:bodyPr/>
                    <a:lstStyle/>
                    <a:p>
                      <a:r>
                        <a:rPr lang="tr-TR" sz="1600" dirty="0" smtClean="0"/>
                        <a:t>71</a:t>
                      </a:r>
                      <a:endParaRPr lang="tr-TR" sz="1600" dirty="0"/>
                    </a:p>
                  </a:txBody>
                  <a:tcPr marL="57094" marR="57094"/>
                </a:tc>
                <a:tc>
                  <a:txBody>
                    <a:bodyPr/>
                    <a:lstStyle/>
                    <a:p>
                      <a:r>
                        <a:rPr lang="tr-TR" sz="1600" dirty="0" smtClean="0"/>
                        <a:t>18</a:t>
                      </a:r>
                      <a:endParaRPr lang="tr-TR" sz="1600" dirty="0"/>
                    </a:p>
                  </a:txBody>
                  <a:tcPr marL="57094" marR="57094"/>
                </a:tc>
                <a:tc>
                  <a:txBody>
                    <a:bodyPr/>
                    <a:lstStyle/>
                    <a:p>
                      <a:r>
                        <a:rPr lang="tr-TR" sz="1600" dirty="0" smtClean="0"/>
                        <a:t>18</a:t>
                      </a:r>
                      <a:endParaRPr lang="tr-TR" sz="1600" dirty="0"/>
                    </a:p>
                  </a:txBody>
                  <a:tcPr marL="57094" marR="57094"/>
                </a:tc>
                <a:tc>
                  <a:txBody>
                    <a:bodyPr/>
                    <a:lstStyle/>
                    <a:p>
                      <a:r>
                        <a:rPr lang="tr-TR" sz="1600" dirty="0" smtClean="0"/>
                        <a:t>65</a:t>
                      </a:r>
                      <a:endParaRPr lang="tr-TR" sz="1600" dirty="0"/>
                    </a:p>
                  </a:txBody>
                  <a:tcPr marL="57094" marR="57094"/>
                </a:tc>
                <a:tc>
                  <a:txBody>
                    <a:bodyPr/>
                    <a:lstStyle/>
                    <a:p>
                      <a:r>
                        <a:rPr lang="tr-TR" sz="1600" dirty="0" smtClean="0"/>
                        <a:t>42</a:t>
                      </a:r>
                      <a:endParaRPr lang="tr-TR" sz="1600" dirty="0"/>
                    </a:p>
                  </a:txBody>
                  <a:tcPr marL="57094" marR="57094"/>
                </a:tc>
                <a:tc>
                  <a:txBody>
                    <a:bodyPr/>
                    <a:lstStyle/>
                    <a:p>
                      <a:r>
                        <a:rPr lang="tr-TR" sz="1600" dirty="0" smtClean="0"/>
                        <a:t>96</a:t>
                      </a:r>
                      <a:endParaRPr lang="tr-TR" sz="1600" dirty="0"/>
                    </a:p>
                  </a:txBody>
                  <a:tcPr marL="57094" marR="57094"/>
                </a:tc>
                <a:tc>
                  <a:txBody>
                    <a:bodyPr/>
                    <a:lstStyle/>
                    <a:p>
                      <a:r>
                        <a:rPr lang="tr-TR" sz="1600" dirty="0" smtClean="0"/>
                        <a:t>95</a:t>
                      </a:r>
                      <a:endParaRPr lang="tr-TR" sz="1600" dirty="0"/>
                    </a:p>
                  </a:txBody>
                  <a:tcPr marL="57094" marR="57094"/>
                </a:tc>
                <a:tc>
                  <a:txBody>
                    <a:bodyPr/>
                    <a:lstStyle/>
                    <a:p>
                      <a:r>
                        <a:rPr lang="tr-TR" sz="1600" dirty="0" smtClean="0"/>
                        <a:t>94</a:t>
                      </a:r>
                      <a:endParaRPr lang="tr-TR" sz="1600" dirty="0"/>
                    </a:p>
                  </a:txBody>
                  <a:tcPr marL="57094" marR="57094"/>
                </a:tc>
                <a:tc>
                  <a:txBody>
                    <a:bodyPr/>
                    <a:lstStyle/>
                    <a:p>
                      <a:r>
                        <a:rPr lang="tr-TR" sz="1600" dirty="0" smtClean="0"/>
                        <a:t>100</a:t>
                      </a:r>
                      <a:endParaRPr lang="tr-TR" sz="1600" dirty="0"/>
                    </a:p>
                  </a:txBody>
                  <a:tcPr marL="57094" marR="57094"/>
                </a:tc>
                <a:tc>
                  <a:txBody>
                    <a:bodyPr/>
                    <a:lstStyle/>
                    <a:p>
                      <a:r>
                        <a:rPr lang="tr-TR" sz="1600" dirty="0" smtClean="0"/>
                        <a:t>19</a:t>
                      </a:r>
                      <a:endParaRPr lang="tr-TR" sz="1600" dirty="0"/>
                    </a:p>
                  </a:txBody>
                  <a:tcPr marL="57094" marR="57094"/>
                </a:tc>
                <a:tc>
                  <a:txBody>
                    <a:bodyPr/>
                    <a:lstStyle/>
                    <a:p>
                      <a:r>
                        <a:rPr lang="tr-TR" sz="1600" dirty="0" smtClean="0"/>
                        <a:t>41</a:t>
                      </a:r>
                      <a:endParaRPr lang="tr-TR" sz="1600" dirty="0"/>
                    </a:p>
                  </a:txBody>
                  <a:tcPr marL="57094" marR="57094"/>
                </a:tc>
                <a:tc>
                  <a:txBody>
                    <a:bodyPr/>
                    <a:lstStyle/>
                    <a:p>
                      <a:r>
                        <a:rPr lang="tr-TR" sz="1600" dirty="0" smtClean="0"/>
                        <a:t>17</a:t>
                      </a:r>
                      <a:endParaRPr lang="tr-TR" sz="1600" dirty="0"/>
                    </a:p>
                  </a:txBody>
                  <a:tcPr marL="57094" marR="57094"/>
                </a:tc>
                <a:tc>
                  <a:txBody>
                    <a:bodyPr/>
                    <a:lstStyle/>
                    <a:p>
                      <a:r>
                        <a:rPr lang="tr-TR" sz="1600" dirty="0" smtClean="0"/>
                        <a:t>89</a:t>
                      </a:r>
                      <a:endParaRPr lang="tr-TR" sz="1600" dirty="0"/>
                    </a:p>
                  </a:txBody>
                  <a:tcPr marL="57094" marR="57094"/>
                </a:tc>
              </a:tr>
              <a:tr h="692096">
                <a:tc>
                  <a:txBody>
                    <a:bodyPr/>
                    <a:lstStyle/>
                    <a:p>
                      <a:r>
                        <a:rPr lang="tr-TR" sz="1600" dirty="0" smtClean="0"/>
                        <a:t>Kamu/toplam </a:t>
                      </a:r>
                      <a:r>
                        <a:rPr lang="tr-TR" sz="1600" baseline="0" dirty="0" smtClean="0"/>
                        <a:t>harcama</a:t>
                      </a:r>
                      <a:endParaRPr lang="tr-TR" sz="1600" dirty="0"/>
                    </a:p>
                  </a:txBody>
                  <a:tcPr marL="57094" marR="57094"/>
                </a:tc>
                <a:tc>
                  <a:txBody>
                    <a:bodyPr/>
                    <a:lstStyle/>
                    <a:p>
                      <a:r>
                        <a:rPr lang="tr-TR" sz="1600" dirty="0" smtClean="0"/>
                        <a:t>50</a:t>
                      </a:r>
                      <a:endParaRPr lang="tr-TR" sz="1600" dirty="0"/>
                    </a:p>
                  </a:txBody>
                  <a:tcPr marL="57094" marR="57094"/>
                </a:tc>
                <a:tc>
                  <a:txBody>
                    <a:bodyPr/>
                    <a:lstStyle/>
                    <a:p>
                      <a:r>
                        <a:rPr lang="tr-TR" sz="1600" dirty="0" smtClean="0"/>
                        <a:t>44</a:t>
                      </a:r>
                      <a:endParaRPr lang="tr-TR" sz="1600" dirty="0"/>
                    </a:p>
                  </a:txBody>
                  <a:tcPr marL="57094" marR="57094"/>
                </a:tc>
                <a:tc>
                  <a:txBody>
                    <a:bodyPr/>
                    <a:lstStyle/>
                    <a:p>
                      <a:r>
                        <a:rPr lang="tr-TR" sz="1600" dirty="0" smtClean="0"/>
                        <a:t>47</a:t>
                      </a:r>
                      <a:endParaRPr lang="tr-TR" sz="1600" dirty="0"/>
                    </a:p>
                  </a:txBody>
                  <a:tcPr marL="57094" marR="57094"/>
                </a:tc>
                <a:tc>
                  <a:txBody>
                    <a:bodyPr/>
                    <a:lstStyle/>
                    <a:p>
                      <a:r>
                        <a:rPr lang="tr-TR" sz="1600" dirty="0" smtClean="0"/>
                        <a:t>61</a:t>
                      </a:r>
                      <a:endParaRPr lang="tr-TR" sz="1600" dirty="0"/>
                    </a:p>
                  </a:txBody>
                  <a:tcPr marL="57094" marR="57094"/>
                </a:tc>
                <a:tc>
                  <a:txBody>
                    <a:bodyPr/>
                    <a:lstStyle/>
                    <a:p>
                      <a:r>
                        <a:rPr lang="tr-TR" sz="1600" dirty="0" smtClean="0"/>
                        <a:t>37</a:t>
                      </a:r>
                      <a:endParaRPr lang="tr-TR" sz="1600" dirty="0"/>
                    </a:p>
                  </a:txBody>
                  <a:tcPr marL="57094" marR="57094"/>
                </a:tc>
                <a:tc>
                  <a:txBody>
                    <a:bodyPr/>
                    <a:lstStyle/>
                    <a:p>
                      <a:r>
                        <a:rPr lang="tr-TR" sz="1600" dirty="0" smtClean="0"/>
                        <a:t>45</a:t>
                      </a:r>
                      <a:endParaRPr lang="tr-TR" sz="1600" dirty="0"/>
                    </a:p>
                  </a:txBody>
                  <a:tcPr marL="57094" marR="57094"/>
                </a:tc>
                <a:tc>
                  <a:txBody>
                    <a:bodyPr/>
                    <a:lstStyle/>
                    <a:p>
                      <a:r>
                        <a:rPr lang="tr-TR" sz="1600" dirty="0" smtClean="0"/>
                        <a:t>59</a:t>
                      </a:r>
                      <a:endParaRPr lang="tr-TR" sz="1600" dirty="0"/>
                    </a:p>
                  </a:txBody>
                  <a:tcPr marL="57094" marR="57094"/>
                </a:tc>
                <a:tc>
                  <a:txBody>
                    <a:bodyPr/>
                    <a:lstStyle/>
                    <a:p>
                      <a:r>
                        <a:rPr lang="tr-TR" sz="1600" dirty="0" smtClean="0"/>
                        <a:t>84</a:t>
                      </a:r>
                      <a:endParaRPr lang="tr-TR" sz="1600" dirty="0"/>
                    </a:p>
                  </a:txBody>
                  <a:tcPr marL="57094" marR="57094"/>
                </a:tc>
                <a:tc>
                  <a:txBody>
                    <a:bodyPr/>
                    <a:lstStyle/>
                    <a:p>
                      <a:r>
                        <a:rPr lang="tr-TR" sz="1600" dirty="0" smtClean="0"/>
                        <a:t>63</a:t>
                      </a:r>
                      <a:endParaRPr lang="tr-TR" sz="1600" dirty="0"/>
                    </a:p>
                  </a:txBody>
                  <a:tcPr marL="57094" marR="57094"/>
                </a:tc>
                <a:tc>
                  <a:txBody>
                    <a:bodyPr/>
                    <a:lstStyle/>
                    <a:p>
                      <a:r>
                        <a:rPr lang="tr-TR" sz="1600" dirty="0" smtClean="0"/>
                        <a:t>59</a:t>
                      </a:r>
                      <a:endParaRPr lang="tr-TR" sz="1600" dirty="0"/>
                    </a:p>
                  </a:txBody>
                  <a:tcPr marL="57094" marR="57094"/>
                </a:tc>
                <a:tc>
                  <a:txBody>
                    <a:bodyPr/>
                    <a:lstStyle/>
                    <a:p>
                      <a:r>
                        <a:rPr lang="tr-TR" sz="1600" dirty="0" smtClean="0"/>
                        <a:t>96</a:t>
                      </a:r>
                      <a:endParaRPr lang="tr-TR" sz="1600" dirty="0"/>
                    </a:p>
                  </a:txBody>
                  <a:tcPr marL="57094" marR="57094"/>
                </a:tc>
                <a:tc>
                  <a:txBody>
                    <a:bodyPr/>
                    <a:lstStyle/>
                    <a:p>
                      <a:r>
                        <a:rPr lang="tr-TR" sz="1600" dirty="0" smtClean="0"/>
                        <a:t>55</a:t>
                      </a:r>
                      <a:endParaRPr lang="tr-TR" sz="1600" dirty="0"/>
                    </a:p>
                  </a:txBody>
                  <a:tcPr marL="57094" marR="57094"/>
                </a:tc>
                <a:tc>
                  <a:txBody>
                    <a:bodyPr/>
                    <a:lstStyle/>
                    <a:p>
                      <a:r>
                        <a:rPr lang="tr-TR" sz="1600" dirty="0" smtClean="0"/>
                        <a:t>64</a:t>
                      </a:r>
                      <a:endParaRPr lang="tr-TR" sz="1600" dirty="0"/>
                    </a:p>
                  </a:txBody>
                  <a:tcPr marL="57094" marR="57094"/>
                </a:tc>
                <a:tc>
                  <a:txBody>
                    <a:bodyPr/>
                    <a:lstStyle/>
                    <a:p>
                      <a:r>
                        <a:rPr lang="tr-TR" sz="1600" dirty="0" smtClean="0"/>
                        <a:t>58</a:t>
                      </a:r>
                      <a:endParaRPr lang="tr-TR" sz="1600" dirty="0"/>
                    </a:p>
                  </a:txBody>
                  <a:tcPr marL="57094" marR="57094"/>
                </a:tc>
                <a:tc>
                  <a:txBody>
                    <a:bodyPr/>
                    <a:lstStyle/>
                    <a:p>
                      <a:r>
                        <a:rPr lang="tr-TR" sz="1600" dirty="0" smtClean="0"/>
                        <a:t>77</a:t>
                      </a:r>
                      <a:endParaRPr lang="tr-TR" sz="1600" dirty="0"/>
                    </a:p>
                  </a:txBody>
                  <a:tcPr marL="57094" marR="57094"/>
                </a:tc>
              </a:tr>
              <a:tr h="692096">
                <a:tc>
                  <a:txBody>
                    <a:bodyPr/>
                    <a:lstStyle/>
                    <a:p>
                      <a:r>
                        <a:rPr lang="tr-TR" sz="1600" dirty="0" smtClean="0"/>
                        <a:t>Harcama/</a:t>
                      </a:r>
                    </a:p>
                    <a:p>
                      <a:r>
                        <a:rPr lang="tr-TR" sz="1600" dirty="0" smtClean="0"/>
                        <a:t>kişi başı (dolar)</a:t>
                      </a:r>
                      <a:endParaRPr lang="tr-TR" sz="1600" dirty="0"/>
                    </a:p>
                  </a:txBody>
                  <a:tcPr marL="57094" marR="57094"/>
                </a:tc>
                <a:tc>
                  <a:txBody>
                    <a:bodyPr/>
                    <a:lstStyle/>
                    <a:p>
                      <a:r>
                        <a:rPr lang="tr-TR" sz="1600" dirty="0" smtClean="0"/>
                        <a:t>1385</a:t>
                      </a:r>
                      <a:endParaRPr lang="tr-TR" sz="1600" dirty="0"/>
                    </a:p>
                  </a:txBody>
                  <a:tcPr marL="57094" marR="57094"/>
                </a:tc>
                <a:tc>
                  <a:txBody>
                    <a:bodyPr/>
                    <a:lstStyle/>
                    <a:p>
                      <a:r>
                        <a:rPr lang="tr-TR" sz="1600" dirty="0" smtClean="0"/>
                        <a:t>904</a:t>
                      </a:r>
                      <a:endParaRPr lang="tr-TR" sz="1600" dirty="0"/>
                    </a:p>
                  </a:txBody>
                  <a:tcPr marL="57094" marR="57094"/>
                </a:tc>
                <a:tc>
                  <a:txBody>
                    <a:bodyPr/>
                    <a:lstStyle/>
                    <a:p>
                      <a:r>
                        <a:rPr lang="tr-TR" sz="1600" dirty="0" smtClean="0"/>
                        <a:t>890</a:t>
                      </a:r>
                      <a:endParaRPr lang="tr-TR" sz="1600" dirty="0"/>
                    </a:p>
                  </a:txBody>
                  <a:tcPr marL="57094" marR="57094"/>
                </a:tc>
                <a:tc>
                  <a:txBody>
                    <a:bodyPr/>
                    <a:lstStyle/>
                    <a:p>
                      <a:r>
                        <a:rPr lang="tr-TR" sz="1600" dirty="0" smtClean="0"/>
                        <a:t>227</a:t>
                      </a:r>
                      <a:endParaRPr lang="tr-TR" sz="1600" dirty="0"/>
                    </a:p>
                  </a:txBody>
                  <a:tcPr marL="57094" marR="57094"/>
                </a:tc>
                <a:tc>
                  <a:txBody>
                    <a:bodyPr/>
                    <a:lstStyle/>
                    <a:p>
                      <a:r>
                        <a:rPr lang="tr-TR" sz="1600" dirty="0" smtClean="0"/>
                        <a:t>337</a:t>
                      </a:r>
                      <a:endParaRPr lang="tr-TR" sz="1600" dirty="0"/>
                    </a:p>
                  </a:txBody>
                  <a:tcPr marL="57094" marR="57094"/>
                </a:tc>
                <a:tc>
                  <a:txBody>
                    <a:bodyPr/>
                    <a:lstStyle/>
                    <a:p>
                      <a:r>
                        <a:rPr lang="tr-TR" sz="1600" dirty="0" smtClean="0"/>
                        <a:t>681</a:t>
                      </a:r>
                      <a:endParaRPr lang="tr-TR" sz="1600" dirty="0"/>
                    </a:p>
                  </a:txBody>
                  <a:tcPr marL="57094" marR="57094"/>
                </a:tc>
                <a:tc>
                  <a:txBody>
                    <a:bodyPr/>
                    <a:lstStyle/>
                    <a:p>
                      <a:r>
                        <a:rPr lang="tr-TR" sz="1600" dirty="0" smtClean="0"/>
                        <a:t>385</a:t>
                      </a:r>
                      <a:endParaRPr lang="tr-TR" sz="1600" dirty="0"/>
                    </a:p>
                  </a:txBody>
                  <a:tcPr marL="57094" marR="57094"/>
                </a:tc>
                <a:tc>
                  <a:txBody>
                    <a:bodyPr/>
                    <a:lstStyle/>
                    <a:p>
                      <a:r>
                        <a:rPr lang="tr-TR" sz="1600" dirty="0" smtClean="0"/>
                        <a:t>518</a:t>
                      </a:r>
                      <a:endParaRPr lang="tr-TR" sz="1600" dirty="0"/>
                    </a:p>
                  </a:txBody>
                  <a:tcPr marL="57094" marR="57094"/>
                </a:tc>
                <a:tc>
                  <a:txBody>
                    <a:bodyPr/>
                    <a:lstStyle/>
                    <a:p>
                      <a:r>
                        <a:rPr lang="tr-TR" sz="1600" dirty="0" smtClean="0"/>
                        <a:t>982</a:t>
                      </a:r>
                      <a:endParaRPr lang="tr-TR" sz="1600" dirty="0"/>
                    </a:p>
                  </a:txBody>
                  <a:tcPr marL="57094" marR="57094"/>
                </a:tc>
                <a:tc>
                  <a:txBody>
                    <a:bodyPr/>
                    <a:lstStyle/>
                    <a:p>
                      <a:r>
                        <a:rPr lang="tr-TR" sz="1600" dirty="0" smtClean="0"/>
                        <a:t>997</a:t>
                      </a:r>
                      <a:endParaRPr lang="tr-TR" sz="1600" dirty="0"/>
                    </a:p>
                  </a:txBody>
                  <a:tcPr marL="57094" marR="57094"/>
                </a:tc>
                <a:tc>
                  <a:txBody>
                    <a:bodyPr/>
                    <a:lstStyle/>
                    <a:p>
                      <a:r>
                        <a:rPr lang="tr-TR" sz="1600" dirty="0" smtClean="0"/>
                        <a:t>1132</a:t>
                      </a:r>
                      <a:endParaRPr lang="tr-TR" sz="1600" dirty="0"/>
                    </a:p>
                  </a:txBody>
                  <a:tcPr marL="57094" marR="57094"/>
                </a:tc>
                <a:tc>
                  <a:txBody>
                    <a:bodyPr/>
                    <a:lstStyle/>
                    <a:p>
                      <a:r>
                        <a:rPr lang="tr-TR" sz="1600" dirty="0" smtClean="0"/>
                        <a:t>251</a:t>
                      </a:r>
                      <a:endParaRPr lang="tr-TR" sz="1600" dirty="0"/>
                    </a:p>
                  </a:txBody>
                  <a:tcPr marL="57094" marR="57094"/>
                </a:tc>
                <a:tc>
                  <a:txBody>
                    <a:bodyPr/>
                    <a:lstStyle/>
                    <a:p>
                      <a:r>
                        <a:rPr lang="tr-TR" sz="1600" dirty="0" smtClean="0"/>
                        <a:t>224</a:t>
                      </a:r>
                      <a:endParaRPr lang="tr-TR" sz="1600" dirty="0"/>
                    </a:p>
                  </a:txBody>
                  <a:tcPr marL="57094" marR="57094"/>
                </a:tc>
                <a:tc>
                  <a:txBody>
                    <a:bodyPr/>
                    <a:lstStyle/>
                    <a:p>
                      <a:r>
                        <a:rPr lang="tr-TR" sz="1600" dirty="0" smtClean="0"/>
                        <a:t>410</a:t>
                      </a:r>
                      <a:endParaRPr lang="tr-TR" sz="1600" dirty="0"/>
                    </a:p>
                  </a:txBody>
                  <a:tcPr marL="57094" marR="57094"/>
                </a:tc>
                <a:tc>
                  <a:txBody>
                    <a:bodyPr/>
                    <a:lstStyle/>
                    <a:p>
                      <a:r>
                        <a:rPr lang="tr-TR" sz="1600" dirty="0" smtClean="0"/>
                        <a:t>936</a:t>
                      </a:r>
                      <a:endParaRPr lang="tr-TR" sz="1600" dirty="0"/>
                    </a:p>
                  </a:txBody>
                  <a:tcPr marL="57094" marR="57094"/>
                </a:tc>
              </a:tr>
            </a:tbl>
          </a:graphicData>
        </a:graphic>
      </p:graphicFrame>
      <p:sp>
        <p:nvSpPr>
          <p:cNvPr id="5" name="4 Metin Yer Tutucusu"/>
          <p:cNvSpPr>
            <a:spLocks noGrp="1"/>
          </p:cNvSpPr>
          <p:nvPr>
            <p:ph type="body" sz="half" idx="2"/>
          </p:nvPr>
        </p:nvSpPr>
        <p:spPr>
          <a:xfrm>
            <a:off x="1714480" y="6053138"/>
            <a:ext cx="5486400" cy="804862"/>
          </a:xfrm>
        </p:spPr>
        <p:txBody>
          <a:bodyPr>
            <a:normAutofit lnSpcReduction="10000"/>
          </a:bodyPr>
          <a:lstStyle/>
          <a:p>
            <a:r>
              <a:rPr lang="tr-TR" dirty="0" smtClean="0"/>
              <a:t>* 1 000 canlı doğumda</a:t>
            </a:r>
          </a:p>
          <a:p>
            <a:r>
              <a:rPr lang="tr-TR" dirty="0" smtClean="0"/>
              <a:t>** 100 000 canlı doğumda</a:t>
            </a:r>
          </a:p>
          <a:p>
            <a:r>
              <a:rPr lang="tr-TR" dirty="0" smtClean="0"/>
              <a:t>*** OS kapsamındakiler</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 - Finansman</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MINSA, MIGOB MIDEF ve INSS arasında “risk </a:t>
            </a:r>
            <a:r>
              <a:rPr lang="tr-TR" dirty="0" err="1" smtClean="0"/>
              <a:t>pooling</a:t>
            </a:r>
            <a:r>
              <a:rPr lang="tr-TR" dirty="0" smtClean="0"/>
              <a:t>” mekanizması, yani finansal geçişler yok. Bu da sağlık sisteminin etkililiğini ve verimliliğini azaltıyor, deniyor.</a:t>
            </a:r>
          </a:p>
          <a:p>
            <a:r>
              <a:rPr lang="tr-TR" dirty="0" smtClean="0"/>
              <a:t>INSS kapsamında hizmet verilen yerlerde çalışanların INSS yaptırması zorunlu.</a:t>
            </a:r>
          </a:p>
          <a:p>
            <a:r>
              <a:rPr lang="tr-TR" dirty="0" smtClean="0"/>
              <a:t>INSS prim dağılımları: Devlet: %0,25, işveren % 10 ve 16, çalışan %4,25 ve %6,25</a:t>
            </a:r>
          </a:p>
          <a:p>
            <a:r>
              <a:rPr lang="tr-TR" dirty="0" smtClean="0"/>
              <a:t>MINSA dışındaki “Tamamlayıcı Rejim” genel vergiler, INSS ve FONSALUD (uluslar arası işbirliği fonu) yoluyla finanse ediliyor.</a:t>
            </a:r>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MINSA finansmanı yerel üzerinden EBA (Temel Bakım Ekipleri) ve SILAIS (Yerel Entegre Sağlık Bakım Sistemi) ile iletişim  ve işbirliği içinde yapılıyor</a:t>
            </a:r>
          </a:p>
          <a:p>
            <a:r>
              <a:rPr lang="tr-TR" dirty="0" err="1" smtClean="0"/>
              <a:t>IPSS’nin</a:t>
            </a:r>
            <a:r>
              <a:rPr lang="tr-TR" dirty="0" smtClean="0"/>
              <a:t> kendi kurumları olmadığı için hizmet </a:t>
            </a:r>
            <a:r>
              <a:rPr lang="tr-TR" dirty="0" err="1" smtClean="0"/>
              <a:t>INSS’den</a:t>
            </a:r>
            <a:r>
              <a:rPr lang="tr-TR" dirty="0" smtClean="0"/>
              <a:t> alınıyor.</a:t>
            </a:r>
          </a:p>
          <a:p>
            <a:r>
              <a:rPr lang="tr-TR" dirty="0" smtClean="0"/>
              <a:t>INSS </a:t>
            </a:r>
            <a:r>
              <a:rPr lang="tr-TR" dirty="0" err="1" smtClean="0"/>
              <a:t>IPSS’lere</a:t>
            </a:r>
            <a:r>
              <a:rPr lang="tr-TR" dirty="0" smtClean="0"/>
              <a:t> kişi başına paket hesabıyla değişen ücretler ödüyor: 14- 300 dolar </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Tüm sağlık harcamalarının dağılımı:</a:t>
            </a:r>
          </a:p>
          <a:p>
            <a:pPr lvl="1"/>
            <a:r>
              <a:rPr lang="tr-TR" dirty="0" smtClean="0"/>
              <a:t>Kamu %55</a:t>
            </a:r>
          </a:p>
          <a:p>
            <a:pPr lvl="1"/>
            <a:r>
              <a:rPr lang="tr-TR" dirty="0" smtClean="0"/>
              <a:t>Özel %45</a:t>
            </a:r>
          </a:p>
          <a:p>
            <a:pPr lvl="2"/>
            <a:r>
              <a:rPr lang="tr-TR" dirty="0" smtClean="0"/>
              <a:t>Cepten %90</a:t>
            </a:r>
          </a:p>
          <a:p>
            <a:pPr lvl="2"/>
            <a:r>
              <a:rPr lang="tr-TR" dirty="0" smtClean="0"/>
              <a:t>Dış yardım %10</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 - kaynaklar</a:t>
            </a:r>
            <a:endParaRPr lang="tr-TR" dirty="0"/>
          </a:p>
        </p:txBody>
      </p:sp>
      <p:sp>
        <p:nvSpPr>
          <p:cNvPr id="3" name="2 İçerik Yer Tutucusu"/>
          <p:cNvSpPr>
            <a:spLocks noGrp="1"/>
          </p:cNvSpPr>
          <p:nvPr>
            <p:ph idx="1"/>
          </p:nvPr>
        </p:nvSpPr>
        <p:spPr/>
        <p:txBody>
          <a:bodyPr/>
          <a:lstStyle/>
          <a:p>
            <a:r>
              <a:rPr lang="tr-TR" dirty="0" smtClean="0"/>
              <a:t>10 yatak / 10 000 kişi</a:t>
            </a:r>
          </a:p>
          <a:p>
            <a:r>
              <a:rPr lang="tr-TR" dirty="0" smtClean="0"/>
              <a:t>2007’de toplam 2 404 hekimin 854’ü, toplam 2440 hemşirenin 709’u </a:t>
            </a:r>
            <a:r>
              <a:rPr lang="tr-TR" dirty="0" err="1" smtClean="0"/>
              <a:t>Managua’da</a:t>
            </a:r>
            <a:r>
              <a:rPr lang="tr-TR" dirty="0" smtClean="0"/>
              <a:t> </a:t>
            </a:r>
          </a:p>
          <a:p>
            <a:r>
              <a:rPr lang="tr-TR" dirty="0" smtClean="0"/>
              <a:t>1,1 hemşire / 1000 kişi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Nikaragua - İlaç</a:t>
            </a:r>
            <a:endParaRPr lang="tr-TR" dirty="0"/>
          </a:p>
        </p:txBody>
      </p:sp>
      <p:sp>
        <p:nvSpPr>
          <p:cNvPr id="3" name="2 İçerik Yer Tutucusu"/>
          <p:cNvSpPr>
            <a:spLocks noGrp="1"/>
          </p:cNvSpPr>
          <p:nvPr>
            <p:ph idx="1"/>
          </p:nvPr>
        </p:nvSpPr>
        <p:spPr/>
        <p:txBody>
          <a:bodyPr/>
          <a:lstStyle/>
          <a:p>
            <a:r>
              <a:rPr lang="tr-TR" dirty="0" smtClean="0"/>
              <a:t>Kamu sektöründe ilaçlar ücretsiz, ancak kaynak yetersizliğinden tüm MINSA kurumlarında bu ilaçlar bulunamayabiliyor.</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Nikaragua - Belediye sağlık hizmetleri</a:t>
            </a:r>
            <a:endParaRPr lang="tr-TR" dirty="0"/>
          </a:p>
        </p:txBody>
      </p:sp>
      <p:sp>
        <p:nvSpPr>
          <p:cNvPr id="3" name="2 İçerik Yer Tutucusu"/>
          <p:cNvSpPr>
            <a:spLocks noGrp="1"/>
          </p:cNvSpPr>
          <p:nvPr>
            <p:ph idx="1"/>
          </p:nvPr>
        </p:nvSpPr>
        <p:spPr/>
        <p:txBody>
          <a:bodyPr/>
          <a:lstStyle/>
          <a:p>
            <a:r>
              <a:rPr lang="tr-TR" dirty="0" smtClean="0"/>
              <a:t>Birinci ve ikinci basamak</a:t>
            </a:r>
          </a:p>
          <a:p>
            <a:r>
              <a:rPr lang="tr-TR" dirty="0" smtClean="0"/>
              <a:t>Düzenleme</a:t>
            </a:r>
          </a:p>
          <a:p>
            <a:r>
              <a:rPr lang="tr-TR" dirty="0" smtClean="0"/>
              <a:t>Halkın sağlığını izleme</a:t>
            </a:r>
          </a:p>
          <a:p>
            <a:r>
              <a:rPr lang="tr-TR" dirty="0" smtClean="0"/>
              <a:t>Kurumların ve kaynakların yönetimi</a:t>
            </a:r>
          </a:p>
          <a:p>
            <a:r>
              <a:rPr lang="tr-TR" dirty="0" smtClean="0"/>
              <a:t>Yurttaş </a:t>
            </a:r>
            <a:r>
              <a:rPr lang="tr-TR" smtClean="0"/>
              <a:t>katılımını desteklemek</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a:t>
            </a:r>
            <a:endParaRPr lang="tr-TR" dirty="0"/>
          </a:p>
        </p:txBody>
      </p:sp>
      <p:sp>
        <p:nvSpPr>
          <p:cNvPr id="3" name="2 İçerik Yer Tutucusu"/>
          <p:cNvSpPr>
            <a:spLocks noGrp="1"/>
          </p:cNvSpPr>
          <p:nvPr>
            <p:ph idx="1"/>
          </p:nvPr>
        </p:nvSpPr>
        <p:spPr/>
        <p:txBody>
          <a:bodyPr/>
          <a:lstStyle/>
          <a:p>
            <a:r>
              <a:rPr lang="tr-TR" dirty="0" smtClean="0"/>
              <a:t>Nüfusun %62’si yerli</a:t>
            </a:r>
          </a:p>
          <a:p>
            <a:pPr lvl="1"/>
            <a:r>
              <a:rPr lang="tr-TR" dirty="0" smtClean="0"/>
              <a:t>%31 </a:t>
            </a:r>
            <a:r>
              <a:rPr lang="tr-TR" dirty="0" err="1" smtClean="0"/>
              <a:t>keçua</a:t>
            </a:r>
            <a:endParaRPr lang="tr-TR" dirty="0" smtClean="0"/>
          </a:p>
          <a:p>
            <a:pPr lvl="1"/>
            <a:r>
              <a:rPr lang="tr-TR" dirty="0" smtClean="0"/>
              <a:t>%25 </a:t>
            </a:r>
            <a:r>
              <a:rPr lang="tr-TR" dirty="0" err="1" smtClean="0"/>
              <a:t>aymara</a:t>
            </a:r>
            <a:endParaRPr lang="tr-TR" dirty="0" smtClean="0"/>
          </a:p>
          <a:p>
            <a:pPr lvl="1"/>
            <a:r>
              <a:rPr lang="tr-TR" dirty="0" smtClean="0"/>
              <a:t>% 6 guarani, </a:t>
            </a:r>
            <a:r>
              <a:rPr lang="tr-TR" dirty="0" err="1" smtClean="0"/>
              <a:t>çikitano</a:t>
            </a:r>
            <a:r>
              <a:rPr lang="tr-TR" dirty="0" smtClean="0"/>
              <a:t>, </a:t>
            </a:r>
            <a:r>
              <a:rPr lang="tr-TR" dirty="0" err="1" smtClean="0"/>
              <a:t>moheno</a:t>
            </a:r>
            <a:r>
              <a:rPr lang="tr-TR" dirty="0" smtClean="0"/>
              <a:t> ve diğerleri</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 – Sağlık sorunları</a:t>
            </a:r>
            <a:endParaRPr lang="tr-TR" dirty="0"/>
          </a:p>
        </p:txBody>
      </p:sp>
      <p:sp>
        <p:nvSpPr>
          <p:cNvPr id="3" name="2 İçerik Yer Tutucusu"/>
          <p:cNvSpPr>
            <a:spLocks noGrp="1"/>
          </p:cNvSpPr>
          <p:nvPr>
            <p:ph idx="1"/>
          </p:nvPr>
        </p:nvSpPr>
        <p:spPr/>
        <p:txBody>
          <a:bodyPr/>
          <a:lstStyle/>
          <a:p>
            <a:r>
              <a:rPr lang="tr-TR" dirty="0" smtClean="0"/>
              <a:t>Sağlık göstergelerinin en kötü olduğu Latin Amerika ülkesi</a:t>
            </a:r>
          </a:p>
          <a:p>
            <a:r>
              <a:rPr lang="tr-TR" dirty="0" smtClean="0"/>
              <a:t>Enfeksiyonlar başta gelen ölüm nedeni</a:t>
            </a:r>
          </a:p>
          <a:p>
            <a:r>
              <a:rPr lang="tr-TR" dirty="0" smtClean="0"/>
              <a:t>Bulaşıcı hastalıklar çok.</a:t>
            </a:r>
          </a:p>
          <a:p>
            <a:r>
              <a:rPr lang="tr-TR" dirty="0" smtClean="0"/>
              <a:t>Beş yaş altı nüfusta önlenebilir hastalıklar ilk sırada geliyor.</a:t>
            </a:r>
          </a:p>
          <a:p>
            <a:pPr lvl="1"/>
            <a:r>
              <a:rPr lang="tr-TR" dirty="0" smtClean="0"/>
              <a:t>Süreğen beslenme yetersizliği (okul öncesi nüfusun ¼’ünde) (Köy nüfusunda daha çok: %37)</a:t>
            </a:r>
          </a:p>
          <a:p>
            <a:pPr lvl="1">
              <a:buNone/>
            </a:pPr>
            <a:endParaRPr lang="tr-TR" dirty="0" smtClean="0"/>
          </a:p>
          <a:p>
            <a:pPr lvl="1"/>
            <a:endParaRPr lang="tr-TR" dirty="0" smtClean="0"/>
          </a:p>
          <a:p>
            <a:pPr lvl="1"/>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 - Tarihçe</a:t>
            </a:r>
            <a:endParaRPr lang="tr-TR" dirty="0"/>
          </a:p>
        </p:txBody>
      </p:sp>
      <p:sp>
        <p:nvSpPr>
          <p:cNvPr id="3" name="2 İçerik Yer Tutucusu"/>
          <p:cNvSpPr>
            <a:spLocks noGrp="1"/>
          </p:cNvSpPr>
          <p:nvPr>
            <p:ph idx="1"/>
          </p:nvPr>
        </p:nvSpPr>
        <p:spPr/>
        <p:txBody>
          <a:bodyPr>
            <a:normAutofit fontScale="85000" lnSpcReduction="10000"/>
          </a:bodyPr>
          <a:lstStyle/>
          <a:p>
            <a:pPr marL="514350" indent="-514350">
              <a:buAutoNum type="arabicPlain" startAt="1938"/>
            </a:pPr>
            <a:r>
              <a:rPr lang="tr-TR" dirty="0" smtClean="0"/>
              <a:t> 	Sağlık Bakanlığı’nın kurulması</a:t>
            </a:r>
          </a:p>
          <a:p>
            <a:pPr marL="514350" indent="-514350">
              <a:buAutoNum type="arabicPlain" startAt="1953"/>
            </a:pPr>
            <a:r>
              <a:rPr lang="tr-TR" dirty="0" smtClean="0"/>
              <a:t> 	Çalışanların sosyal güvenlik sisteminin kurulması</a:t>
            </a:r>
          </a:p>
          <a:p>
            <a:pPr marL="514350" indent="-514350">
              <a:buNone/>
            </a:pPr>
            <a:r>
              <a:rPr lang="tr-TR" dirty="0" smtClean="0"/>
              <a:t>1956 	Sosyal Güvenlik Yasası</a:t>
            </a:r>
          </a:p>
          <a:p>
            <a:pPr marL="514350" indent="-514350">
              <a:buNone/>
            </a:pPr>
            <a:r>
              <a:rPr lang="tr-TR" dirty="0" smtClean="0"/>
              <a:t>1979 	Ulusal aşı programı</a:t>
            </a:r>
          </a:p>
          <a:p>
            <a:pPr marL="514350" indent="-514350">
              <a:buNone/>
            </a:pPr>
            <a:r>
              <a:rPr lang="tr-TR" dirty="0" smtClean="0"/>
              <a:t>1984 	Sağlık bakımının bölgeselleşmesi</a:t>
            </a:r>
          </a:p>
          <a:p>
            <a:pPr marL="514350" indent="-514350">
              <a:buNone/>
            </a:pPr>
            <a:r>
              <a:rPr lang="tr-TR" dirty="0" smtClean="0"/>
              <a:t>1994 	Belediyelere sağlık altyapısının devredilmesi ile 	Toplum Katılımı Yasası</a:t>
            </a:r>
          </a:p>
          <a:p>
            <a:pPr marL="514350" indent="-514350">
              <a:buNone/>
            </a:pPr>
            <a:r>
              <a:rPr lang="tr-TR" dirty="0" smtClean="0"/>
              <a:t>1996 	Çocuk felcinin eradikasyonu (tümden yok edilmesi)</a:t>
            </a:r>
          </a:p>
          <a:p>
            <a:pPr marL="514350" indent="-514350">
              <a:buNone/>
            </a:pPr>
            <a:r>
              <a:rPr lang="tr-TR" dirty="0" smtClean="0"/>
              <a:t>1997 	Sosyal sigorta reformu</a:t>
            </a:r>
          </a:p>
          <a:p>
            <a:pPr marL="514350" indent="-514350">
              <a:buNone/>
            </a:pPr>
            <a:r>
              <a:rPr lang="tr-TR" dirty="0" smtClean="0"/>
              <a:t>2003 	Anne Çocuk Sağlığı Sigortası</a:t>
            </a:r>
          </a:p>
          <a:p>
            <a:pPr marL="514350" indent="-514350">
              <a:buNone/>
            </a:pPr>
            <a:endParaRPr lang="tr-TR" dirty="0" smtClean="0"/>
          </a:p>
          <a:p>
            <a:pPr marL="514350" indent="-514350">
              <a:buAutoNum type="arabicPlain" startAt="1953"/>
            </a:pPr>
            <a:endParaRPr lang="tr-TR" dirty="0" smtClean="0"/>
          </a:p>
          <a:p>
            <a:pPr marL="514350" indent="-514350">
              <a:buAutoNum type="arabicPlain" startAt="1938"/>
            </a:pP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785818"/>
          </a:xfrm>
        </p:spPr>
        <p:txBody>
          <a:bodyPr>
            <a:normAutofit fontScale="90000"/>
          </a:bodyPr>
          <a:lstStyle/>
          <a:p>
            <a:r>
              <a:rPr lang="tr-TR" dirty="0" smtClean="0"/>
              <a:t>Bolivya – Sağlık Sektörü Organizasyonu</a:t>
            </a:r>
            <a:endParaRPr lang="tr-TR" dirty="0"/>
          </a:p>
        </p:txBody>
      </p:sp>
      <p:sp>
        <p:nvSpPr>
          <p:cNvPr id="4" name="3 Dikdörtgen"/>
          <p:cNvSpPr/>
          <p:nvPr/>
        </p:nvSpPr>
        <p:spPr>
          <a:xfrm>
            <a:off x="1428728" y="1214422"/>
            <a:ext cx="4929222"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ysClr val="windowText" lastClr="000000"/>
                </a:solidFill>
              </a:rPr>
              <a:t>Sosyal Güvenlik (Kamu/Özel)</a:t>
            </a:r>
            <a:endParaRPr lang="tr-TR" dirty="0">
              <a:solidFill>
                <a:sysClr val="windowText" lastClr="000000"/>
              </a:solidFill>
            </a:endParaRPr>
          </a:p>
        </p:txBody>
      </p:sp>
      <p:sp>
        <p:nvSpPr>
          <p:cNvPr id="5" name="4 İçerik Yer Tutucusu"/>
          <p:cNvSpPr>
            <a:spLocks noGrp="1"/>
          </p:cNvSpPr>
          <p:nvPr>
            <p:ph idx="1"/>
          </p:nvPr>
        </p:nvSpPr>
        <p:spPr>
          <a:xfrm>
            <a:off x="6500826" y="1214422"/>
            <a:ext cx="2500330"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buNone/>
            </a:pPr>
            <a:r>
              <a:rPr lang="tr-TR" dirty="0" smtClean="0">
                <a:solidFill>
                  <a:sysClr val="windowText" lastClr="000000"/>
                </a:solidFill>
              </a:rPr>
              <a:t>Özel</a:t>
            </a:r>
            <a:endParaRPr lang="tr-TR" dirty="0">
              <a:solidFill>
                <a:sysClr val="windowText" lastClr="000000"/>
              </a:solidFill>
            </a:endParaRPr>
          </a:p>
        </p:txBody>
      </p:sp>
      <p:sp>
        <p:nvSpPr>
          <p:cNvPr id="6" name="5 Dikdörtgen"/>
          <p:cNvSpPr/>
          <p:nvPr/>
        </p:nvSpPr>
        <p:spPr>
          <a:xfrm>
            <a:off x="-21658" y="1214422"/>
            <a:ext cx="1594090" cy="4524315"/>
          </a:xfrm>
          <a:prstGeom prst="rect">
            <a:avLst/>
          </a:prstGeom>
        </p:spPr>
        <p:txBody>
          <a:bodyPr wrap="squar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Kaynaklar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alanlar</a:t>
            </a:r>
            <a:endParaRPr lang="tr-TR" dirty="0">
              <a:solidFill>
                <a:prstClr val="black"/>
              </a:solidFill>
              <a:ea typeface="+mj-ea"/>
              <a:cs typeface="+mj-cs"/>
            </a:endParaRPr>
          </a:p>
        </p:txBody>
      </p:sp>
      <p:sp>
        <p:nvSpPr>
          <p:cNvPr id="8" name="7 Dikdörtgen"/>
          <p:cNvSpPr/>
          <p:nvPr/>
        </p:nvSpPr>
        <p:spPr>
          <a:xfrm>
            <a:off x="1428728" y="2000240"/>
            <a:ext cx="128588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Dış kaynaklar</a:t>
            </a:r>
            <a:endParaRPr lang="tr-TR" dirty="0"/>
          </a:p>
        </p:txBody>
      </p:sp>
      <p:sp>
        <p:nvSpPr>
          <p:cNvPr id="9" name="8 Dikdörtgen"/>
          <p:cNvSpPr/>
          <p:nvPr/>
        </p:nvSpPr>
        <p:spPr>
          <a:xfrm>
            <a:off x="2857488" y="2000240"/>
            <a:ext cx="121444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Devlet</a:t>
            </a:r>
            <a:endParaRPr lang="tr-TR" dirty="0"/>
          </a:p>
        </p:txBody>
      </p:sp>
      <p:sp>
        <p:nvSpPr>
          <p:cNvPr id="10" name="9 Dikdörtgen"/>
          <p:cNvSpPr/>
          <p:nvPr/>
        </p:nvSpPr>
        <p:spPr>
          <a:xfrm>
            <a:off x="4214810" y="2000240"/>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İşveren</a:t>
            </a:r>
            <a:endParaRPr lang="tr-TR" dirty="0"/>
          </a:p>
        </p:txBody>
      </p:sp>
      <p:sp>
        <p:nvSpPr>
          <p:cNvPr id="11" name="10 Dikdörtgen"/>
          <p:cNvSpPr/>
          <p:nvPr/>
        </p:nvSpPr>
        <p:spPr>
          <a:xfrm>
            <a:off x="5357818" y="2000240"/>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Çalışan</a:t>
            </a:r>
            <a:endParaRPr lang="tr-TR" dirty="0"/>
          </a:p>
        </p:txBody>
      </p:sp>
      <p:sp>
        <p:nvSpPr>
          <p:cNvPr id="12" name="11 Dikdörtgen"/>
          <p:cNvSpPr/>
          <p:nvPr/>
        </p:nvSpPr>
        <p:spPr>
          <a:xfrm>
            <a:off x="7286644" y="2000240"/>
            <a:ext cx="928694" cy="28575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Haneler</a:t>
            </a:r>
            <a:endParaRPr lang="tr-TR" sz="1400" dirty="0"/>
          </a:p>
        </p:txBody>
      </p:sp>
      <p:sp>
        <p:nvSpPr>
          <p:cNvPr id="13" name="12 Dikdörtgen"/>
          <p:cNvSpPr/>
          <p:nvPr/>
        </p:nvSpPr>
        <p:spPr>
          <a:xfrm>
            <a:off x="1428728" y="3000372"/>
            <a:ext cx="264320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Sağlık ve Spor Bakanlığı (MSD)</a:t>
            </a:r>
            <a:endParaRPr lang="tr-TR" dirty="0"/>
          </a:p>
        </p:txBody>
      </p:sp>
      <p:sp>
        <p:nvSpPr>
          <p:cNvPr id="15" name="14 Dikdörtgen"/>
          <p:cNvSpPr/>
          <p:nvPr/>
        </p:nvSpPr>
        <p:spPr>
          <a:xfrm>
            <a:off x="6500826" y="3000372"/>
            <a:ext cx="78581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200" dirty="0" smtClean="0"/>
              <a:t>Emeklilik fonları</a:t>
            </a:r>
            <a:endParaRPr lang="tr-TR" sz="1200" dirty="0"/>
          </a:p>
        </p:txBody>
      </p:sp>
      <p:sp>
        <p:nvSpPr>
          <p:cNvPr id="16" name="15 Dikdörtgen"/>
          <p:cNvSpPr/>
          <p:nvPr/>
        </p:nvSpPr>
        <p:spPr>
          <a:xfrm>
            <a:off x="7429520" y="3000372"/>
            <a:ext cx="64294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200" dirty="0" smtClean="0"/>
              <a:t>Özel sigorta</a:t>
            </a:r>
            <a:endParaRPr lang="tr-TR" sz="1200" dirty="0"/>
          </a:p>
        </p:txBody>
      </p:sp>
      <p:sp>
        <p:nvSpPr>
          <p:cNvPr id="17" name="16 Dikdörtgen"/>
          <p:cNvSpPr/>
          <p:nvPr/>
        </p:nvSpPr>
        <p:spPr>
          <a:xfrm>
            <a:off x="1428728" y="3929066"/>
            <a:ext cx="2571768"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err="1" smtClean="0"/>
              <a:t>MDS’ye</a:t>
            </a:r>
            <a:r>
              <a:rPr lang="tr-TR" sz="1600" dirty="0" smtClean="0"/>
              <a:t> bağlık sağlık merkezleri, klinikler, hastaneler</a:t>
            </a:r>
            <a:endParaRPr lang="tr-TR" sz="1600" dirty="0"/>
          </a:p>
        </p:txBody>
      </p:sp>
      <p:sp>
        <p:nvSpPr>
          <p:cNvPr id="18" name="17 Dikdörtgen"/>
          <p:cNvSpPr/>
          <p:nvPr/>
        </p:nvSpPr>
        <p:spPr>
          <a:xfrm>
            <a:off x="6500826" y="3929066"/>
            <a:ext cx="85725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200" dirty="0" smtClean="0"/>
              <a:t>Kar amacı güden kuruluşlar</a:t>
            </a:r>
            <a:endParaRPr lang="tr-TR" sz="1200" dirty="0"/>
          </a:p>
        </p:txBody>
      </p:sp>
      <p:sp>
        <p:nvSpPr>
          <p:cNvPr id="19" name="18 Dikdörtgen"/>
          <p:cNvSpPr/>
          <p:nvPr/>
        </p:nvSpPr>
        <p:spPr>
          <a:xfrm>
            <a:off x="4214810" y="3929066"/>
            <a:ext cx="214314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Sağlık Kasasına bağlı hastane ve klinikler</a:t>
            </a:r>
            <a:endParaRPr lang="tr-TR" sz="1400" dirty="0"/>
          </a:p>
        </p:txBody>
      </p:sp>
      <p:sp>
        <p:nvSpPr>
          <p:cNvPr id="21" name="20 Dikdörtgen"/>
          <p:cNvSpPr/>
          <p:nvPr/>
        </p:nvSpPr>
        <p:spPr>
          <a:xfrm>
            <a:off x="1428728" y="5143512"/>
            <a:ext cx="2571768"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Kapsam dışı nüfus (%30)</a:t>
            </a:r>
            <a:endParaRPr lang="tr-TR" sz="1600" dirty="0"/>
          </a:p>
        </p:txBody>
      </p:sp>
      <p:sp>
        <p:nvSpPr>
          <p:cNvPr id="22" name="21 Dikdörtgen"/>
          <p:cNvSpPr/>
          <p:nvPr/>
        </p:nvSpPr>
        <p:spPr>
          <a:xfrm>
            <a:off x="4214810" y="5143512"/>
            <a:ext cx="214314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err="1" smtClean="0"/>
              <a:t>Formal</a:t>
            </a:r>
            <a:r>
              <a:rPr lang="tr-TR" sz="1600" dirty="0" smtClean="0"/>
              <a:t> sektörde çalışanlar, kendi hesabına çalışanlar ve aileleri (%30)</a:t>
            </a:r>
            <a:endParaRPr lang="tr-TR" sz="1600" dirty="0"/>
          </a:p>
        </p:txBody>
      </p:sp>
      <p:sp>
        <p:nvSpPr>
          <p:cNvPr id="23" name="22 Dikdörtgen"/>
          <p:cNvSpPr/>
          <p:nvPr/>
        </p:nvSpPr>
        <p:spPr>
          <a:xfrm>
            <a:off x="6500826" y="5143512"/>
            <a:ext cx="1214446"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Ödeme gücü olan nüfus (%10)</a:t>
            </a:r>
            <a:endParaRPr lang="tr-TR" sz="1600" dirty="0"/>
          </a:p>
        </p:txBody>
      </p:sp>
      <p:sp>
        <p:nvSpPr>
          <p:cNvPr id="44" name="43 Dikdörtgen"/>
          <p:cNvSpPr/>
          <p:nvPr/>
        </p:nvSpPr>
        <p:spPr>
          <a:xfrm>
            <a:off x="6500826" y="2000240"/>
            <a:ext cx="71438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İşveren</a:t>
            </a:r>
            <a:endParaRPr lang="tr-TR" sz="1400" dirty="0"/>
          </a:p>
        </p:txBody>
      </p:sp>
      <p:sp>
        <p:nvSpPr>
          <p:cNvPr id="50" name="49 Dikdörtgen"/>
          <p:cNvSpPr/>
          <p:nvPr/>
        </p:nvSpPr>
        <p:spPr>
          <a:xfrm>
            <a:off x="8286776" y="2000240"/>
            <a:ext cx="71438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200" dirty="0" smtClean="0"/>
              <a:t>Bağışlar</a:t>
            </a:r>
            <a:endParaRPr lang="tr-TR" sz="1200" dirty="0"/>
          </a:p>
        </p:txBody>
      </p:sp>
      <p:sp>
        <p:nvSpPr>
          <p:cNvPr id="57" name="56 Dikdörtgen"/>
          <p:cNvSpPr/>
          <p:nvPr/>
        </p:nvSpPr>
        <p:spPr>
          <a:xfrm>
            <a:off x="4214810" y="3000372"/>
            <a:ext cx="214314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Ulusal Sosyal Sigorta Enstitüsü</a:t>
            </a:r>
            <a:endParaRPr lang="tr-TR" dirty="0"/>
          </a:p>
        </p:txBody>
      </p:sp>
      <p:sp>
        <p:nvSpPr>
          <p:cNvPr id="58" name="57 Dikdörtgen"/>
          <p:cNvSpPr/>
          <p:nvPr/>
        </p:nvSpPr>
        <p:spPr>
          <a:xfrm>
            <a:off x="8358214" y="3000372"/>
            <a:ext cx="64294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200" dirty="0" smtClean="0"/>
              <a:t>Kilise ve </a:t>
            </a:r>
            <a:r>
              <a:rPr lang="tr-TR" sz="1200" dirty="0" err="1" smtClean="0"/>
              <a:t>STK’lar</a:t>
            </a:r>
            <a:endParaRPr lang="tr-TR" sz="1200" dirty="0"/>
          </a:p>
        </p:txBody>
      </p:sp>
      <p:sp>
        <p:nvSpPr>
          <p:cNvPr id="59" name="58 Dikdörtgen"/>
          <p:cNvSpPr/>
          <p:nvPr/>
        </p:nvSpPr>
        <p:spPr>
          <a:xfrm>
            <a:off x="7500958" y="3929066"/>
            <a:ext cx="71438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200" dirty="0" smtClean="0"/>
              <a:t>Geleneksel tıp</a:t>
            </a:r>
            <a:endParaRPr lang="tr-TR" sz="1200" dirty="0"/>
          </a:p>
        </p:txBody>
      </p:sp>
      <p:sp>
        <p:nvSpPr>
          <p:cNvPr id="60" name="59 Dikdörtgen"/>
          <p:cNvSpPr/>
          <p:nvPr/>
        </p:nvSpPr>
        <p:spPr>
          <a:xfrm>
            <a:off x="8358214" y="3929066"/>
            <a:ext cx="642910"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100" dirty="0" smtClean="0"/>
              <a:t>Kar amacı gütmeyen kuruluşlar</a:t>
            </a:r>
            <a:endParaRPr lang="tr-TR" sz="1100" dirty="0"/>
          </a:p>
        </p:txBody>
      </p:sp>
      <p:sp>
        <p:nvSpPr>
          <p:cNvPr id="61" name="60 Dikdörtgen"/>
          <p:cNvSpPr/>
          <p:nvPr/>
        </p:nvSpPr>
        <p:spPr>
          <a:xfrm>
            <a:off x="7858148" y="5143512"/>
            <a:ext cx="1143008"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Kapsam </a:t>
            </a:r>
            <a:r>
              <a:rPr lang="tr-TR" sz="1600" dirty="0" err="1" smtClean="0"/>
              <a:t>dışınüfus</a:t>
            </a:r>
            <a:r>
              <a:rPr lang="tr-TR" sz="1600" dirty="0" smtClean="0"/>
              <a:t> (%30)</a:t>
            </a:r>
            <a:endParaRPr lang="tr-TR" sz="1600" dirty="0"/>
          </a:p>
        </p:txBody>
      </p:sp>
      <p:cxnSp>
        <p:nvCxnSpPr>
          <p:cNvPr id="63" name="62 Düz Ok Bağlayıcısı"/>
          <p:cNvCxnSpPr>
            <a:stCxn id="8" idx="2"/>
          </p:cNvCxnSpPr>
          <p:nvPr/>
        </p:nvCxnSpPr>
        <p:spPr>
          <a:xfrm rot="5400000">
            <a:off x="1821637" y="2750339"/>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64" name="63 Düz Ok Bağlayıcısı"/>
          <p:cNvCxnSpPr/>
          <p:nvPr/>
        </p:nvCxnSpPr>
        <p:spPr>
          <a:xfrm rot="5400000">
            <a:off x="2894001" y="2749545"/>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65" name="64 Düz Ok Bağlayıcısı"/>
          <p:cNvCxnSpPr/>
          <p:nvPr/>
        </p:nvCxnSpPr>
        <p:spPr>
          <a:xfrm rot="5400000">
            <a:off x="4822827" y="2749545"/>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66" name="65 Düz Ok Bağlayıcısı"/>
          <p:cNvCxnSpPr/>
          <p:nvPr/>
        </p:nvCxnSpPr>
        <p:spPr>
          <a:xfrm rot="5400000">
            <a:off x="5465769" y="2749545"/>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68" name="67 Düz Ok Bağlayıcısı"/>
          <p:cNvCxnSpPr/>
          <p:nvPr/>
        </p:nvCxnSpPr>
        <p:spPr>
          <a:xfrm rot="5400000">
            <a:off x="8466165" y="2749545"/>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
        <p:nvSpPr>
          <p:cNvPr id="69" name="68 Dikdörtgen"/>
          <p:cNvSpPr/>
          <p:nvPr/>
        </p:nvSpPr>
        <p:spPr>
          <a:xfrm rot="10800000" flipV="1">
            <a:off x="7715272" y="2285992"/>
            <a:ext cx="500066" cy="35719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Cep</a:t>
            </a:r>
            <a:endParaRPr lang="tr-TR" sz="1400" dirty="0"/>
          </a:p>
        </p:txBody>
      </p:sp>
      <p:sp>
        <p:nvSpPr>
          <p:cNvPr id="70" name="69 Dikdörtgen"/>
          <p:cNvSpPr/>
          <p:nvPr/>
        </p:nvSpPr>
        <p:spPr>
          <a:xfrm rot="16200000" flipV="1">
            <a:off x="7335866" y="2263777"/>
            <a:ext cx="349531" cy="40928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vert="vert270" rtlCol="0" anchor="ctr"/>
          <a:lstStyle/>
          <a:p>
            <a:pPr algn="ctr">
              <a:lnSpc>
                <a:spcPts val="1900"/>
              </a:lnSpc>
            </a:pPr>
            <a:r>
              <a:rPr lang="tr-TR" sz="1200" dirty="0" smtClean="0"/>
              <a:t>Prim</a:t>
            </a:r>
            <a:endParaRPr lang="tr-TR" sz="1200" dirty="0"/>
          </a:p>
        </p:txBody>
      </p:sp>
      <p:cxnSp>
        <p:nvCxnSpPr>
          <p:cNvPr id="71" name="70 Düz Ok Bağlayıcısı"/>
          <p:cNvCxnSpPr/>
          <p:nvPr/>
        </p:nvCxnSpPr>
        <p:spPr>
          <a:xfrm rot="5400000">
            <a:off x="7466033" y="2820983"/>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74" name="73 Düz Bağlayıcı"/>
          <p:cNvCxnSpPr/>
          <p:nvPr/>
        </p:nvCxnSpPr>
        <p:spPr>
          <a:xfrm rot="5400000">
            <a:off x="3607587" y="2607463"/>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6" name="75 Düz Bağlayıcı"/>
          <p:cNvCxnSpPr/>
          <p:nvPr/>
        </p:nvCxnSpPr>
        <p:spPr>
          <a:xfrm>
            <a:off x="3714744" y="2714620"/>
            <a:ext cx="71438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8" name="77 Düz Bağlayıcı"/>
          <p:cNvCxnSpPr/>
          <p:nvPr/>
        </p:nvCxnSpPr>
        <p:spPr>
          <a:xfrm rot="5400000">
            <a:off x="4751389" y="2678107"/>
            <a:ext cx="35719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3" name="82 Düz Ok Bağlayıcısı"/>
          <p:cNvCxnSpPr/>
          <p:nvPr/>
        </p:nvCxnSpPr>
        <p:spPr>
          <a:xfrm rot="5400000">
            <a:off x="4287042" y="2856702"/>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6" name="85 Düz Bağlayıcı"/>
          <p:cNvCxnSpPr/>
          <p:nvPr/>
        </p:nvCxnSpPr>
        <p:spPr>
          <a:xfrm rot="10800000">
            <a:off x="3500430" y="2857496"/>
            <a:ext cx="142876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8" name="87 Düz Ok Bağlayıcısı"/>
          <p:cNvCxnSpPr/>
          <p:nvPr/>
        </p:nvCxnSpPr>
        <p:spPr>
          <a:xfrm rot="5400000">
            <a:off x="3428992" y="2928934"/>
            <a:ext cx="14287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0" name="89 Düz Bağlayıcı"/>
          <p:cNvCxnSpPr/>
          <p:nvPr/>
        </p:nvCxnSpPr>
        <p:spPr>
          <a:xfrm rot="5400000">
            <a:off x="5858678" y="2643182"/>
            <a:ext cx="284958" cy="794"/>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92" name="91 Düz Bağlayıcı"/>
          <p:cNvCxnSpPr/>
          <p:nvPr/>
        </p:nvCxnSpPr>
        <p:spPr>
          <a:xfrm>
            <a:off x="6000760" y="2786058"/>
            <a:ext cx="71438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94" name="93 Düz Ok Bağlayıcısı"/>
          <p:cNvCxnSpPr/>
          <p:nvPr/>
        </p:nvCxnSpPr>
        <p:spPr>
          <a:xfrm rot="5400000">
            <a:off x="6607983" y="2893215"/>
            <a:ext cx="21431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7" name="96 Düz Bağlayıcı"/>
          <p:cNvCxnSpPr/>
          <p:nvPr/>
        </p:nvCxnSpPr>
        <p:spPr>
          <a:xfrm rot="5400000">
            <a:off x="6858016" y="2643182"/>
            <a:ext cx="285752"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99" name="98 Düz Bağlayıcı"/>
          <p:cNvCxnSpPr/>
          <p:nvPr/>
        </p:nvCxnSpPr>
        <p:spPr>
          <a:xfrm>
            <a:off x="7000892" y="2786058"/>
            <a:ext cx="50006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01" name="100 Düz Ok Bağlayıcısı"/>
          <p:cNvCxnSpPr/>
          <p:nvPr/>
        </p:nvCxnSpPr>
        <p:spPr>
          <a:xfrm rot="5400000">
            <a:off x="7393801" y="2893215"/>
            <a:ext cx="214314" cy="1588"/>
          </a:xfrm>
          <a:prstGeom prst="straightConnector1">
            <a:avLst/>
          </a:prstGeom>
          <a:ln>
            <a:solidFill>
              <a:schemeClr val="accent1"/>
            </a:solidFill>
            <a:tailEnd type="arrow"/>
          </a:ln>
        </p:spPr>
        <p:style>
          <a:lnRef idx="2">
            <a:schemeClr val="accent4"/>
          </a:lnRef>
          <a:fillRef idx="0">
            <a:schemeClr val="accent4"/>
          </a:fillRef>
          <a:effectRef idx="1">
            <a:schemeClr val="accent4"/>
          </a:effectRef>
          <a:fontRef idx="minor">
            <a:schemeClr val="tx1"/>
          </a:fontRef>
        </p:style>
      </p:cxnSp>
      <p:cxnSp>
        <p:nvCxnSpPr>
          <p:cNvPr id="104" name="103 Düz Bağlayıcı"/>
          <p:cNvCxnSpPr/>
          <p:nvPr/>
        </p:nvCxnSpPr>
        <p:spPr>
          <a:xfrm rot="5400000">
            <a:off x="6965967" y="3178173"/>
            <a:ext cx="78581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11" name="110 Düz Bağlayıcı"/>
          <p:cNvCxnSpPr/>
          <p:nvPr/>
        </p:nvCxnSpPr>
        <p:spPr>
          <a:xfrm rot="10800000">
            <a:off x="6643702" y="3571876"/>
            <a:ext cx="71438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13" name="112 Düz Ok Bağlayıcısı"/>
          <p:cNvCxnSpPr/>
          <p:nvPr/>
        </p:nvCxnSpPr>
        <p:spPr>
          <a:xfrm rot="5400000">
            <a:off x="6464313" y="3750471"/>
            <a:ext cx="357984" cy="794"/>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6" name="125 Düz Bağlayıcı"/>
          <p:cNvCxnSpPr/>
          <p:nvPr/>
        </p:nvCxnSpPr>
        <p:spPr>
          <a:xfrm rot="5400000">
            <a:off x="7501752" y="3571082"/>
            <a:ext cx="14287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28" name="127 Düz Bağlayıcı"/>
          <p:cNvCxnSpPr/>
          <p:nvPr/>
        </p:nvCxnSpPr>
        <p:spPr>
          <a:xfrm>
            <a:off x="6858016" y="3643314"/>
            <a:ext cx="71438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43" name="142 Düz Ok Bağlayıcısı"/>
          <p:cNvCxnSpPr/>
          <p:nvPr/>
        </p:nvCxnSpPr>
        <p:spPr>
          <a:xfrm rot="5400000">
            <a:off x="6715934" y="3785396"/>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48" name="147 Düz Bağlayıcı"/>
          <p:cNvCxnSpPr/>
          <p:nvPr/>
        </p:nvCxnSpPr>
        <p:spPr>
          <a:xfrm rot="5400000">
            <a:off x="7608115" y="3178967"/>
            <a:ext cx="107157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54" name="153 Düz Ok Bağlayıcısı"/>
          <p:cNvCxnSpPr>
            <a:stCxn id="58" idx="2"/>
            <a:endCxn id="60" idx="0"/>
          </p:cNvCxnSpPr>
          <p:nvPr/>
        </p:nvCxnSpPr>
        <p:spPr>
          <a:xfrm rot="5400000">
            <a:off x="8465363" y="3714744"/>
            <a:ext cx="428628" cy="16"/>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56" name="155 Düz Bağlayıcı"/>
          <p:cNvCxnSpPr/>
          <p:nvPr/>
        </p:nvCxnSpPr>
        <p:spPr>
          <a:xfrm rot="10800000">
            <a:off x="3357554" y="3714752"/>
            <a:ext cx="5143536"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62" name="161 Düz Ok Bağlayıcısı"/>
          <p:cNvCxnSpPr/>
          <p:nvPr/>
        </p:nvCxnSpPr>
        <p:spPr>
          <a:xfrm rot="5400000">
            <a:off x="3249603" y="3821909"/>
            <a:ext cx="215108" cy="794"/>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63" name="162 Düz Ok Bağlayıcısı"/>
          <p:cNvCxnSpPr/>
          <p:nvPr/>
        </p:nvCxnSpPr>
        <p:spPr>
          <a:xfrm rot="5400000">
            <a:off x="4964909" y="3821909"/>
            <a:ext cx="21431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66" name="165 Düz Ok Bağlayıcısı"/>
          <p:cNvCxnSpPr/>
          <p:nvPr/>
        </p:nvCxnSpPr>
        <p:spPr>
          <a:xfrm rot="5400000">
            <a:off x="7037405" y="3821115"/>
            <a:ext cx="21431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67" name="166 Düz Ok Bağlayıcısı"/>
          <p:cNvCxnSpPr/>
          <p:nvPr/>
        </p:nvCxnSpPr>
        <p:spPr>
          <a:xfrm rot="5400000">
            <a:off x="7751785" y="3821115"/>
            <a:ext cx="21431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69" name="168 Düz Ok Bağlayıcısı"/>
          <p:cNvCxnSpPr/>
          <p:nvPr/>
        </p:nvCxnSpPr>
        <p:spPr>
          <a:xfrm rot="5400000">
            <a:off x="8394727" y="3821115"/>
            <a:ext cx="21431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77" name="176 Düz Ok Bağlayıcısı"/>
          <p:cNvCxnSpPr/>
          <p:nvPr/>
        </p:nvCxnSpPr>
        <p:spPr>
          <a:xfrm rot="5400000">
            <a:off x="2214546" y="3714752"/>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78" name="177 Düz Ok Bağlayıcısı"/>
          <p:cNvCxnSpPr/>
          <p:nvPr/>
        </p:nvCxnSpPr>
        <p:spPr>
          <a:xfrm rot="5400000">
            <a:off x="5215736" y="3713958"/>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82" name="181 Düz Ok Bağlayıcısı"/>
          <p:cNvCxnSpPr>
            <a:stCxn id="17" idx="2"/>
            <a:endCxn id="21" idx="0"/>
          </p:cNvCxnSpPr>
          <p:nvPr/>
        </p:nvCxnSpPr>
        <p:spPr>
          <a:xfrm rot="5400000">
            <a:off x="2571736" y="5000636"/>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86" name="185 Düz Ok Bağlayıcısı"/>
          <p:cNvCxnSpPr/>
          <p:nvPr/>
        </p:nvCxnSpPr>
        <p:spPr>
          <a:xfrm rot="5400000">
            <a:off x="5215736" y="4999842"/>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87" name="186 Düz Ok Bağlayıcısı"/>
          <p:cNvCxnSpPr/>
          <p:nvPr/>
        </p:nvCxnSpPr>
        <p:spPr>
          <a:xfrm rot="5400000">
            <a:off x="6715934" y="4999842"/>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88" name="187 Düz Ok Bağlayıcısı"/>
          <p:cNvCxnSpPr/>
          <p:nvPr/>
        </p:nvCxnSpPr>
        <p:spPr>
          <a:xfrm rot="5400000">
            <a:off x="7930380" y="4999842"/>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89" name="188 Düz Ok Bağlayıcısı"/>
          <p:cNvCxnSpPr/>
          <p:nvPr/>
        </p:nvCxnSpPr>
        <p:spPr>
          <a:xfrm rot="5400000">
            <a:off x="8501884" y="4999842"/>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Hastalıklar</a:t>
            </a:r>
            <a:endParaRPr lang="tr-TR" dirty="0"/>
          </a:p>
        </p:txBody>
      </p:sp>
      <p:graphicFrame>
        <p:nvGraphicFramePr>
          <p:cNvPr id="4" name="3 İçerik Yer Tutucusu"/>
          <p:cNvGraphicFramePr>
            <a:graphicFrameLocks noGrp="1"/>
          </p:cNvGraphicFramePr>
          <p:nvPr>
            <p:ph idx="1"/>
          </p:nvPr>
        </p:nvGraphicFramePr>
        <p:xfrm>
          <a:off x="214282" y="1571612"/>
          <a:ext cx="8715403" cy="2805424"/>
        </p:xfrm>
        <a:graphic>
          <a:graphicData uri="http://schemas.openxmlformats.org/drawingml/2006/table">
            <a:tbl>
              <a:tblPr firstRow="1" bandRow="1">
                <a:tableStyleId>{5C22544A-7EE6-4342-B048-85BDC9FD1C3A}</a:tableStyleId>
              </a:tblPr>
              <a:tblGrid>
                <a:gridCol w="504091"/>
                <a:gridCol w="576111"/>
                <a:gridCol w="576111"/>
                <a:gridCol w="506336"/>
                <a:gridCol w="488347"/>
                <a:gridCol w="697639"/>
                <a:gridCol w="488347"/>
                <a:gridCol w="558111"/>
                <a:gridCol w="767403"/>
                <a:gridCol w="558111"/>
                <a:gridCol w="488347"/>
                <a:gridCol w="697639"/>
                <a:gridCol w="627875"/>
                <a:gridCol w="558111"/>
                <a:gridCol w="62282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Arj</a:t>
                      </a:r>
                      <a:endParaRPr lang="tr-TR" sz="1600" dirty="0" smtClean="0"/>
                    </a:p>
                  </a:txBody>
                  <a:tcPr marL="35649" marR="35649"/>
                </a:tc>
                <a:tc>
                  <a:txBody>
                    <a:bodyPr/>
                    <a:lstStyle/>
                    <a:p>
                      <a:r>
                        <a:rPr lang="tr-TR" sz="1600" dirty="0" smtClean="0"/>
                        <a:t>Bre</a:t>
                      </a:r>
                      <a:endParaRPr lang="tr-TR" sz="1600" dirty="0"/>
                    </a:p>
                  </a:txBody>
                  <a:tcPr marL="35649" marR="35649"/>
                </a:tc>
                <a:tc>
                  <a:txBody>
                    <a:bodyPr/>
                    <a:lstStyle/>
                    <a:p>
                      <a:r>
                        <a:rPr lang="tr-TR" sz="1600" dirty="0" err="1" smtClean="0"/>
                        <a:t>Me</a:t>
                      </a:r>
                      <a:endParaRPr lang="tr-TR" sz="1600" dirty="0"/>
                    </a:p>
                  </a:txBody>
                  <a:tcPr marL="35649" marR="35649"/>
                </a:tc>
                <a:tc>
                  <a:txBody>
                    <a:bodyPr/>
                    <a:lstStyle/>
                    <a:p>
                      <a:r>
                        <a:rPr lang="tr-TR" sz="1600" dirty="0" err="1" smtClean="0"/>
                        <a:t>Hon</a:t>
                      </a:r>
                      <a:endParaRPr lang="tr-TR" sz="1600" dirty="0"/>
                    </a:p>
                  </a:txBody>
                  <a:tcPr marL="35649" marR="35649"/>
                </a:tc>
                <a:tc>
                  <a:txBody>
                    <a:bodyPr/>
                    <a:lstStyle/>
                    <a:p>
                      <a:r>
                        <a:rPr lang="tr-TR" sz="1600" dirty="0" err="1" smtClean="0"/>
                        <a:t>Gua</a:t>
                      </a:r>
                      <a:endParaRPr lang="tr-TR" sz="1600" dirty="0"/>
                    </a:p>
                  </a:txBody>
                  <a:tcPr marL="35649" marR="35649"/>
                </a:tc>
                <a:tc>
                  <a:txBody>
                    <a:bodyPr/>
                    <a:lstStyle/>
                    <a:p>
                      <a:r>
                        <a:rPr lang="tr-TR" sz="1600" dirty="0" err="1" smtClean="0"/>
                        <a:t>Ven</a:t>
                      </a:r>
                      <a:endParaRPr lang="tr-TR" sz="1600" dirty="0"/>
                    </a:p>
                  </a:txBody>
                  <a:tcPr marL="35649" marR="35649"/>
                </a:tc>
                <a:tc>
                  <a:txBody>
                    <a:bodyPr/>
                    <a:lstStyle/>
                    <a:p>
                      <a:r>
                        <a:rPr lang="tr-TR" sz="1600" dirty="0" smtClean="0"/>
                        <a:t>Per</a:t>
                      </a:r>
                      <a:endParaRPr lang="tr-TR" sz="1600" dirty="0"/>
                    </a:p>
                  </a:txBody>
                  <a:tcPr marL="35649" marR="35649"/>
                </a:tc>
                <a:tc>
                  <a:txBody>
                    <a:bodyPr/>
                    <a:lstStyle/>
                    <a:p>
                      <a:r>
                        <a:rPr lang="tr-TR" sz="1600" dirty="0" smtClean="0"/>
                        <a:t>Kol</a:t>
                      </a:r>
                      <a:endParaRPr lang="tr-TR" sz="1600" dirty="0"/>
                    </a:p>
                  </a:txBody>
                  <a:tcPr marL="35649" marR="35649"/>
                </a:tc>
                <a:tc>
                  <a:txBody>
                    <a:bodyPr/>
                    <a:lstStyle/>
                    <a:p>
                      <a:r>
                        <a:rPr lang="tr-TR" sz="1600" dirty="0" smtClean="0"/>
                        <a:t>Uru</a:t>
                      </a:r>
                      <a:endParaRPr lang="tr-TR" sz="1600" dirty="0"/>
                    </a:p>
                  </a:txBody>
                  <a:tcPr marL="35649" marR="35649"/>
                </a:tc>
                <a:tc>
                  <a:txBody>
                    <a:bodyPr/>
                    <a:lstStyle/>
                    <a:p>
                      <a:r>
                        <a:rPr lang="tr-TR" sz="1600" dirty="0" err="1" smtClean="0"/>
                        <a:t>Şil</a:t>
                      </a:r>
                      <a:endParaRPr lang="tr-TR" sz="1600" dirty="0"/>
                    </a:p>
                  </a:txBody>
                  <a:tcPr marL="35649" marR="35649"/>
                </a:tc>
                <a:tc>
                  <a:txBody>
                    <a:bodyPr/>
                    <a:lstStyle/>
                    <a:p>
                      <a:r>
                        <a:rPr lang="tr-TR" sz="1600" dirty="0" err="1" smtClean="0"/>
                        <a:t>Küb</a:t>
                      </a:r>
                      <a:endParaRPr lang="tr-TR" sz="1600" dirty="0"/>
                    </a:p>
                  </a:txBody>
                  <a:tcPr marL="35649" marR="35649"/>
                </a:tc>
                <a:tc>
                  <a:txBody>
                    <a:bodyPr/>
                    <a:lstStyle/>
                    <a:p>
                      <a:r>
                        <a:rPr lang="tr-TR" sz="1600" dirty="0" err="1" smtClean="0"/>
                        <a:t>Nik</a:t>
                      </a:r>
                      <a:endParaRPr lang="tr-TR" sz="1600" dirty="0"/>
                    </a:p>
                  </a:txBody>
                  <a:tcPr marL="35649" marR="35649"/>
                </a:tc>
                <a:tc>
                  <a:txBody>
                    <a:bodyPr/>
                    <a:lstStyle/>
                    <a:p>
                      <a:r>
                        <a:rPr lang="tr-TR" sz="1600" dirty="0" smtClean="0"/>
                        <a:t>Bol</a:t>
                      </a:r>
                      <a:endParaRPr lang="tr-TR" sz="1600" dirty="0"/>
                    </a:p>
                  </a:txBody>
                  <a:tcPr marL="35649" marR="35649"/>
                </a:tc>
                <a:tc>
                  <a:txBody>
                    <a:bodyPr/>
                    <a:lstStyle/>
                    <a:p>
                      <a:r>
                        <a:rPr lang="tr-TR" sz="1600" dirty="0" err="1" smtClean="0"/>
                        <a:t>ElS</a:t>
                      </a:r>
                      <a:endParaRPr lang="tr-TR" sz="1600" dirty="0"/>
                    </a:p>
                  </a:txBody>
                  <a:tcPr marL="35649" marR="35649"/>
                </a:tc>
                <a:tc>
                  <a:txBody>
                    <a:bodyPr/>
                    <a:lstStyle/>
                    <a:p>
                      <a:r>
                        <a:rPr lang="tr-TR" sz="1600" dirty="0" smtClean="0"/>
                        <a:t>KR</a:t>
                      </a:r>
                      <a:endParaRPr lang="tr-TR" sz="1600" dirty="0"/>
                    </a:p>
                  </a:txBody>
                  <a:tcPr marL="35649" marR="35649"/>
                </a:tc>
              </a:tr>
              <a:tr h="600704">
                <a:tc>
                  <a:txBody>
                    <a:bodyPr/>
                    <a:lstStyle/>
                    <a:p>
                      <a:r>
                        <a:rPr lang="tr-TR" sz="1400" dirty="0" smtClean="0"/>
                        <a:t>KY</a:t>
                      </a:r>
                      <a:endParaRPr lang="tr-TR" sz="1400" dirty="0"/>
                    </a:p>
                  </a:txBody>
                  <a:tcPr/>
                </a:tc>
                <a:tc>
                  <a:txBody>
                    <a:bodyPr/>
                    <a:lstStyle/>
                    <a:p>
                      <a:r>
                        <a:rPr lang="tr-TR" sz="1400" dirty="0" smtClean="0"/>
                        <a:t>SVO/MI</a:t>
                      </a:r>
                      <a:endParaRPr lang="tr-TR" sz="1400" dirty="0"/>
                    </a:p>
                  </a:txBody>
                  <a:tcPr/>
                </a:tc>
                <a:tc>
                  <a:txBody>
                    <a:bodyPr/>
                    <a:lstStyle/>
                    <a:p>
                      <a:r>
                        <a:rPr lang="tr-TR" sz="1400" dirty="0" smtClean="0"/>
                        <a:t>DM</a:t>
                      </a:r>
                      <a:endParaRPr lang="tr-TR" sz="1400" dirty="0"/>
                    </a:p>
                  </a:txBody>
                  <a:tcPr/>
                </a:tc>
                <a:tc>
                  <a:txBody>
                    <a:bodyPr/>
                    <a:lstStyle/>
                    <a:p>
                      <a:r>
                        <a:rPr lang="tr-TR" sz="1400" dirty="0" smtClean="0"/>
                        <a:t>Doğ</a:t>
                      </a:r>
                      <a:endParaRPr lang="tr-TR" sz="1400" dirty="0"/>
                    </a:p>
                  </a:txBody>
                  <a:tcPr/>
                </a:tc>
                <a:tc>
                  <a:txBody>
                    <a:bodyPr/>
                    <a:lstStyle/>
                    <a:p>
                      <a:r>
                        <a:rPr lang="tr-TR" sz="1400" dirty="0" smtClean="0"/>
                        <a:t>Zat</a:t>
                      </a:r>
                      <a:endParaRPr lang="tr-TR" sz="1400" dirty="0"/>
                    </a:p>
                  </a:txBody>
                  <a:tcPr/>
                </a:tc>
                <a:tc>
                  <a:txBody>
                    <a:bodyPr/>
                    <a:lstStyle/>
                    <a:p>
                      <a:r>
                        <a:rPr lang="tr-TR" sz="1400" dirty="0" smtClean="0"/>
                        <a:t>MI</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AC </a:t>
                      </a:r>
                      <a:r>
                        <a:rPr lang="tr-TR" sz="1400" dirty="0" err="1" smtClean="0"/>
                        <a:t>enf</a:t>
                      </a:r>
                      <a:endParaRPr lang="tr-TR" sz="1400" dirty="0" smtClean="0"/>
                    </a:p>
                  </a:txBody>
                  <a:tcPr/>
                </a:tc>
                <a:tc>
                  <a:txBody>
                    <a:bodyPr/>
                    <a:lstStyle/>
                    <a:p>
                      <a:r>
                        <a:rPr lang="tr-TR" sz="1400" dirty="0" smtClean="0"/>
                        <a:t>MI</a:t>
                      </a:r>
                      <a:endParaRPr lang="tr-TR" sz="1400" dirty="0"/>
                    </a:p>
                  </a:txBody>
                  <a:tcPr/>
                </a:tc>
                <a:tc>
                  <a:txBody>
                    <a:bodyPr/>
                    <a:lstStyle/>
                    <a:p>
                      <a:r>
                        <a:rPr lang="tr-TR" sz="1400" dirty="0" smtClean="0"/>
                        <a:t>Kalp-Damar</a:t>
                      </a:r>
                      <a:endParaRPr lang="tr-TR" sz="1400" dirty="0"/>
                    </a:p>
                  </a:txBody>
                  <a:tcPr/>
                </a:tc>
                <a:tc>
                  <a:txBody>
                    <a:bodyPr/>
                    <a:lstStyle/>
                    <a:p>
                      <a:r>
                        <a:rPr lang="tr-TR" sz="1400" dirty="0" smtClean="0"/>
                        <a:t>MI</a:t>
                      </a:r>
                      <a:endParaRPr lang="tr-TR" sz="1400" dirty="0"/>
                    </a:p>
                  </a:txBody>
                  <a:tcPr/>
                </a:tc>
                <a:tc>
                  <a:txBody>
                    <a:bodyPr/>
                    <a:lstStyle/>
                    <a:p>
                      <a:r>
                        <a:rPr lang="tr-TR" sz="1400" dirty="0" smtClean="0"/>
                        <a:t>MI</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Kalp-Damar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AC </a:t>
                      </a:r>
                      <a:r>
                        <a:rPr lang="tr-TR" sz="1400" dirty="0" err="1" smtClean="0"/>
                        <a:t>enf</a:t>
                      </a:r>
                      <a:endParaRPr lang="tr-TR" sz="1400" dirty="0" smtClean="0"/>
                    </a:p>
                  </a:txBody>
                  <a:tcPr/>
                </a:tc>
                <a:tc>
                  <a:txBody>
                    <a:bodyPr/>
                    <a:lstStyle/>
                    <a:p>
                      <a:r>
                        <a:rPr lang="tr-TR" sz="1400" dirty="0" smtClean="0"/>
                        <a:t>MI/</a:t>
                      </a:r>
                    </a:p>
                    <a:p>
                      <a:r>
                        <a:rPr lang="tr-TR" sz="1400" dirty="0" err="1" smtClean="0"/>
                        <a:t>Şid</a:t>
                      </a:r>
                      <a:endParaRPr lang="tr-TR" sz="1400" dirty="0"/>
                    </a:p>
                  </a:txBody>
                  <a:tcPr/>
                </a:tc>
                <a:tc>
                  <a:txBody>
                    <a:bodyPr/>
                    <a:lstStyle/>
                    <a:p>
                      <a:r>
                        <a:rPr lang="tr-TR" sz="1400" dirty="0" smtClean="0"/>
                        <a:t>MI</a:t>
                      </a:r>
                      <a:endParaRPr lang="tr-TR" sz="1400" dirty="0"/>
                    </a:p>
                  </a:txBody>
                  <a:tcPr/>
                </a:tc>
              </a:tr>
              <a:tr h="370840">
                <a:tc>
                  <a:txBody>
                    <a:bodyPr/>
                    <a:lstStyle/>
                    <a:p>
                      <a:r>
                        <a:rPr lang="tr-TR" sz="1400" dirty="0" smtClean="0"/>
                        <a:t>SVO/MI</a:t>
                      </a:r>
                      <a:endParaRPr lang="tr-TR" sz="1400" dirty="0"/>
                    </a:p>
                  </a:txBody>
                  <a:tcPr/>
                </a:tc>
                <a:tc>
                  <a:txBody>
                    <a:bodyPr/>
                    <a:lstStyle/>
                    <a:p>
                      <a:r>
                        <a:rPr lang="tr-TR" sz="1400" dirty="0" smtClean="0"/>
                        <a:t>MI/</a:t>
                      </a:r>
                    </a:p>
                    <a:p>
                      <a:r>
                        <a:rPr lang="tr-TR" sz="1400" dirty="0" smtClean="0"/>
                        <a:t>SVO</a:t>
                      </a:r>
                      <a:endParaRPr lang="tr-TR" sz="1400" dirty="0"/>
                    </a:p>
                  </a:txBody>
                  <a:tcPr/>
                </a:tc>
                <a:tc>
                  <a:txBody>
                    <a:bodyPr/>
                    <a:lstStyle/>
                    <a:p>
                      <a:r>
                        <a:rPr lang="tr-TR" sz="1400" dirty="0" smtClean="0"/>
                        <a:t>MI</a:t>
                      </a:r>
                      <a:endParaRPr lang="tr-TR" sz="1400" dirty="0"/>
                    </a:p>
                  </a:txBody>
                  <a:tcPr/>
                </a:tc>
                <a:tc>
                  <a:txBody>
                    <a:bodyPr/>
                    <a:lstStyle/>
                    <a:p>
                      <a:r>
                        <a:rPr lang="tr-TR" sz="1400" dirty="0" smtClean="0"/>
                        <a:t>Gen</a:t>
                      </a:r>
                    </a:p>
                    <a:p>
                      <a:r>
                        <a:rPr lang="tr-TR" sz="1400" dirty="0" smtClean="0"/>
                        <a:t>Has</a:t>
                      </a:r>
                      <a:endParaRPr lang="tr-TR" sz="1400" dirty="0"/>
                    </a:p>
                  </a:txBody>
                  <a:tcPr/>
                </a:tc>
                <a:tc>
                  <a:txBody>
                    <a:bodyPr/>
                    <a:lstStyle/>
                    <a:p>
                      <a:r>
                        <a:rPr lang="tr-TR" sz="1400" dirty="0" smtClean="0"/>
                        <a:t>MI/</a:t>
                      </a:r>
                      <a:r>
                        <a:rPr lang="tr-TR" sz="1400" dirty="0" err="1" smtClean="0"/>
                        <a:t>Şid</a:t>
                      </a:r>
                      <a:endParaRPr lang="tr-TR" sz="1400" dirty="0"/>
                    </a:p>
                  </a:txBody>
                  <a:tcPr/>
                </a:tc>
                <a:tc>
                  <a:txBody>
                    <a:bodyPr/>
                    <a:lstStyle/>
                    <a:p>
                      <a:r>
                        <a:rPr lang="tr-TR" sz="1400" dirty="0" smtClean="0"/>
                        <a:t>DM/</a:t>
                      </a:r>
                    </a:p>
                    <a:p>
                      <a:r>
                        <a:rPr lang="tr-TR" sz="1400" dirty="0" err="1" smtClean="0"/>
                        <a:t>moto</a:t>
                      </a:r>
                      <a:endParaRPr lang="tr-TR" sz="1400" dirty="0"/>
                    </a:p>
                  </a:txBody>
                  <a:tcPr/>
                </a:tc>
                <a:tc>
                  <a:txBody>
                    <a:bodyPr/>
                    <a:lstStyle/>
                    <a:p>
                      <a:r>
                        <a:rPr lang="tr-TR" sz="1400" dirty="0" smtClean="0"/>
                        <a:t>MI</a:t>
                      </a:r>
                      <a:endParaRPr lang="tr-TR" sz="1400" dirty="0"/>
                    </a:p>
                  </a:txBody>
                  <a:tcPr/>
                </a:tc>
                <a:tc>
                  <a:txBody>
                    <a:bodyPr/>
                    <a:lstStyle/>
                    <a:p>
                      <a:r>
                        <a:rPr lang="tr-TR" sz="1400" dirty="0" err="1" smtClean="0"/>
                        <a:t>Şid</a:t>
                      </a:r>
                      <a:endParaRPr lang="tr-TR" sz="1400" dirty="0"/>
                    </a:p>
                  </a:txBody>
                  <a:tcPr/>
                </a:tc>
                <a:tc>
                  <a:txBody>
                    <a:bodyPr/>
                    <a:lstStyle/>
                    <a:p>
                      <a:r>
                        <a:rPr lang="tr-TR" sz="1400" dirty="0" smtClean="0"/>
                        <a:t>Tümör</a:t>
                      </a:r>
                      <a:endParaRPr lang="tr-TR" sz="1400" dirty="0"/>
                    </a:p>
                  </a:txBody>
                  <a:tcPr/>
                </a:tc>
                <a:tc>
                  <a:txBody>
                    <a:bodyPr/>
                    <a:lstStyle/>
                    <a:p>
                      <a:r>
                        <a:rPr lang="tr-TR" sz="1400" dirty="0" smtClean="0"/>
                        <a:t>SVO</a:t>
                      </a:r>
                      <a:endParaRPr lang="tr-TR" sz="1400" dirty="0"/>
                    </a:p>
                  </a:txBody>
                  <a:tcPr/>
                </a:tc>
                <a:tc>
                  <a:txBody>
                    <a:bodyPr/>
                    <a:lstStyle/>
                    <a:p>
                      <a:r>
                        <a:rPr lang="tr-TR" sz="1400" dirty="0" err="1" smtClean="0"/>
                        <a:t>Tm</a:t>
                      </a:r>
                      <a:endParaRPr lang="tr-TR" sz="1400" dirty="0"/>
                    </a:p>
                  </a:txBody>
                  <a:tcPr/>
                </a:tc>
                <a:tc>
                  <a:txBody>
                    <a:bodyPr/>
                    <a:lstStyle/>
                    <a:p>
                      <a:r>
                        <a:rPr lang="tr-TR" sz="1400" dirty="0" smtClean="0"/>
                        <a:t>Tümör/</a:t>
                      </a:r>
                      <a:r>
                        <a:rPr lang="tr-TR" sz="1400" dirty="0" err="1" smtClean="0"/>
                        <a:t>DışEtk</a:t>
                      </a:r>
                      <a:endParaRPr lang="tr-TR" sz="1400" dirty="0"/>
                    </a:p>
                  </a:txBody>
                  <a:tcPr/>
                </a:tc>
                <a:tc>
                  <a:txBody>
                    <a:bodyPr/>
                    <a:lstStyle/>
                    <a:p>
                      <a:r>
                        <a:rPr lang="tr-TR" sz="1400" dirty="0" smtClean="0"/>
                        <a:t>Doğ</a:t>
                      </a:r>
                      <a:endParaRPr lang="tr-TR" sz="1400" dirty="0"/>
                    </a:p>
                  </a:txBody>
                  <a:tcPr/>
                </a:tc>
                <a:tc>
                  <a:txBody>
                    <a:bodyPr/>
                    <a:lstStyle/>
                    <a:p>
                      <a:r>
                        <a:rPr lang="tr-TR" sz="1400" dirty="0" smtClean="0"/>
                        <a:t>DM/Kaza</a:t>
                      </a:r>
                      <a:endParaRPr lang="tr-TR" sz="1400" dirty="0"/>
                    </a:p>
                  </a:txBody>
                  <a:tcPr/>
                </a:tc>
                <a:tc>
                  <a:txBody>
                    <a:bodyPr/>
                    <a:lstStyle/>
                    <a:p>
                      <a:r>
                        <a:rPr lang="tr-TR" sz="1200" dirty="0" err="1" smtClean="0"/>
                        <a:t>Mem</a:t>
                      </a:r>
                      <a:r>
                        <a:rPr lang="tr-TR" sz="1200" dirty="0" smtClean="0"/>
                        <a:t>/</a:t>
                      </a:r>
                      <a:r>
                        <a:rPr lang="tr-TR" sz="1200" dirty="0" err="1" smtClean="0"/>
                        <a:t>pros</a:t>
                      </a:r>
                      <a:endParaRPr lang="tr-TR" sz="1200" dirty="0" smtClean="0"/>
                    </a:p>
                    <a:p>
                      <a:r>
                        <a:rPr lang="tr-TR" sz="1200" dirty="0" err="1" smtClean="0"/>
                        <a:t>Tm</a:t>
                      </a:r>
                      <a:endParaRPr lang="tr-TR" sz="1200" dirty="0"/>
                    </a:p>
                  </a:txBody>
                  <a:tcPr/>
                </a:tc>
              </a:tr>
              <a:tr h="370840">
                <a:tc>
                  <a:txBody>
                    <a:bodyPr/>
                    <a:lstStyle/>
                    <a:p>
                      <a:r>
                        <a:rPr lang="tr-TR" sz="1400" dirty="0" smtClean="0"/>
                        <a:t>AC </a:t>
                      </a:r>
                      <a:r>
                        <a:rPr lang="tr-TR" sz="1400" dirty="0" err="1" smtClean="0"/>
                        <a:t>enf</a:t>
                      </a:r>
                      <a:endParaRPr lang="tr-TR" sz="1400" dirty="0"/>
                    </a:p>
                  </a:txBody>
                  <a:tcPr/>
                </a:tc>
                <a:tc>
                  <a:txBody>
                    <a:bodyPr/>
                    <a:lstStyle/>
                    <a:p>
                      <a:r>
                        <a:rPr lang="tr-TR" sz="1400" dirty="0" smtClean="0"/>
                        <a:t>Kalp/</a:t>
                      </a:r>
                      <a:r>
                        <a:rPr lang="tr-TR" sz="1400" dirty="0" err="1" smtClean="0"/>
                        <a:t>Şid</a:t>
                      </a:r>
                      <a:endParaRPr lang="tr-TR" sz="1400" dirty="0"/>
                    </a:p>
                  </a:txBody>
                  <a:tcPr/>
                </a:tc>
                <a:tc>
                  <a:txBody>
                    <a:bodyPr/>
                    <a:lstStyle/>
                    <a:p>
                      <a:r>
                        <a:rPr lang="tr-TR" sz="1400" dirty="0" smtClean="0"/>
                        <a:t>SVO/siroz</a:t>
                      </a:r>
                      <a:endParaRPr lang="tr-TR" sz="1400" dirty="0"/>
                    </a:p>
                  </a:txBody>
                  <a:tcPr/>
                </a:tc>
                <a:tc>
                  <a:txBody>
                    <a:bodyPr/>
                    <a:lstStyle/>
                    <a:p>
                      <a:r>
                        <a:rPr lang="tr-TR" sz="1400" dirty="0" smtClean="0"/>
                        <a:t>DM</a:t>
                      </a:r>
                      <a:endParaRPr lang="tr-TR" sz="1400" dirty="0"/>
                    </a:p>
                  </a:txBody>
                  <a:tcPr/>
                </a:tc>
                <a:tc>
                  <a:txBody>
                    <a:bodyPr/>
                    <a:lstStyle/>
                    <a:p>
                      <a:r>
                        <a:rPr lang="tr-TR" sz="1400" smtClean="0"/>
                        <a:t>DM/MI</a:t>
                      </a:r>
                      <a:endParaRPr lang="tr-TR" sz="1400"/>
                    </a:p>
                  </a:txBody>
                  <a:tcPr/>
                </a:tc>
                <a:tc>
                  <a:txBody>
                    <a:bodyPr/>
                    <a:lstStyle/>
                    <a:p>
                      <a:r>
                        <a:rPr lang="tr-TR" sz="1400" dirty="0" smtClean="0"/>
                        <a:t>GI-Tüm</a:t>
                      </a:r>
                      <a:endParaRPr lang="tr-TR" sz="1400" dirty="0"/>
                    </a:p>
                  </a:txBody>
                  <a:tcPr/>
                </a:tc>
                <a:tc>
                  <a:txBody>
                    <a:bodyPr/>
                    <a:lstStyle/>
                    <a:p>
                      <a:r>
                        <a:rPr lang="tr-TR" sz="1400" dirty="0" smtClean="0"/>
                        <a:t>SVO</a:t>
                      </a:r>
                      <a:endParaRPr lang="tr-TR" sz="1400" dirty="0"/>
                    </a:p>
                  </a:txBody>
                  <a:tcPr/>
                </a:tc>
                <a:tc>
                  <a:txBody>
                    <a:bodyPr/>
                    <a:lstStyle/>
                    <a:p>
                      <a:r>
                        <a:rPr lang="tr-TR" sz="1400" dirty="0" smtClean="0"/>
                        <a:t>SVO</a:t>
                      </a:r>
                      <a:endParaRPr lang="tr-TR" sz="1400" dirty="0"/>
                    </a:p>
                  </a:txBody>
                  <a:tcPr/>
                </a:tc>
                <a:tc>
                  <a:txBody>
                    <a:bodyPr/>
                    <a:lstStyle/>
                    <a:p>
                      <a:r>
                        <a:rPr lang="tr-TR" sz="1400" dirty="0" err="1" smtClean="0"/>
                        <a:t>SolYetm</a:t>
                      </a:r>
                      <a:endParaRPr lang="tr-TR" sz="1400" dirty="0"/>
                    </a:p>
                  </a:txBody>
                  <a:tcPr/>
                </a:tc>
                <a:tc>
                  <a:txBody>
                    <a:bodyPr/>
                    <a:lstStyle/>
                    <a:p>
                      <a:r>
                        <a:rPr lang="tr-TR" sz="1400" dirty="0" smtClean="0"/>
                        <a:t>Kalp/</a:t>
                      </a:r>
                    </a:p>
                    <a:p>
                      <a:r>
                        <a:rPr lang="tr-TR" sz="1400" dirty="0" smtClean="0"/>
                        <a:t>Siroz</a:t>
                      </a:r>
                      <a:endParaRPr lang="tr-TR" sz="1400" dirty="0"/>
                    </a:p>
                  </a:txBody>
                  <a:tcPr/>
                </a:tc>
                <a:tc>
                  <a:txBody>
                    <a:bodyPr/>
                    <a:lstStyle/>
                    <a:p>
                      <a:r>
                        <a:rPr lang="tr-TR" sz="1400" dirty="0" smtClean="0"/>
                        <a:t>SVO</a:t>
                      </a:r>
                      <a:endParaRPr lang="tr-TR" sz="1400" dirty="0"/>
                    </a:p>
                  </a:txBody>
                  <a:tcPr/>
                </a:tc>
                <a:tc>
                  <a:txBody>
                    <a:bodyPr/>
                    <a:lstStyle/>
                    <a:p>
                      <a:r>
                        <a:rPr lang="tr-TR" sz="1400" dirty="0" smtClean="0"/>
                        <a:t>Bul.H</a:t>
                      </a:r>
                      <a:endParaRPr lang="tr-TR" sz="1400" dirty="0"/>
                    </a:p>
                  </a:txBody>
                  <a:tcPr/>
                </a:tc>
                <a:tc>
                  <a:txBody>
                    <a:bodyPr/>
                    <a:lstStyle/>
                    <a:p>
                      <a:r>
                        <a:rPr lang="tr-TR" sz="1400" dirty="0" smtClean="0"/>
                        <a:t>İshal</a:t>
                      </a:r>
                      <a:endParaRPr lang="tr-TR" sz="1400" dirty="0"/>
                    </a:p>
                  </a:txBody>
                  <a:tcPr/>
                </a:tc>
                <a:tc>
                  <a:txBody>
                    <a:bodyPr/>
                    <a:lstStyle/>
                    <a:p>
                      <a:r>
                        <a:rPr lang="tr-TR" sz="1400" dirty="0" smtClean="0"/>
                        <a:t>Zat/KBY</a:t>
                      </a:r>
                      <a:endParaRPr lang="tr-TR" sz="1400" dirty="0"/>
                    </a:p>
                  </a:txBody>
                  <a:tcPr/>
                </a:tc>
                <a:tc>
                  <a:txBody>
                    <a:bodyPr/>
                    <a:lstStyle/>
                    <a:p>
                      <a:r>
                        <a:rPr lang="tr-TR" sz="1400" dirty="0" smtClean="0"/>
                        <a:t>Mide</a:t>
                      </a:r>
                    </a:p>
                    <a:p>
                      <a:r>
                        <a:rPr lang="tr-TR" sz="1400" dirty="0" err="1" smtClean="0"/>
                        <a:t>Tm</a:t>
                      </a:r>
                      <a:endParaRPr lang="tr-TR" sz="1400" dirty="0"/>
                    </a:p>
                  </a:txBody>
                  <a:tcPr/>
                </a:tc>
              </a:tr>
              <a:tr h="370840">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r>
                        <a:rPr lang="tr-TR" sz="1400" dirty="0" smtClean="0"/>
                        <a:t>KOA</a:t>
                      </a:r>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Bolivya – Sağlık hizmetleri basamakları</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MSD’nin</a:t>
            </a:r>
            <a:r>
              <a:rPr lang="tr-TR" dirty="0" smtClean="0"/>
              <a:t> dört düzeyde sağlık kurumları var:</a:t>
            </a:r>
          </a:p>
          <a:p>
            <a:pPr marL="971550" lvl="1" indent="-514350">
              <a:buFont typeface="+mj-lt"/>
              <a:buAutoNum type="arabicPeriod"/>
            </a:pPr>
            <a:r>
              <a:rPr lang="tr-TR" dirty="0" smtClean="0"/>
              <a:t>Ulusal düzey</a:t>
            </a:r>
          </a:p>
          <a:p>
            <a:pPr marL="971550" lvl="1" indent="-514350">
              <a:buFont typeface="+mj-lt"/>
              <a:buAutoNum type="arabicPeriod"/>
            </a:pPr>
            <a:r>
              <a:rPr lang="tr-TR" dirty="0" smtClean="0"/>
              <a:t>Bölgesel (Bölgesel Sağlık Servisi- SEDES)</a:t>
            </a:r>
          </a:p>
          <a:p>
            <a:pPr marL="971550" lvl="1" indent="-514350">
              <a:buFont typeface="+mj-lt"/>
              <a:buAutoNum type="arabicPeriod"/>
            </a:pPr>
            <a:r>
              <a:rPr lang="tr-TR" dirty="0" smtClean="0"/>
              <a:t>Belediyeler (Yerel Sağlık Yönetimi – DILOS) – sağlık politikaları doğrultusunda programların yerelde yürütülmesiyle yükümlü olanlar belediye başkanı, SEDES yöneticisi ve İzleme Komitesi başkanı</a:t>
            </a:r>
          </a:p>
          <a:p>
            <a:pPr marL="971550" lvl="1" indent="-514350">
              <a:buFont typeface="+mj-lt"/>
              <a:buAutoNum type="arabicPeriod"/>
            </a:pPr>
            <a:r>
              <a:rPr lang="tr-TR" dirty="0" smtClean="0"/>
              <a:t>Yerel (?)</a:t>
            </a:r>
          </a:p>
          <a:p>
            <a:pPr marL="971550" lvl="1" indent="-514350">
              <a:buNone/>
            </a:pPr>
            <a:r>
              <a:rPr lang="tr-TR" dirty="0" smtClean="0"/>
              <a:t>Son değişikliklerden biri sağlık sektörünün sosyal kurumlarla bağlantılı çalışması ve sağlık hizmetlerinin kentlerin dışına ve köylere ulaştırılması.</a:t>
            </a: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 – Sağlık Hizmetleri Kapsamı</a:t>
            </a:r>
            <a:endParaRPr lang="tr-TR" dirty="0"/>
          </a:p>
        </p:txBody>
      </p:sp>
      <p:sp>
        <p:nvSpPr>
          <p:cNvPr id="3" name="2 İçerik Yer Tutucusu"/>
          <p:cNvSpPr>
            <a:spLocks noGrp="1"/>
          </p:cNvSpPr>
          <p:nvPr>
            <p:ph idx="1"/>
          </p:nvPr>
        </p:nvSpPr>
        <p:spPr/>
        <p:txBody>
          <a:bodyPr>
            <a:normAutofit fontScale="92500"/>
          </a:bodyPr>
          <a:lstStyle/>
          <a:p>
            <a:r>
              <a:rPr lang="tr-TR" dirty="0" smtClean="0"/>
              <a:t>Bolivya Anayasasına göre herkesin ücretsiz sağlık hakkı var, ancak nüfusun %28’i buna ulaşabiliyor.</a:t>
            </a:r>
          </a:p>
          <a:p>
            <a:r>
              <a:rPr lang="tr-TR" dirty="0" smtClean="0"/>
              <a:t>2003’te Anne Çocuk Güvencesi Yasası çıkarılmış. Buna göre 5 yaş altı çocuklar ve üreme çağındaki kadınlar (o sırada toplam nüfusun %41’i) ücretsiz olarak sağlık güvencesine alınmış.</a:t>
            </a:r>
          </a:p>
          <a:p>
            <a:r>
              <a:rPr lang="tr-TR" dirty="0" smtClean="0"/>
              <a:t>Nüfusun %12’si özel sağlık hizmetlerinden yararlanıyor.</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 - Kapsam</a:t>
            </a:r>
            <a:endParaRPr lang="tr-TR" dirty="0"/>
          </a:p>
        </p:txBody>
      </p:sp>
      <p:sp>
        <p:nvSpPr>
          <p:cNvPr id="3" name="2 İçerik Yer Tutucusu"/>
          <p:cNvSpPr>
            <a:spLocks noGrp="1"/>
          </p:cNvSpPr>
          <p:nvPr>
            <p:ph idx="1"/>
          </p:nvPr>
        </p:nvSpPr>
        <p:spPr/>
        <p:txBody>
          <a:bodyPr/>
          <a:lstStyle/>
          <a:p>
            <a:pPr marL="342900" lvl="1" indent="-342900">
              <a:buFont typeface="Arial" pitchFamily="34" charset="0"/>
              <a:buChar char="•"/>
            </a:pPr>
            <a:r>
              <a:rPr lang="tr-TR" dirty="0" smtClean="0"/>
              <a:t>Kamu sektörünün sağlıktaki payı: %64</a:t>
            </a:r>
          </a:p>
          <a:p>
            <a:pPr marL="742950" lvl="2" indent="-342900"/>
            <a:r>
              <a:rPr lang="tr-TR" dirty="0" smtClean="0"/>
              <a:t>Sosyal güvence bunun %60’ı</a:t>
            </a:r>
          </a:p>
          <a:p>
            <a:r>
              <a:rPr lang="tr-TR" dirty="0" smtClean="0"/>
              <a:t>Özel sağlık harcamalarının % 83’ü cepten</a:t>
            </a:r>
          </a:p>
          <a:p>
            <a:r>
              <a:rPr lang="tr-TR" dirty="0" smtClean="0"/>
              <a:t>SUMI üreme yaşındaki kadınları ve çocukları, başka bir sigorta sistemi yaşlıları kapsıyor. </a:t>
            </a:r>
          </a:p>
          <a:p>
            <a:r>
              <a:rPr lang="tr-TR" dirty="0" smtClean="0"/>
              <a:t>Çalışma yaşında olan gençler sigortasız.</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Bolivya – Sağlık Sektöründeki Kuruluşların Dağılımı </a:t>
            </a:r>
            <a:endParaRPr lang="tr-TR" dirty="0"/>
          </a:p>
        </p:txBody>
      </p:sp>
      <p:sp>
        <p:nvSpPr>
          <p:cNvPr id="3" name="2 İçerik Yer Tutucusu"/>
          <p:cNvSpPr>
            <a:spLocks noGrp="1"/>
          </p:cNvSpPr>
          <p:nvPr>
            <p:ph idx="1"/>
          </p:nvPr>
        </p:nvSpPr>
        <p:spPr>
          <a:xfrm>
            <a:off x="457200" y="1857364"/>
            <a:ext cx="8229600" cy="4268799"/>
          </a:xfrm>
        </p:spPr>
        <p:txBody>
          <a:bodyPr/>
          <a:lstStyle/>
          <a:p>
            <a:r>
              <a:rPr lang="tr-TR" dirty="0" smtClean="0"/>
              <a:t>Kamu kuruluşları %81</a:t>
            </a:r>
          </a:p>
          <a:p>
            <a:r>
              <a:rPr lang="tr-TR" dirty="0" smtClean="0"/>
              <a:t>Sosyal sigorta kuruluşları %6</a:t>
            </a:r>
          </a:p>
          <a:p>
            <a:r>
              <a:rPr lang="tr-TR" dirty="0" err="1" smtClean="0"/>
              <a:t>STK’lar</a:t>
            </a:r>
            <a:r>
              <a:rPr lang="tr-TR" dirty="0" smtClean="0"/>
              <a:t> %9</a:t>
            </a:r>
          </a:p>
          <a:p>
            <a:r>
              <a:rPr lang="tr-TR" dirty="0" smtClean="0"/>
              <a:t>Özel %5</a:t>
            </a:r>
          </a:p>
          <a:p>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Bolivya – Sağlık sektöründe toplum katılımı</a:t>
            </a:r>
            <a:endParaRPr lang="tr-TR" dirty="0"/>
          </a:p>
        </p:txBody>
      </p:sp>
      <p:sp>
        <p:nvSpPr>
          <p:cNvPr id="3" name="2 İçerik Yer Tutucusu"/>
          <p:cNvSpPr>
            <a:spLocks noGrp="1"/>
          </p:cNvSpPr>
          <p:nvPr>
            <p:ph idx="1"/>
          </p:nvPr>
        </p:nvSpPr>
        <p:spPr/>
        <p:txBody>
          <a:bodyPr/>
          <a:lstStyle/>
          <a:p>
            <a:r>
              <a:rPr lang="tr-TR" dirty="0" smtClean="0"/>
              <a:t>MSD ve yerli topluluklar arasındaki iletişim güçlendirilmeye çalışılıyor.</a:t>
            </a:r>
          </a:p>
          <a:p>
            <a:r>
              <a:rPr lang="tr-TR" dirty="0" smtClean="0"/>
              <a:t>Geleneksel tıpla ilişki kurularak kişilere daha yaygın olarak ulaşılmaya çalışılıyor.</a:t>
            </a:r>
          </a:p>
          <a:p>
            <a:r>
              <a:rPr lang="tr-TR" dirty="0" smtClean="0"/>
              <a:t>Halk kitlesel basın, radyo ve televizyon aracılığıyla sağlıkla ilgili hakları konusunda bilgilendiriliyor.</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 – Sağlıkta Yenilikler</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Sağlığın bireysel düzlemde değil toplumsal bağlamda ele alınması</a:t>
            </a:r>
          </a:p>
          <a:p>
            <a:r>
              <a:rPr lang="tr-TR" dirty="0" smtClean="0"/>
              <a:t>2006- 2010 Stratejik Sağlık Planı hareketinin 2010 hedefleri:</a:t>
            </a:r>
          </a:p>
          <a:p>
            <a:pPr lvl="1"/>
            <a:r>
              <a:rPr lang="tr-TR" dirty="0" smtClean="0"/>
              <a:t>Yerli halka saygı duyularak ve geleneksel tıp ile zenginleştirilmiş evrensel sağlık anlayışı</a:t>
            </a:r>
          </a:p>
          <a:p>
            <a:pPr lvl="1"/>
            <a:r>
              <a:rPr lang="tr-TR" dirty="0" smtClean="0"/>
              <a:t>Kapsayıcı, eşitlikçi, dayanışmacı ve nitelikli bir sağlık hizmeti</a:t>
            </a:r>
          </a:p>
          <a:p>
            <a:pPr lvl="1"/>
            <a:r>
              <a:rPr lang="tr-TR" dirty="0" smtClean="0"/>
              <a:t>Sağlık ve Spor Bakanlığının yönetimi ve önderliği</a:t>
            </a:r>
          </a:p>
          <a:p>
            <a:pPr lvl="1"/>
            <a:r>
              <a:rPr lang="tr-TR" dirty="0" smtClean="0"/>
              <a:t>Sağlıklı alışkanlıkları olan, spor yapan, sağlık hakkının bilincinde örgütlü ve iyi yaşayan bir toplum</a:t>
            </a:r>
          </a:p>
          <a:p>
            <a:r>
              <a:rPr lang="tr-TR" dirty="0" err="1" smtClean="0"/>
              <a:t>Juana</a:t>
            </a:r>
            <a:r>
              <a:rPr lang="tr-TR" dirty="0" smtClean="0"/>
              <a:t> </a:t>
            </a:r>
            <a:r>
              <a:rPr lang="tr-TR" dirty="0" err="1" smtClean="0"/>
              <a:t>Azurduy</a:t>
            </a:r>
            <a:r>
              <a:rPr lang="tr-TR" dirty="0" smtClean="0"/>
              <a:t> Programı: Gebelere doğum öncesinden başlayarak iki yıl süren sağlık desteği ve para yardımı. La </a:t>
            </a:r>
            <a:r>
              <a:rPr lang="tr-TR" dirty="0" err="1" smtClean="0"/>
              <a:t>Paz’da</a:t>
            </a:r>
            <a:r>
              <a:rPr lang="tr-TR" dirty="0" smtClean="0"/>
              <a:t> izleme giren gebe sayısı 4 kat artmış.</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Bolivya – Sağlık Sisteminin Eksiklikleri</a:t>
            </a:r>
            <a:endParaRPr lang="tr-TR" dirty="0"/>
          </a:p>
        </p:txBody>
      </p:sp>
      <p:sp>
        <p:nvSpPr>
          <p:cNvPr id="3" name="2 İçerik Yer Tutucusu"/>
          <p:cNvSpPr>
            <a:spLocks noGrp="1"/>
          </p:cNvSpPr>
          <p:nvPr>
            <p:ph idx="1"/>
          </p:nvPr>
        </p:nvSpPr>
        <p:spPr/>
        <p:txBody>
          <a:bodyPr/>
          <a:lstStyle/>
          <a:p>
            <a:r>
              <a:rPr lang="tr-TR" dirty="0" err="1" smtClean="0"/>
              <a:t>MNS’nin</a:t>
            </a:r>
            <a:r>
              <a:rPr lang="tr-TR" dirty="0" smtClean="0"/>
              <a:t> alt birimlerinin yönetimindeki aksaklıklar</a:t>
            </a:r>
          </a:p>
          <a:p>
            <a:r>
              <a:rPr lang="tr-TR" dirty="0" smtClean="0"/>
              <a:t>Yerli nüfusun dezavantajları – eşitsizlikler</a:t>
            </a:r>
          </a:p>
          <a:p>
            <a:r>
              <a:rPr lang="tr-TR" dirty="0" smtClean="0"/>
              <a:t>İnsan gücünün planlanmasındaki sorunlar</a:t>
            </a:r>
          </a:p>
          <a:p>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 – Sağlık İnsan Gücü</a:t>
            </a:r>
            <a:endParaRPr lang="tr-TR" dirty="0"/>
          </a:p>
        </p:txBody>
      </p:sp>
      <p:sp>
        <p:nvSpPr>
          <p:cNvPr id="3" name="2 İçerik Yer Tutucusu"/>
          <p:cNvSpPr>
            <a:spLocks noGrp="1"/>
          </p:cNvSpPr>
          <p:nvPr>
            <p:ph idx="1"/>
          </p:nvPr>
        </p:nvSpPr>
        <p:spPr/>
        <p:txBody>
          <a:bodyPr/>
          <a:lstStyle/>
          <a:p>
            <a:r>
              <a:rPr lang="tr-TR" dirty="0" smtClean="0"/>
              <a:t>1,2 hekim / 1000 kişi</a:t>
            </a:r>
          </a:p>
          <a:p>
            <a:r>
              <a:rPr lang="tr-TR" dirty="0" smtClean="0"/>
              <a:t>2 hemşire / 1000 kişi</a:t>
            </a: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Bolivya - İlaç</a:t>
            </a:r>
            <a:endParaRPr lang="tr-TR" dirty="0"/>
          </a:p>
        </p:txBody>
      </p:sp>
      <p:sp>
        <p:nvSpPr>
          <p:cNvPr id="3" name="2 İçerik Yer Tutucusu"/>
          <p:cNvSpPr>
            <a:spLocks noGrp="1"/>
          </p:cNvSpPr>
          <p:nvPr>
            <p:ph idx="1"/>
          </p:nvPr>
        </p:nvSpPr>
        <p:spPr/>
        <p:txBody>
          <a:bodyPr/>
          <a:lstStyle/>
          <a:p>
            <a:r>
              <a:rPr lang="tr-TR" dirty="0" smtClean="0"/>
              <a:t>Tüm sağlık harcamalarının %17’si ilaca gidiyor.</a:t>
            </a:r>
          </a:p>
          <a:p>
            <a:r>
              <a:rPr lang="tr-TR" dirty="0" smtClean="0"/>
              <a:t>İlaç harcamalarının %77’si cepten</a:t>
            </a:r>
          </a:p>
          <a:p>
            <a:r>
              <a:rPr lang="tr-TR" dirty="0" smtClean="0"/>
              <a:t>İlacın %77’si ithal</a:t>
            </a:r>
          </a:p>
          <a:p>
            <a:r>
              <a:rPr lang="tr-TR" dirty="0" smtClean="0"/>
              <a:t>İlaç pazarı tüm pazarın %20-25’ini oluşturuyor.</a:t>
            </a:r>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71400"/>
            <a:ext cx="8229600" cy="1143000"/>
          </a:xfrm>
        </p:spPr>
        <p:txBody>
          <a:bodyPr/>
          <a:lstStyle/>
          <a:p>
            <a:r>
              <a:rPr lang="tr-TR" dirty="0" smtClean="0"/>
              <a:t>PERU</a:t>
            </a:r>
            <a:endParaRPr lang="tr-TR" dirty="0"/>
          </a:p>
        </p:txBody>
      </p:sp>
      <p:pic>
        <p:nvPicPr>
          <p:cNvPr id="4" name="3 İçerik Yer Tutucusu" descr="mperu.gif"/>
          <p:cNvPicPr>
            <a:picLocks noGrp="1" noChangeAspect="1"/>
          </p:cNvPicPr>
          <p:nvPr>
            <p:ph idx="1"/>
          </p:nvPr>
        </p:nvPicPr>
        <p:blipFill>
          <a:blip r:embed="rId2" cstate="print"/>
          <a:stretch>
            <a:fillRect/>
          </a:stretch>
        </p:blipFill>
        <p:spPr>
          <a:xfrm>
            <a:off x="539552" y="332656"/>
            <a:ext cx="2880320" cy="3722083"/>
          </a:xfrm>
        </p:spPr>
      </p:pic>
      <p:pic>
        <p:nvPicPr>
          <p:cNvPr id="5" name="4 Resim" descr="peru-1.jpg"/>
          <p:cNvPicPr>
            <a:picLocks noChangeAspect="1"/>
          </p:cNvPicPr>
          <p:nvPr/>
        </p:nvPicPr>
        <p:blipFill>
          <a:blip r:embed="rId3" cstate="print"/>
          <a:stretch>
            <a:fillRect/>
          </a:stretch>
        </p:blipFill>
        <p:spPr>
          <a:xfrm>
            <a:off x="3635896" y="836712"/>
            <a:ext cx="4252317" cy="3209296"/>
          </a:xfrm>
          <a:prstGeom prst="rect">
            <a:avLst/>
          </a:prstGeom>
        </p:spPr>
      </p:pic>
      <p:pic>
        <p:nvPicPr>
          <p:cNvPr id="6" name="5 Resim" descr="peru.2.jpg"/>
          <p:cNvPicPr>
            <a:picLocks noChangeAspect="1"/>
          </p:cNvPicPr>
          <p:nvPr/>
        </p:nvPicPr>
        <p:blipFill>
          <a:blip r:embed="rId4" cstate="print"/>
          <a:stretch>
            <a:fillRect/>
          </a:stretch>
        </p:blipFill>
        <p:spPr>
          <a:xfrm>
            <a:off x="4283968" y="4365104"/>
            <a:ext cx="3024336" cy="2265333"/>
          </a:xfrm>
          <a:prstGeom prst="rect">
            <a:avLst/>
          </a:prstGeom>
        </p:spPr>
      </p:pic>
      <p:pic>
        <p:nvPicPr>
          <p:cNvPr id="7" name="6 Resim" descr="peru_llama_girl.jpg"/>
          <p:cNvPicPr>
            <a:picLocks noChangeAspect="1"/>
          </p:cNvPicPr>
          <p:nvPr/>
        </p:nvPicPr>
        <p:blipFill>
          <a:blip r:embed="rId5" cstate="print"/>
          <a:stretch>
            <a:fillRect/>
          </a:stretch>
        </p:blipFill>
        <p:spPr>
          <a:xfrm>
            <a:off x="539552" y="4149080"/>
            <a:ext cx="3384376" cy="25382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t>LATİN AMERİKA ÜLKELERİNİN SAĞLIK SİSTEMLERİ</a:t>
            </a:r>
            <a:endParaRPr lang="tr-TR" dirty="0"/>
          </a:p>
        </p:txBody>
      </p:sp>
      <p:sp>
        <p:nvSpPr>
          <p:cNvPr id="5" name="4 Alt Başlık"/>
          <p:cNvSpPr>
            <a:spLocks noGrp="1"/>
          </p:cNvSpPr>
          <p:nvPr>
            <p:ph type="subTitle" idx="1"/>
          </p:nvPr>
        </p:nvSpPr>
        <p:spPr/>
        <p:txBody>
          <a:bodyPr/>
          <a:lstStyle/>
          <a:p>
            <a:endParaRPr lang="tr-T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Peru – Nüfus özellikleri</a:t>
            </a:r>
            <a:endParaRPr lang="tr-TR" dirty="0"/>
          </a:p>
        </p:txBody>
      </p:sp>
      <p:sp>
        <p:nvSpPr>
          <p:cNvPr id="3" name="2 İçerik Yer Tutucusu"/>
          <p:cNvSpPr>
            <a:spLocks noGrp="1"/>
          </p:cNvSpPr>
          <p:nvPr>
            <p:ph idx="1"/>
          </p:nvPr>
        </p:nvSpPr>
        <p:spPr/>
        <p:txBody>
          <a:bodyPr/>
          <a:lstStyle/>
          <a:p>
            <a:r>
              <a:rPr lang="tr-TR" dirty="0" smtClean="0"/>
              <a:t>Peru’nun nüfusu: işsiz yoksul genç kentliler.</a:t>
            </a:r>
          </a:p>
          <a:p>
            <a:r>
              <a:rPr lang="tr-TR" dirty="0" smtClean="0"/>
              <a:t>70 </a:t>
            </a:r>
            <a:r>
              <a:rPr lang="tr-TR" dirty="0" err="1" smtClean="0"/>
              <a:t>etnolinguistik</a:t>
            </a:r>
            <a:r>
              <a:rPr lang="tr-TR" dirty="0" smtClean="0"/>
              <a:t> grup bulunuyor.</a:t>
            </a:r>
          </a:p>
          <a:p>
            <a:r>
              <a:rPr lang="tr-TR" dirty="0" smtClean="0"/>
              <a:t>5666 köylü topluluğu, anayasa tarafından tanınan 1450 yerli topluluğu var.</a:t>
            </a:r>
          </a:p>
          <a:p>
            <a:r>
              <a:rPr lang="tr-TR" dirty="0" smtClean="0"/>
              <a:t>Yerlilerin nüfusu 8,7 milyon: 8 milyonu </a:t>
            </a:r>
            <a:r>
              <a:rPr lang="tr-TR" dirty="0" err="1" smtClean="0"/>
              <a:t>Andlı</a:t>
            </a:r>
            <a:r>
              <a:rPr lang="tr-TR" dirty="0" smtClean="0"/>
              <a:t> </a:t>
            </a:r>
            <a:r>
              <a:rPr lang="tr-TR" dirty="0" err="1" smtClean="0"/>
              <a:t>Keçualar</a:t>
            </a:r>
            <a:r>
              <a:rPr lang="tr-TR" dirty="0" smtClean="0"/>
              <a:t>, 0,6 milyonu </a:t>
            </a:r>
            <a:r>
              <a:rPr lang="tr-TR" dirty="0" err="1" smtClean="0"/>
              <a:t>Aymaralar</a:t>
            </a:r>
            <a:r>
              <a:rPr lang="tr-TR" dirty="0" smtClean="0"/>
              <a:t>, 0,2 milyonu Amazon yerlileri ve tüm ülkeye yayılmışlar.</a:t>
            </a:r>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fontScale="90000"/>
          </a:bodyPr>
          <a:lstStyle/>
          <a:p>
            <a:r>
              <a:rPr lang="tr-TR" dirty="0" smtClean="0"/>
              <a:t/>
            </a:r>
            <a:br>
              <a:rPr lang="tr-TR" dirty="0" smtClean="0"/>
            </a:br>
            <a:r>
              <a:rPr lang="tr-TR" dirty="0" smtClean="0"/>
              <a:t>Peru – Ölüm nedenleri ve hastalıklar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Başkentte trafik kazalarına bağlı ölümler yaygın.</a:t>
            </a:r>
          </a:p>
          <a:p>
            <a:r>
              <a:rPr lang="tr-TR" dirty="0" smtClean="0"/>
              <a:t>Ülke genelinde ölüm nedenleri değişken: Dağlık Güney Bölge’de bulaşıcı hastalıklar önde gelen ölüm nedeni.</a:t>
            </a:r>
          </a:p>
          <a:p>
            <a:r>
              <a:rPr lang="tr-TR" dirty="0" smtClean="0"/>
              <a:t>2009’da kırsal kesimde bebek ölüm hızı 27/1000 canlı doğum, kentte 17/1000 canlı doğum.</a:t>
            </a:r>
          </a:p>
          <a:p>
            <a:r>
              <a:rPr lang="tr-TR" dirty="0" smtClean="0"/>
              <a:t>Hastalıkla kaybedilen yaşam süresi :</a:t>
            </a:r>
          </a:p>
          <a:p>
            <a:pPr lvl="1"/>
            <a:r>
              <a:rPr lang="tr-TR" dirty="0" smtClean="0"/>
              <a:t>Bulaşıcı olmayan hastalıklar: %59 ve en önde gelenleri depresyon, alkol bağımlılığı ve şizofreni</a:t>
            </a:r>
          </a:p>
          <a:p>
            <a:pPr lvl="1"/>
            <a:r>
              <a:rPr lang="tr-TR" dirty="0" smtClean="0"/>
              <a:t>Anne ve bebek hastalıkları: %27</a:t>
            </a:r>
          </a:p>
          <a:p>
            <a:pPr lvl="1"/>
            <a:r>
              <a:rPr lang="tr-TR" dirty="0" smtClean="0"/>
              <a:t>Kaza ve yaralanmalar %15</a:t>
            </a:r>
          </a:p>
          <a:p>
            <a:pPr lvl="1"/>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Peru - Tarihçe</a:t>
            </a:r>
            <a:endParaRPr lang="tr-TR" dirty="0"/>
          </a:p>
        </p:txBody>
      </p:sp>
      <p:sp>
        <p:nvSpPr>
          <p:cNvPr id="3" name="2 İçerik Yer Tutucusu"/>
          <p:cNvSpPr>
            <a:spLocks noGrp="1"/>
          </p:cNvSpPr>
          <p:nvPr>
            <p:ph idx="1"/>
          </p:nvPr>
        </p:nvSpPr>
        <p:spPr>
          <a:xfrm>
            <a:off x="323528" y="1600200"/>
            <a:ext cx="8568952" cy="4525963"/>
          </a:xfrm>
        </p:spPr>
        <p:txBody>
          <a:bodyPr>
            <a:normAutofit fontScale="70000" lnSpcReduction="20000"/>
          </a:bodyPr>
          <a:lstStyle/>
          <a:p>
            <a:pPr marL="914400" lvl="1" indent="-514350">
              <a:buNone/>
            </a:pPr>
            <a:r>
              <a:rPr lang="tr-TR" dirty="0" smtClean="0"/>
              <a:t>1903 Halk Sağlığı Genel Müdürlüğünün kurulması</a:t>
            </a:r>
          </a:p>
          <a:p>
            <a:pPr marL="514350" indent="-514350">
              <a:buNone/>
            </a:pPr>
            <a:r>
              <a:rPr lang="tr-TR" dirty="0" smtClean="0"/>
              <a:t>1935 	Halk Sağlığı, Çalışma ve Sosyal Planlama Bakanlığı (Bugün Sağlık 	Bakanlığı)</a:t>
            </a:r>
            <a:r>
              <a:rPr lang="tr-TR" dirty="0" err="1" smtClean="0"/>
              <a:t>nın</a:t>
            </a:r>
            <a:r>
              <a:rPr lang="tr-TR" dirty="0" smtClean="0"/>
              <a:t> kurulması</a:t>
            </a:r>
          </a:p>
          <a:p>
            <a:pPr marL="514350" indent="-514350">
              <a:buNone/>
            </a:pPr>
            <a:r>
              <a:rPr lang="tr-TR" dirty="0" smtClean="0"/>
              <a:t>1936	Çalışma güvenliği fonunun oluşturulması</a:t>
            </a:r>
          </a:p>
          <a:p>
            <a:pPr marL="514350" indent="-514350">
              <a:buNone/>
            </a:pPr>
            <a:r>
              <a:rPr lang="tr-TR" dirty="0" smtClean="0"/>
              <a:t>1948 	Çalışanların Sosyal Güvenlik düzenlemesi</a:t>
            </a:r>
          </a:p>
          <a:p>
            <a:pPr marL="514350" indent="-514350">
              <a:buNone/>
            </a:pPr>
            <a:r>
              <a:rPr lang="tr-TR" dirty="0" smtClean="0"/>
              <a:t>		Sağlık sisteminin </a:t>
            </a:r>
            <a:r>
              <a:rPr lang="tr-TR" dirty="0" err="1" smtClean="0"/>
              <a:t>desantralizasyonu</a:t>
            </a:r>
            <a:endParaRPr lang="tr-TR" dirty="0" smtClean="0"/>
          </a:p>
          <a:p>
            <a:pPr marL="514350" indent="-514350">
              <a:buNone/>
            </a:pPr>
            <a:r>
              <a:rPr lang="tr-TR" dirty="0" smtClean="0"/>
              <a:t>1980 	Özel sektörü de içine alacak şekilde Sosyal Güvenlik Enstitüsü’nün 	kurulması</a:t>
            </a:r>
          </a:p>
          <a:p>
            <a:pPr marL="514350" indent="-514350">
              <a:buNone/>
            </a:pPr>
            <a:r>
              <a:rPr lang="tr-TR" dirty="0" smtClean="0"/>
              <a:t>1997 	Sağlıkta Sosyal Güvenliğin Modernizasyonu ve Genel Sağlık Yasası</a:t>
            </a:r>
          </a:p>
          <a:p>
            <a:pPr marL="514350" indent="-514350">
              <a:buNone/>
            </a:pPr>
            <a:r>
              <a:rPr lang="tr-TR" dirty="0" smtClean="0"/>
              <a:t>2001 	Ana çocuk sağlığını da içine alan Entegre Sağlık Güvenliği</a:t>
            </a:r>
          </a:p>
          <a:p>
            <a:pPr marL="514350" indent="-514350">
              <a:buNone/>
            </a:pPr>
            <a:r>
              <a:rPr lang="tr-TR" dirty="0" smtClean="0"/>
              <a:t>2002 	Sağlık sektörü devlet yönetiminin yerellere çekilmesi - 	</a:t>
            </a:r>
            <a:r>
              <a:rPr lang="tr-TR" dirty="0" err="1" smtClean="0"/>
              <a:t>desantralizasyon</a:t>
            </a:r>
            <a:endParaRPr lang="tr-TR" dirty="0" smtClean="0"/>
          </a:p>
          <a:p>
            <a:pPr marL="514350" indent="-514350">
              <a:buNone/>
            </a:pPr>
            <a:endParaRPr lang="tr-TR" dirty="0" smtClean="0"/>
          </a:p>
          <a:p>
            <a:pPr marL="514350" indent="-514350">
              <a:buNone/>
            </a:pPr>
            <a:endParaRPr lang="tr-TR"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1143000"/>
          </a:xfrm>
        </p:spPr>
        <p:txBody>
          <a:bodyPr>
            <a:normAutofit fontScale="90000"/>
          </a:bodyPr>
          <a:lstStyle/>
          <a:p>
            <a:r>
              <a:rPr lang="tr-TR" dirty="0" smtClean="0"/>
              <a:t>Peru – Sağlık Sektörü Organizasyonu</a:t>
            </a:r>
            <a:endParaRPr lang="tr-TR" dirty="0"/>
          </a:p>
        </p:txBody>
      </p:sp>
      <p:sp>
        <p:nvSpPr>
          <p:cNvPr id="4" name="3 Dikdörtgen"/>
          <p:cNvSpPr/>
          <p:nvPr/>
        </p:nvSpPr>
        <p:spPr>
          <a:xfrm>
            <a:off x="1547664" y="1412776"/>
            <a:ext cx="4248472"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ysClr val="windowText" lastClr="000000"/>
                </a:solidFill>
              </a:rPr>
              <a:t>Kamu</a:t>
            </a:r>
            <a:endParaRPr lang="tr-TR" sz="1600" dirty="0">
              <a:solidFill>
                <a:sysClr val="windowText" lastClr="000000"/>
              </a:solidFill>
            </a:endParaRPr>
          </a:p>
        </p:txBody>
      </p:sp>
      <p:sp>
        <p:nvSpPr>
          <p:cNvPr id="5" name="4 İçerik Yer Tutucusu"/>
          <p:cNvSpPr>
            <a:spLocks noGrp="1"/>
          </p:cNvSpPr>
          <p:nvPr>
            <p:ph idx="1"/>
          </p:nvPr>
        </p:nvSpPr>
        <p:spPr>
          <a:xfrm>
            <a:off x="5940152" y="1428736"/>
            <a:ext cx="2880320"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buNone/>
            </a:pPr>
            <a:r>
              <a:rPr lang="tr-TR" dirty="0" smtClean="0">
                <a:solidFill>
                  <a:sysClr val="windowText" lastClr="000000"/>
                </a:solidFill>
              </a:rPr>
              <a:t>Özel</a:t>
            </a:r>
            <a:endParaRPr lang="tr-TR" dirty="0">
              <a:solidFill>
                <a:sysClr val="windowText" lastClr="000000"/>
              </a:solidFill>
            </a:endParaRPr>
          </a:p>
        </p:txBody>
      </p:sp>
      <p:sp>
        <p:nvSpPr>
          <p:cNvPr id="6" name="5 Dikdörtgen"/>
          <p:cNvSpPr/>
          <p:nvPr/>
        </p:nvSpPr>
        <p:spPr>
          <a:xfrm>
            <a:off x="-21658" y="1412776"/>
            <a:ext cx="1594090" cy="5078313"/>
          </a:xfrm>
          <a:prstGeom prst="rect">
            <a:avLst/>
          </a:prstGeom>
        </p:spPr>
        <p:txBody>
          <a:bodyPr wrap="non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Kaynaklar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alanlar</a:t>
            </a:r>
            <a:endParaRPr lang="tr-TR" dirty="0">
              <a:solidFill>
                <a:prstClr val="black"/>
              </a:solidFill>
              <a:ea typeface="+mj-ea"/>
              <a:cs typeface="+mj-cs"/>
            </a:endParaRPr>
          </a:p>
        </p:txBody>
      </p:sp>
      <p:sp>
        <p:nvSpPr>
          <p:cNvPr id="8" name="7 Dikdörtgen"/>
          <p:cNvSpPr/>
          <p:nvPr/>
        </p:nvSpPr>
        <p:spPr>
          <a:xfrm>
            <a:off x="1547664" y="2420888"/>
            <a:ext cx="98417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Devlet</a:t>
            </a:r>
            <a:endParaRPr lang="tr-TR" dirty="0"/>
          </a:p>
        </p:txBody>
      </p:sp>
      <p:sp>
        <p:nvSpPr>
          <p:cNvPr id="9" name="8 Dikdörtgen"/>
          <p:cNvSpPr/>
          <p:nvPr/>
        </p:nvSpPr>
        <p:spPr>
          <a:xfrm>
            <a:off x="2627784" y="2420888"/>
            <a:ext cx="100811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Haneler</a:t>
            </a:r>
            <a:endParaRPr lang="tr-TR" dirty="0"/>
          </a:p>
        </p:txBody>
      </p:sp>
      <p:sp>
        <p:nvSpPr>
          <p:cNvPr id="10" name="9 Dikdörtgen"/>
          <p:cNvSpPr/>
          <p:nvPr/>
        </p:nvSpPr>
        <p:spPr>
          <a:xfrm>
            <a:off x="3707904" y="2420888"/>
            <a:ext cx="100811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Resmi katkılar</a:t>
            </a:r>
            <a:endParaRPr lang="tr-TR" dirty="0"/>
          </a:p>
        </p:txBody>
      </p:sp>
      <p:sp>
        <p:nvSpPr>
          <p:cNvPr id="11" name="10 Dikdörtgen"/>
          <p:cNvSpPr/>
          <p:nvPr/>
        </p:nvSpPr>
        <p:spPr>
          <a:xfrm>
            <a:off x="6876256" y="2420888"/>
            <a:ext cx="93610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500" dirty="0" smtClean="0"/>
              <a:t>Çalışanlar</a:t>
            </a:r>
            <a:endParaRPr lang="tr-TR" sz="1500" dirty="0"/>
          </a:p>
        </p:txBody>
      </p:sp>
      <p:sp>
        <p:nvSpPr>
          <p:cNvPr id="13" name="12 Dikdörtgen"/>
          <p:cNvSpPr/>
          <p:nvPr/>
        </p:nvSpPr>
        <p:spPr>
          <a:xfrm>
            <a:off x="1547664" y="3212976"/>
            <a:ext cx="2286016" cy="57207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600" dirty="0" smtClean="0"/>
              <a:t>Sağlık Bakanlığı (MINSA)</a:t>
            </a:r>
          </a:p>
          <a:p>
            <a:pPr algn="ctr">
              <a:lnSpc>
                <a:spcPts val="1900"/>
              </a:lnSpc>
            </a:pPr>
            <a:r>
              <a:rPr lang="tr-TR" sz="1600" dirty="0" smtClean="0"/>
              <a:t>Bölgesel yönetim</a:t>
            </a:r>
            <a:endParaRPr lang="tr-TR" sz="1600" dirty="0"/>
          </a:p>
        </p:txBody>
      </p:sp>
      <p:sp>
        <p:nvSpPr>
          <p:cNvPr id="14" name="13 Dikdörtgen"/>
          <p:cNvSpPr/>
          <p:nvPr/>
        </p:nvSpPr>
        <p:spPr>
          <a:xfrm>
            <a:off x="4067944" y="3212976"/>
            <a:ext cx="1004692" cy="57207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600" dirty="0" smtClean="0"/>
              <a:t>Savunma Bakanlığı</a:t>
            </a:r>
            <a:endParaRPr lang="tr-TR" sz="1600" dirty="0"/>
          </a:p>
        </p:txBody>
      </p:sp>
      <p:sp>
        <p:nvSpPr>
          <p:cNvPr id="15" name="14 Dikdörtgen"/>
          <p:cNvSpPr/>
          <p:nvPr/>
        </p:nvSpPr>
        <p:spPr>
          <a:xfrm>
            <a:off x="6300192" y="3212976"/>
            <a:ext cx="1008112" cy="57207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Sosyal Güvenlik (</a:t>
            </a:r>
            <a:r>
              <a:rPr lang="tr-TR" sz="1400" dirty="0" err="1" smtClean="0"/>
              <a:t>EsSalud</a:t>
            </a:r>
            <a:endParaRPr lang="tr-TR" sz="1400" dirty="0"/>
          </a:p>
        </p:txBody>
      </p:sp>
      <p:sp>
        <p:nvSpPr>
          <p:cNvPr id="16" name="15 Dikdörtgen"/>
          <p:cNvSpPr/>
          <p:nvPr/>
        </p:nvSpPr>
        <p:spPr>
          <a:xfrm>
            <a:off x="7380312" y="3212976"/>
            <a:ext cx="936104" cy="64807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Özel sigortalar</a:t>
            </a:r>
            <a:endParaRPr lang="tr-TR" sz="1400" dirty="0"/>
          </a:p>
        </p:txBody>
      </p:sp>
      <p:sp>
        <p:nvSpPr>
          <p:cNvPr id="17" name="16 Dikdörtgen"/>
          <p:cNvSpPr/>
          <p:nvPr/>
        </p:nvSpPr>
        <p:spPr>
          <a:xfrm>
            <a:off x="1547664" y="4869160"/>
            <a:ext cx="2286016" cy="86409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Birinci ve üçüncü basamak sağlık kurumları</a:t>
            </a:r>
            <a:endParaRPr lang="tr-TR" sz="1600" dirty="0"/>
          </a:p>
        </p:txBody>
      </p:sp>
      <p:sp>
        <p:nvSpPr>
          <p:cNvPr id="18" name="17 Dikdörtgen"/>
          <p:cNvSpPr/>
          <p:nvPr/>
        </p:nvSpPr>
        <p:spPr>
          <a:xfrm>
            <a:off x="6588224" y="4869160"/>
            <a:ext cx="1008112" cy="86409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Kar amacı güden kuruluşlar</a:t>
            </a:r>
            <a:endParaRPr lang="tr-TR" sz="1400" dirty="0"/>
          </a:p>
        </p:txBody>
      </p:sp>
      <p:sp>
        <p:nvSpPr>
          <p:cNvPr id="19" name="18 Dikdörtgen"/>
          <p:cNvSpPr/>
          <p:nvPr/>
        </p:nvSpPr>
        <p:spPr>
          <a:xfrm>
            <a:off x="4139952" y="4869160"/>
            <a:ext cx="1071570" cy="86409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Asker ve polis hastaneleri ve sağlık merkezleri</a:t>
            </a:r>
            <a:endParaRPr lang="tr-TR" sz="1400" dirty="0"/>
          </a:p>
        </p:txBody>
      </p:sp>
      <p:sp>
        <p:nvSpPr>
          <p:cNvPr id="20" name="19 Dikdörtgen"/>
          <p:cNvSpPr/>
          <p:nvPr/>
        </p:nvSpPr>
        <p:spPr>
          <a:xfrm>
            <a:off x="5364088" y="4869160"/>
            <a:ext cx="1071570" cy="86409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err="1" smtClean="0"/>
              <a:t>EsSalud</a:t>
            </a:r>
            <a:r>
              <a:rPr lang="tr-TR" sz="1400" dirty="0" smtClean="0"/>
              <a:t> hastaneleri, özelleşmiş enstitüleri, poliklinikleri</a:t>
            </a:r>
            <a:endParaRPr lang="tr-TR" sz="1400" dirty="0"/>
          </a:p>
        </p:txBody>
      </p:sp>
      <p:sp>
        <p:nvSpPr>
          <p:cNvPr id="21" name="20 Dikdörtgen"/>
          <p:cNvSpPr/>
          <p:nvPr/>
        </p:nvSpPr>
        <p:spPr>
          <a:xfrm>
            <a:off x="1835696" y="6093296"/>
            <a:ext cx="1560236" cy="55041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Güvencesiz ve/veya yoksullar</a:t>
            </a:r>
            <a:endParaRPr lang="tr-TR" sz="1400" dirty="0"/>
          </a:p>
        </p:txBody>
      </p:sp>
      <p:sp>
        <p:nvSpPr>
          <p:cNvPr id="22" name="21 Dikdörtgen"/>
          <p:cNvSpPr/>
          <p:nvPr/>
        </p:nvSpPr>
        <p:spPr>
          <a:xfrm>
            <a:off x="4139952" y="5949280"/>
            <a:ext cx="1076700" cy="55041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Askerler, polisler ve aileleri</a:t>
            </a:r>
            <a:endParaRPr lang="tr-TR" sz="1400" dirty="0"/>
          </a:p>
        </p:txBody>
      </p:sp>
      <p:sp>
        <p:nvSpPr>
          <p:cNvPr id="23" name="22 Dikdörtgen"/>
          <p:cNvSpPr/>
          <p:nvPr/>
        </p:nvSpPr>
        <p:spPr>
          <a:xfrm>
            <a:off x="6588224" y="5949280"/>
            <a:ext cx="1008112" cy="55041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Ödeme gücü olanlar</a:t>
            </a:r>
            <a:endParaRPr lang="tr-TR" sz="1400" dirty="0"/>
          </a:p>
        </p:txBody>
      </p:sp>
      <p:cxnSp>
        <p:nvCxnSpPr>
          <p:cNvPr id="33" name="32 Düz Bağlayıcı"/>
          <p:cNvCxnSpPr/>
          <p:nvPr/>
        </p:nvCxnSpPr>
        <p:spPr>
          <a:xfrm flipH="1">
            <a:off x="7668344" y="2132856"/>
            <a:ext cx="1588" cy="144016"/>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36" name="35 Düz Bağlayıcı"/>
          <p:cNvCxnSpPr/>
          <p:nvPr/>
        </p:nvCxnSpPr>
        <p:spPr>
          <a:xfrm>
            <a:off x="5580112" y="2204864"/>
            <a:ext cx="1800200" cy="0"/>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sp>
        <p:nvSpPr>
          <p:cNvPr id="44" name="43 Dikdörtgen"/>
          <p:cNvSpPr/>
          <p:nvPr/>
        </p:nvSpPr>
        <p:spPr>
          <a:xfrm>
            <a:off x="1547664" y="1772816"/>
            <a:ext cx="3168352"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ysClr val="windowText" lastClr="000000"/>
                </a:solidFill>
              </a:rPr>
              <a:t>Takviye ya da dolaylı katkı rejimi</a:t>
            </a:r>
            <a:endParaRPr lang="tr-TR" sz="1600" dirty="0">
              <a:solidFill>
                <a:sysClr val="windowText" lastClr="000000"/>
              </a:solidFill>
            </a:endParaRPr>
          </a:p>
        </p:txBody>
      </p:sp>
      <p:sp>
        <p:nvSpPr>
          <p:cNvPr id="50" name="49 Dikdörtgen"/>
          <p:cNvSpPr/>
          <p:nvPr/>
        </p:nvSpPr>
        <p:spPr>
          <a:xfrm>
            <a:off x="5076056" y="1772816"/>
            <a:ext cx="1728192"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tr-TR" sz="1600" dirty="0" smtClean="0">
                <a:solidFill>
                  <a:sysClr val="windowText" lastClr="000000"/>
                </a:solidFill>
              </a:rPr>
              <a:t>Doğrudan katkı rejimi </a:t>
            </a:r>
            <a:endParaRPr lang="tr-TR" sz="1600" dirty="0">
              <a:solidFill>
                <a:sysClr val="windowText" lastClr="000000"/>
              </a:solidFill>
            </a:endParaRPr>
          </a:p>
        </p:txBody>
      </p:sp>
      <p:sp>
        <p:nvSpPr>
          <p:cNvPr id="55" name="54 Dikdörtgen"/>
          <p:cNvSpPr/>
          <p:nvPr/>
        </p:nvSpPr>
        <p:spPr>
          <a:xfrm>
            <a:off x="7164288" y="1772816"/>
            <a:ext cx="1656184"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tr-TR" sz="1600" dirty="0" smtClean="0">
                <a:solidFill>
                  <a:sysClr val="windowText" lastClr="000000"/>
                </a:solidFill>
              </a:rPr>
              <a:t>Özel rejim</a:t>
            </a:r>
            <a:endParaRPr lang="tr-TR" sz="1600" dirty="0">
              <a:solidFill>
                <a:sysClr val="windowText" lastClr="000000"/>
              </a:solidFill>
            </a:endParaRPr>
          </a:p>
        </p:txBody>
      </p:sp>
      <p:sp>
        <p:nvSpPr>
          <p:cNvPr id="58" name="57 Dikdörtgen"/>
          <p:cNvSpPr/>
          <p:nvPr/>
        </p:nvSpPr>
        <p:spPr>
          <a:xfrm>
            <a:off x="5076056" y="2420888"/>
            <a:ext cx="79208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500" dirty="0" smtClean="0"/>
              <a:t>Devlet</a:t>
            </a:r>
            <a:endParaRPr lang="tr-TR" sz="1500" dirty="0"/>
          </a:p>
        </p:txBody>
      </p:sp>
      <p:sp>
        <p:nvSpPr>
          <p:cNvPr id="59" name="58 Dikdörtgen"/>
          <p:cNvSpPr/>
          <p:nvPr/>
        </p:nvSpPr>
        <p:spPr>
          <a:xfrm>
            <a:off x="5940152" y="2420888"/>
            <a:ext cx="86409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500" dirty="0" smtClean="0"/>
              <a:t>Haneler</a:t>
            </a:r>
            <a:endParaRPr lang="tr-TR" sz="1500" dirty="0"/>
          </a:p>
        </p:txBody>
      </p:sp>
      <p:sp>
        <p:nvSpPr>
          <p:cNvPr id="61" name="60 Dikdörtgen"/>
          <p:cNvSpPr/>
          <p:nvPr/>
        </p:nvSpPr>
        <p:spPr>
          <a:xfrm>
            <a:off x="7884368" y="2420888"/>
            <a:ext cx="936104"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Resmi olmayan kooperatif</a:t>
            </a:r>
            <a:endParaRPr lang="tr-TR" sz="1400" dirty="0"/>
          </a:p>
        </p:txBody>
      </p:sp>
      <p:sp>
        <p:nvSpPr>
          <p:cNvPr id="62" name="61 Dikdörtgen"/>
          <p:cNvSpPr/>
          <p:nvPr/>
        </p:nvSpPr>
        <p:spPr>
          <a:xfrm>
            <a:off x="5292080" y="3212976"/>
            <a:ext cx="936104" cy="57207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600" dirty="0" smtClean="0"/>
              <a:t>İç İşleri Bakanlığı</a:t>
            </a:r>
            <a:endParaRPr lang="tr-TR" sz="1600" dirty="0"/>
          </a:p>
        </p:txBody>
      </p:sp>
      <p:sp>
        <p:nvSpPr>
          <p:cNvPr id="65" name="64 Dikdörtgen"/>
          <p:cNvSpPr/>
          <p:nvPr/>
        </p:nvSpPr>
        <p:spPr>
          <a:xfrm>
            <a:off x="6516216" y="4005064"/>
            <a:ext cx="864096" cy="50405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Özel sağlık </a:t>
            </a:r>
            <a:r>
              <a:rPr lang="tr-TR" sz="1200" dirty="0" smtClean="0"/>
              <a:t>güvencesi</a:t>
            </a:r>
            <a:endParaRPr lang="tr-TR" sz="1200" dirty="0"/>
          </a:p>
        </p:txBody>
      </p:sp>
      <p:sp>
        <p:nvSpPr>
          <p:cNvPr id="67" name="66 Dikdörtgen"/>
          <p:cNvSpPr/>
          <p:nvPr/>
        </p:nvSpPr>
        <p:spPr>
          <a:xfrm>
            <a:off x="3275856" y="4005064"/>
            <a:ext cx="100469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Entegre Sağlık Güvenliği</a:t>
            </a:r>
            <a:endParaRPr lang="tr-TR" sz="1400" dirty="0"/>
          </a:p>
        </p:txBody>
      </p:sp>
      <p:sp>
        <p:nvSpPr>
          <p:cNvPr id="68" name="67 Dikdörtgen"/>
          <p:cNvSpPr/>
          <p:nvPr/>
        </p:nvSpPr>
        <p:spPr>
          <a:xfrm>
            <a:off x="5364088" y="4005064"/>
            <a:ext cx="64807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Peru Ulusal Polisi</a:t>
            </a:r>
            <a:endParaRPr lang="tr-TR" sz="1400" dirty="0"/>
          </a:p>
        </p:txBody>
      </p:sp>
      <p:sp>
        <p:nvSpPr>
          <p:cNvPr id="69" name="68 Dikdörtgen"/>
          <p:cNvSpPr/>
          <p:nvPr/>
        </p:nvSpPr>
        <p:spPr>
          <a:xfrm>
            <a:off x="7740352" y="4869160"/>
            <a:ext cx="1008112" cy="86409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400" dirty="0" smtClean="0"/>
              <a:t>Kar amacı gütmeyen kuruluşlar</a:t>
            </a:r>
            <a:endParaRPr lang="tr-TR" sz="1400" dirty="0"/>
          </a:p>
        </p:txBody>
      </p:sp>
      <p:sp>
        <p:nvSpPr>
          <p:cNvPr id="70" name="69 Dikdörtgen"/>
          <p:cNvSpPr/>
          <p:nvPr/>
        </p:nvSpPr>
        <p:spPr>
          <a:xfrm>
            <a:off x="5364088" y="5949280"/>
            <a:ext cx="1076700" cy="55041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Resmi çalışanlar ve aileleri</a:t>
            </a:r>
            <a:endParaRPr lang="tr-TR" sz="1400" dirty="0"/>
          </a:p>
        </p:txBody>
      </p:sp>
      <p:sp>
        <p:nvSpPr>
          <p:cNvPr id="71" name="70 Dikdörtgen"/>
          <p:cNvSpPr/>
          <p:nvPr/>
        </p:nvSpPr>
        <p:spPr>
          <a:xfrm>
            <a:off x="7740352" y="5949280"/>
            <a:ext cx="1008112" cy="55041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Ödeme gücü olmayanlar</a:t>
            </a:r>
            <a:endParaRPr lang="tr-TR" sz="1400" dirty="0"/>
          </a:p>
        </p:txBody>
      </p:sp>
      <p:cxnSp>
        <p:nvCxnSpPr>
          <p:cNvPr id="73" name="72 Düz Bağlayıcı"/>
          <p:cNvCxnSpPr>
            <a:stCxn id="44" idx="2"/>
            <a:endCxn id="9" idx="0"/>
          </p:cNvCxnSpPr>
          <p:nvPr/>
        </p:nvCxnSpPr>
        <p:spPr>
          <a:xfrm>
            <a:off x="3131840" y="2132856"/>
            <a:ext cx="0" cy="288032"/>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82" name="81 Düz Bağlayıcı"/>
          <p:cNvCxnSpPr>
            <a:endCxn id="10" idx="0"/>
          </p:cNvCxnSpPr>
          <p:nvPr/>
        </p:nvCxnSpPr>
        <p:spPr>
          <a:xfrm>
            <a:off x="4211960" y="2276872"/>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86" name="85 Düz Bağlayıcı"/>
          <p:cNvCxnSpPr/>
          <p:nvPr/>
        </p:nvCxnSpPr>
        <p:spPr>
          <a:xfrm flipH="1">
            <a:off x="2267744" y="2276872"/>
            <a:ext cx="1944216"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18" name="117 Düz Bağlayıcı"/>
          <p:cNvCxnSpPr/>
          <p:nvPr/>
        </p:nvCxnSpPr>
        <p:spPr>
          <a:xfrm flipV="1">
            <a:off x="2267744" y="2276872"/>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21" name="120 Düz Bağlayıcı"/>
          <p:cNvCxnSpPr>
            <a:endCxn id="59" idx="0"/>
          </p:cNvCxnSpPr>
          <p:nvPr/>
        </p:nvCxnSpPr>
        <p:spPr>
          <a:xfrm>
            <a:off x="6372200" y="2132856"/>
            <a:ext cx="0" cy="288032"/>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30" name="129 Düz Bağlayıcı"/>
          <p:cNvCxnSpPr/>
          <p:nvPr/>
        </p:nvCxnSpPr>
        <p:spPr>
          <a:xfrm>
            <a:off x="5580112" y="2204864"/>
            <a:ext cx="0" cy="216024"/>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33" name="132 Düz Bağlayıcı"/>
          <p:cNvCxnSpPr/>
          <p:nvPr/>
        </p:nvCxnSpPr>
        <p:spPr>
          <a:xfrm>
            <a:off x="7380312" y="2204864"/>
            <a:ext cx="0" cy="216024"/>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40" name="139 Düz Bağlayıcı"/>
          <p:cNvCxnSpPr/>
          <p:nvPr/>
        </p:nvCxnSpPr>
        <p:spPr>
          <a:xfrm flipV="1">
            <a:off x="6660232" y="2276872"/>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41" name="140 Düz Bağlayıcı"/>
          <p:cNvCxnSpPr>
            <a:endCxn id="59" idx="3"/>
          </p:cNvCxnSpPr>
          <p:nvPr/>
        </p:nvCxnSpPr>
        <p:spPr>
          <a:xfrm flipH="1">
            <a:off x="6804248" y="2573288"/>
            <a:ext cx="8384" cy="97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151 Düz Bağlayıcı"/>
          <p:cNvCxnSpPr/>
          <p:nvPr/>
        </p:nvCxnSpPr>
        <p:spPr>
          <a:xfrm>
            <a:off x="6660232" y="2276872"/>
            <a:ext cx="1080120"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66" name="165 Düz Bağlayıcı"/>
          <p:cNvCxnSpPr/>
          <p:nvPr/>
        </p:nvCxnSpPr>
        <p:spPr>
          <a:xfrm>
            <a:off x="7740352" y="2276872"/>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67" name="166 Düz Bağlayıcı"/>
          <p:cNvCxnSpPr/>
          <p:nvPr/>
        </p:nvCxnSpPr>
        <p:spPr>
          <a:xfrm flipH="1">
            <a:off x="2267744" y="3068960"/>
            <a:ext cx="1944216"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69" name="168 Düz Bağlayıcı"/>
          <p:cNvCxnSpPr/>
          <p:nvPr/>
        </p:nvCxnSpPr>
        <p:spPr>
          <a:xfrm flipV="1">
            <a:off x="2267744" y="2924944"/>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71" name="170 Düz Bağlayıcı"/>
          <p:cNvCxnSpPr>
            <a:endCxn id="10" idx="2"/>
          </p:cNvCxnSpPr>
          <p:nvPr/>
        </p:nvCxnSpPr>
        <p:spPr>
          <a:xfrm flipV="1">
            <a:off x="4211960" y="2920954"/>
            <a:ext cx="0" cy="14800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73" name="172 Düz Ok Bağlayıcısı"/>
          <p:cNvCxnSpPr>
            <a:stCxn id="9" idx="2"/>
          </p:cNvCxnSpPr>
          <p:nvPr/>
        </p:nvCxnSpPr>
        <p:spPr>
          <a:xfrm>
            <a:off x="3131840" y="2920954"/>
            <a:ext cx="0" cy="29202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64" name="63 Düz Bağlayıcı"/>
          <p:cNvCxnSpPr/>
          <p:nvPr/>
        </p:nvCxnSpPr>
        <p:spPr>
          <a:xfrm flipH="1">
            <a:off x="4932040" y="2852936"/>
            <a:ext cx="144016"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72" name="71 Düz Bağlayıcı"/>
          <p:cNvCxnSpPr/>
          <p:nvPr/>
        </p:nvCxnSpPr>
        <p:spPr>
          <a:xfrm>
            <a:off x="4932040" y="2852936"/>
            <a:ext cx="0" cy="36004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79" name="78 Düz Bağlayıcı"/>
          <p:cNvCxnSpPr/>
          <p:nvPr/>
        </p:nvCxnSpPr>
        <p:spPr>
          <a:xfrm>
            <a:off x="5508104" y="314096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83 Düz Bağlayıcı"/>
          <p:cNvCxnSpPr/>
          <p:nvPr/>
        </p:nvCxnSpPr>
        <p:spPr>
          <a:xfrm flipV="1">
            <a:off x="5508104" y="2924944"/>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87" name="86 Düz Bağlayıcı"/>
          <p:cNvCxnSpPr/>
          <p:nvPr/>
        </p:nvCxnSpPr>
        <p:spPr>
          <a:xfrm flipV="1">
            <a:off x="6372200" y="2924944"/>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89" name="88 Düz Bağlayıcı"/>
          <p:cNvCxnSpPr/>
          <p:nvPr/>
        </p:nvCxnSpPr>
        <p:spPr>
          <a:xfrm>
            <a:off x="5508104" y="3068960"/>
            <a:ext cx="864096"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91" name="90 Düz Bağlayıcı"/>
          <p:cNvCxnSpPr/>
          <p:nvPr/>
        </p:nvCxnSpPr>
        <p:spPr>
          <a:xfrm>
            <a:off x="6012160" y="3068960"/>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93" name="92 Düz Ok Bağlayıcısı"/>
          <p:cNvCxnSpPr/>
          <p:nvPr/>
        </p:nvCxnSpPr>
        <p:spPr>
          <a:xfrm>
            <a:off x="7020272" y="2924944"/>
            <a:ext cx="0" cy="28803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95" name="94 Düz Bağlayıcı"/>
          <p:cNvCxnSpPr/>
          <p:nvPr/>
        </p:nvCxnSpPr>
        <p:spPr>
          <a:xfrm>
            <a:off x="6588224" y="2924944"/>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96 Düz Bağlayıcı"/>
          <p:cNvCxnSpPr/>
          <p:nvPr/>
        </p:nvCxnSpPr>
        <p:spPr>
          <a:xfrm>
            <a:off x="7596336" y="2924944"/>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98 Düz Bağlayıcı"/>
          <p:cNvCxnSpPr/>
          <p:nvPr/>
        </p:nvCxnSpPr>
        <p:spPr>
          <a:xfrm>
            <a:off x="6588224" y="2996952"/>
            <a:ext cx="1008112"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03" name="102 Düz Ok Bağlayıcısı"/>
          <p:cNvCxnSpPr>
            <a:stCxn id="13" idx="2"/>
            <a:endCxn id="17" idx="0"/>
          </p:cNvCxnSpPr>
          <p:nvPr/>
        </p:nvCxnSpPr>
        <p:spPr>
          <a:xfrm>
            <a:off x="2690672" y="3785050"/>
            <a:ext cx="0" cy="108411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5" name="104 Düz Ok Bağlayıcısı"/>
          <p:cNvCxnSpPr/>
          <p:nvPr/>
        </p:nvCxnSpPr>
        <p:spPr>
          <a:xfrm>
            <a:off x="3635896" y="3789040"/>
            <a:ext cx="0" cy="21602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7" name="106 Düz Ok Bağlayıcısı"/>
          <p:cNvCxnSpPr/>
          <p:nvPr/>
        </p:nvCxnSpPr>
        <p:spPr>
          <a:xfrm>
            <a:off x="4860032" y="3789040"/>
            <a:ext cx="0" cy="108012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9" name="108 Düz Ok Bağlayıcısı"/>
          <p:cNvCxnSpPr/>
          <p:nvPr/>
        </p:nvCxnSpPr>
        <p:spPr>
          <a:xfrm>
            <a:off x="5652120" y="3789040"/>
            <a:ext cx="0" cy="21602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15" name="114 Düz Bağlayıcı"/>
          <p:cNvCxnSpPr/>
          <p:nvPr/>
        </p:nvCxnSpPr>
        <p:spPr>
          <a:xfrm>
            <a:off x="5148064" y="4437112"/>
            <a:ext cx="216024"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17" name="116 Düz Ok Bağlayıcısı"/>
          <p:cNvCxnSpPr/>
          <p:nvPr/>
        </p:nvCxnSpPr>
        <p:spPr>
          <a:xfrm>
            <a:off x="5148064" y="4437112"/>
            <a:ext cx="0" cy="432048"/>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20" name="119 Düz Ok Bağlayıcısı"/>
          <p:cNvCxnSpPr/>
          <p:nvPr/>
        </p:nvCxnSpPr>
        <p:spPr>
          <a:xfrm>
            <a:off x="6372200" y="3789040"/>
            <a:ext cx="0" cy="108012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23" name="122 Düz Ok Bağlayıcısı"/>
          <p:cNvCxnSpPr/>
          <p:nvPr/>
        </p:nvCxnSpPr>
        <p:spPr>
          <a:xfrm>
            <a:off x="7020272" y="3789040"/>
            <a:ext cx="0" cy="21602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42" name="141 Düz Ok Bağlayıcısı"/>
          <p:cNvCxnSpPr/>
          <p:nvPr/>
        </p:nvCxnSpPr>
        <p:spPr>
          <a:xfrm>
            <a:off x="8604448" y="2924944"/>
            <a:ext cx="0" cy="1944216"/>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44" name="143 Düz Ok Bağlayıcısı"/>
          <p:cNvCxnSpPr/>
          <p:nvPr/>
        </p:nvCxnSpPr>
        <p:spPr>
          <a:xfrm>
            <a:off x="7452320" y="3861048"/>
            <a:ext cx="0" cy="100811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55" name="154 Düz Ok Bağlayıcısı"/>
          <p:cNvCxnSpPr>
            <a:stCxn id="17" idx="2"/>
          </p:cNvCxnSpPr>
          <p:nvPr/>
        </p:nvCxnSpPr>
        <p:spPr>
          <a:xfrm>
            <a:off x="2690672" y="5733256"/>
            <a:ext cx="9120" cy="36004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68" name="167 Düz Ok Bağlayıcısı"/>
          <p:cNvCxnSpPr>
            <a:stCxn id="19" idx="2"/>
            <a:endCxn id="22" idx="0"/>
          </p:cNvCxnSpPr>
          <p:nvPr/>
        </p:nvCxnSpPr>
        <p:spPr>
          <a:xfrm>
            <a:off x="4675737" y="5733256"/>
            <a:ext cx="2565" cy="21602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70" name="169 Düz Ok Bağlayıcısı"/>
          <p:cNvCxnSpPr/>
          <p:nvPr/>
        </p:nvCxnSpPr>
        <p:spPr>
          <a:xfrm>
            <a:off x="5868144" y="5733256"/>
            <a:ext cx="2565" cy="21602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72" name="171 Düz Ok Bağlayıcısı"/>
          <p:cNvCxnSpPr/>
          <p:nvPr/>
        </p:nvCxnSpPr>
        <p:spPr>
          <a:xfrm>
            <a:off x="7092280" y="5733256"/>
            <a:ext cx="2565" cy="21602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74" name="173 Düz Ok Bağlayıcısı"/>
          <p:cNvCxnSpPr/>
          <p:nvPr/>
        </p:nvCxnSpPr>
        <p:spPr>
          <a:xfrm>
            <a:off x="8244408" y="5733256"/>
            <a:ext cx="2565" cy="21602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76" name="175 Düz Bağlayıcı"/>
          <p:cNvCxnSpPr>
            <a:stCxn id="71" idx="2"/>
          </p:cNvCxnSpPr>
          <p:nvPr/>
        </p:nvCxnSpPr>
        <p:spPr>
          <a:xfrm>
            <a:off x="8244408" y="6499694"/>
            <a:ext cx="0" cy="16966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77" name="176 Düz Bağlayıcı"/>
          <p:cNvCxnSpPr/>
          <p:nvPr/>
        </p:nvCxnSpPr>
        <p:spPr>
          <a:xfrm>
            <a:off x="5940152" y="6525344"/>
            <a:ext cx="0" cy="16966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78" name="177 Düz Bağlayıcı"/>
          <p:cNvCxnSpPr/>
          <p:nvPr/>
        </p:nvCxnSpPr>
        <p:spPr>
          <a:xfrm>
            <a:off x="7092280" y="6525344"/>
            <a:ext cx="0" cy="16966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79" name="178 Düz Bağlayıcı"/>
          <p:cNvCxnSpPr/>
          <p:nvPr/>
        </p:nvCxnSpPr>
        <p:spPr>
          <a:xfrm>
            <a:off x="4716016" y="6525344"/>
            <a:ext cx="0" cy="16966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81" name="180 Düz Bağlayıcı"/>
          <p:cNvCxnSpPr/>
          <p:nvPr/>
        </p:nvCxnSpPr>
        <p:spPr>
          <a:xfrm flipH="1">
            <a:off x="3635896" y="6669360"/>
            <a:ext cx="4608512"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85" name="184 Düz Ok Bağlayıcısı"/>
          <p:cNvCxnSpPr/>
          <p:nvPr/>
        </p:nvCxnSpPr>
        <p:spPr>
          <a:xfrm flipV="1">
            <a:off x="3635896" y="5733256"/>
            <a:ext cx="0" cy="93610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87" name="186 Düz Ok Bağlayıcısı"/>
          <p:cNvCxnSpPr>
            <a:stCxn id="65" idx="2"/>
          </p:cNvCxnSpPr>
          <p:nvPr/>
        </p:nvCxnSpPr>
        <p:spPr>
          <a:xfrm>
            <a:off x="6948264" y="4509120"/>
            <a:ext cx="0" cy="36004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Sosyal Güvence Sisteminin (SIS) iki alt sistemi var:</a:t>
            </a:r>
          </a:p>
          <a:p>
            <a:pPr lvl="1"/>
            <a:r>
              <a:rPr lang="tr-TR" dirty="0" smtClean="0"/>
              <a:t>Geleneksel provizyon (</a:t>
            </a:r>
            <a:r>
              <a:rPr lang="tr-TR" dirty="0" err="1" smtClean="0"/>
              <a:t>EsSalud</a:t>
            </a:r>
            <a:r>
              <a:rPr lang="tr-TR" dirty="0" smtClean="0"/>
              <a:t>)</a:t>
            </a:r>
          </a:p>
          <a:p>
            <a:pPr lvl="1"/>
            <a:r>
              <a:rPr lang="tr-TR" dirty="0" smtClean="0"/>
              <a:t>Özel provizyon (EPS) (nüfusun %20’sini kapsıyor; (çalışanlar, emekliler ve aileleri)</a:t>
            </a:r>
          </a:p>
          <a:p>
            <a:r>
              <a:rPr lang="tr-TR" dirty="0" smtClean="0"/>
              <a:t>1997’den sonraki Sosyal Güvencenin Modernizasyonu Yasasından sonra </a:t>
            </a:r>
            <a:r>
              <a:rPr lang="tr-TR" dirty="0" err="1" smtClean="0"/>
              <a:t>EsSalud</a:t>
            </a:r>
            <a:r>
              <a:rPr lang="tr-TR" dirty="0" smtClean="0"/>
              <a:t> EPS aracılığıyla özel sektörden hizmet almış.</a:t>
            </a:r>
          </a:p>
          <a:p>
            <a:r>
              <a:rPr lang="tr-TR" dirty="0" smtClean="0"/>
              <a:t>Özel sektör nüfusun %2’sini kapsıyor.</a:t>
            </a:r>
          </a:p>
          <a:p>
            <a:r>
              <a:rPr lang="tr-TR" dirty="0" smtClean="0"/>
              <a:t>Ayrıca zorunlu kaza sigortası var: SOAT</a:t>
            </a:r>
          </a:p>
          <a:p>
            <a:r>
              <a:rPr lang="tr-TR" dirty="0" smtClean="0"/>
              <a:t>Kayıtsız çalışanlar, kendi hesabına çalışan çiftçiler, işsizler ve aileleri (hepsi toplam nüfusun %58’i) Sağlık Bakanlığı kapsamında.</a:t>
            </a:r>
          </a:p>
          <a:p>
            <a:r>
              <a:rPr lang="tr-TR" dirty="0" smtClean="0"/>
              <a:t>Çoğu köylü ya da kent yoksulu olmak üzere nüfusun %18’i SIS kapsamında</a:t>
            </a:r>
          </a:p>
          <a:p>
            <a:r>
              <a:rPr lang="tr-TR" dirty="0" smtClean="0"/>
              <a:t>Nüfusun %10-20’si sağlık sistemi </a:t>
            </a:r>
            <a:r>
              <a:rPr lang="tr-TR" smtClean="0"/>
              <a:t>kapsamı dışında.</a:t>
            </a:r>
            <a:endParaRPr lang="tr-TR" dirty="0" smtClean="0"/>
          </a:p>
          <a:p>
            <a:endParaRPr lang="tr-TR"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Genel Sağlık Yasası: “Kimseye kendi onayı dışında tıbbi işlem ya da ameliyat uygulanamaz.”</a:t>
            </a:r>
          </a:p>
          <a:p>
            <a:r>
              <a:rPr lang="tr-TR" dirty="0" smtClean="0"/>
              <a:t>Ortak Yönetim Program (1994’ten beri): Devlet birinci basamak sağlık hizmetlerinin yönetimine Yerel Yönetim Komitelerine veriyor.  Birinci basamak sağlık kurumlarının %35’i bu modelle yönetiliyor. 2007’de ise Yurttaş Katılımı ve Birlikte Yönetim Yasası ile toplumun birinci basamak sağlık hizmetlerine katılımı sağlanmaya çalışılıyor.</a:t>
            </a:r>
          </a:p>
          <a:p>
            <a:r>
              <a:rPr lang="tr-TR" dirty="0" smtClean="0"/>
              <a:t>2007’de geliştirilen bir programla MINSA, Sağlıkta İyi Yaklaşım Modelleri bağlamında halkın taleplerini ve sağlık hizmetleri ile sorunlarını kabul ediyor. Böylelikle halkın denetim yapmasını amaçlamış.</a:t>
            </a:r>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r>
              <a:rPr lang="tr-TR" dirty="0" smtClean="0"/>
              <a:t>VENEZUELA</a:t>
            </a:r>
            <a:endParaRPr lang="tr-TR" dirty="0"/>
          </a:p>
        </p:txBody>
      </p:sp>
      <p:pic>
        <p:nvPicPr>
          <p:cNvPr id="4" name="3 İçerik Yer Tutucusu" descr="VENEZUELA1.jpg"/>
          <p:cNvPicPr>
            <a:picLocks noGrp="1" noChangeAspect="1"/>
          </p:cNvPicPr>
          <p:nvPr>
            <p:ph idx="1"/>
          </p:nvPr>
        </p:nvPicPr>
        <p:blipFill>
          <a:blip r:embed="rId2" cstate="print"/>
          <a:stretch>
            <a:fillRect/>
          </a:stretch>
        </p:blipFill>
        <p:spPr>
          <a:xfrm>
            <a:off x="395536" y="1196752"/>
            <a:ext cx="2952328" cy="3100618"/>
          </a:xfrm>
        </p:spPr>
      </p:pic>
      <p:pic>
        <p:nvPicPr>
          <p:cNvPr id="5" name="4 Resim" descr="Venezuela.jpg"/>
          <p:cNvPicPr>
            <a:picLocks noChangeAspect="1"/>
          </p:cNvPicPr>
          <p:nvPr/>
        </p:nvPicPr>
        <p:blipFill>
          <a:blip r:embed="rId3" cstate="print"/>
          <a:stretch>
            <a:fillRect/>
          </a:stretch>
        </p:blipFill>
        <p:spPr>
          <a:xfrm>
            <a:off x="3491880" y="980728"/>
            <a:ext cx="5468280" cy="3645520"/>
          </a:xfrm>
          <a:prstGeom prst="rect">
            <a:avLst/>
          </a:prstGeom>
        </p:spPr>
      </p:pic>
      <p:pic>
        <p:nvPicPr>
          <p:cNvPr id="6" name="5 Resim" descr="VENEZUELA.2.jpg"/>
          <p:cNvPicPr>
            <a:picLocks noChangeAspect="1"/>
          </p:cNvPicPr>
          <p:nvPr/>
        </p:nvPicPr>
        <p:blipFill>
          <a:blip r:embed="rId4" cstate="print"/>
          <a:stretch>
            <a:fillRect/>
          </a:stretch>
        </p:blipFill>
        <p:spPr>
          <a:xfrm>
            <a:off x="683568" y="4653136"/>
            <a:ext cx="2476500" cy="1847850"/>
          </a:xfrm>
          <a:prstGeom prst="rect">
            <a:avLst/>
          </a:prstGeom>
        </p:spPr>
      </p:pic>
      <p:pic>
        <p:nvPicPr>
          <p:cNvPr id="7" name="6 Resim" descr="VENEZUELA4.jpg"/>
          <p:cNvPicPr>
            <a:picLocks noChangeAspect="1"/>
          </p:cNvPicPr>
          <p:nvPr/>
        </p:nvPicPr>
        <p:blipFill>
          <a:blip r:embed="rId5" cstate="print"/>
          <a:stretch>
            <a:fillRect/>
          </a:stretch>
        </p:blipFill>
        <p:spPr>
          <a:xfrm>
            <a:off x="3923928" y="4725144"/>
            <a:ext cx="1296143" cy="1947756"/>
          </a:xfrm>
          <a:prstGeom prst="rect">
            <a:avLst/>
          </a:prstGeom>
        </p:spPr>
      </p:pic>
      <p:pic>
        <p:nvPicPr>
          <p:cNvPr id="8" name="7 Resim" descr="VENEZUELA3.jpg"/>
          <p:cNvPicPr>
            <a:picLocks noChangeAspect="1"/>
          </p:cNvPicPr>
          <p:nvPr/>
        </p:nvPicPr>
        <p:blipFill>
          <a:blip r:embed="rId6" cstate="print"/>
          <a:stretch>
            <a:fillRect/>
          </a:stretch>
        </p:blipFill>
        <p:spPr>
          <a:xfrm>
            <a:off x="5868144" y="4869160"/>
            <a:ext cx="2466975" cy="184785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Venezuela</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Kentleşme belirgin: Nüfusun %93’ü kentte yaşıyor.</a:t>
            </a:r>
          </a:p>
          <a:p>
            <a:r>
              <a:rPr lang="tr-TR" dirty="0" smtClean="0"/>
              <a:t>Nüfusun sadece %2,3’ü yerli.</a:t>
            </a:r>
          </a:p>
          <a:p>
            <a:r>
              <a:rPr lang="tr-TR" dirty="0" smtClean="0"/>
              <a:t>Bulaşıcı olmayan hastalıklar önde.</a:t>
            </a:r>
          </a:p>
          <a:p>
            <a:r>
              <a:rPr lang="tr-TR" dirty="0" smtClean="0"/>
              <a:t>Şiddetin ve adam öldürmenin en yaygın olduğu iki Latin Amerika ülkesinden biri.</a:t>
            </a:r>
          </a:p>
          <a:p>
            <a:r>
              <a:rPr lang="tr-TR" dirty="0" smtClean="0"/>
              <a:t>Bebek ölümleri doğum sonrası nedenlere, doğuştan olan anomalilere, ishal ve zatürreeye bağlı.</a:t>
            </a:r>
          </a:p>
          <a:p>
            <a:r>
              <a:rPr lang="tr-TR" dirty="0" smtClean="0"/>
              <a:t>Beş yaş altı ölüm nedenleri kazalar, ishal, zatürree ve beslenme yetersizliği.</a:t>
            </a:r>
          </a:p>
          <a:p>
            <a:r>
              <a:rPr lang="tr-TR" dirty="0" smtClean="0"/>
              <a:t>Anne ölümleri önemli bir halk sağlığı sorunu: 1998’de 51/100 000, 2005’te 57/100 000, 2008’de  60/100 000. Anne ölümlerinin nedenleri </a:t>
            </a:r>
            <a:r>
              <a:rPr lang="tr-TR" dirty="0" err="1" smtClean="0"/>
              <a:t>sepsis</a:t>
            </a:r>
            <a:r>
              <a:rPr lang="tr-TR" dirty="0" smtClean="0"/>
              <a:t> (bütün vücuda ve kana yayılan enfeksiyon), kanama ve gebelikte hipertansiyon.</a:t>
            </a:r>
            <a:endParaRPr lang="tr-T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Venezuela</a:t>
            </a:r>
            <a:r>
              <a:rPr lang="tr-TR" dirty="0" smtClean="0"/>
              <a:t> - Tarihçe</a:t>
            </a:r>
            <a:endParaRPr lang="tr-TR" dirty="0"/>
          </a:p>
        </p:txBody>
      </p:sp>
      <p:sp>
        <p:nvSpPr>
          <p:cNvPr id="3" name="2 İçerik Yer Tutucusu"/>
          <p:cNvSpPr>
            <a:spLocks noGrp="1"/>
          </p:cNvSpPr>
          <p:nvPr>
            <p:ph idx="1"/>
          </p:nvPr>
        </p:nvSpPr>
        <p:spPr>
          <a:xfrm>
            <a:off x="457200" y="1357298"/>
            <a:ext cx="8229600" cy="4929222"/>
          </a:xfrm>
        </p:spPr>
        <p:txBody>
          <a:bodyPr>
            <a:normAutofit fontScale="32500" lnSpcReduction="20000"/>
          </a:bodyPr>
          <a:lstStyle/>
          <a:p>
            <a:pPr marL="514350" indent="-514350">
              <a:buAutoNum type="arabicPlain" startAt="1912"/>
            </a:pPr>
            <a:r>
              <a:rPr lang="tr-TR" sz="7000" dirty="0" smtClean="0"/>
              <a:t> 	Halk Sağlığı Hizmetlerinin kuruluşu.</a:t>
            </a:r>
          </a:p>
          <a:p>
            <a:pPr marL="514350" indent="-514350">
              <a:buNone/>
            </a:pPr>
            <a:r>
              <a:rPr lang="tr-TR" sz="7000" dirty="0" smtClean="0"/>
              <a:t>1936 	Sağlık ve Sosyal Yardım Bakanlığının kurulması</a:t>
            </a:r>
          </a:p>
          <a:p>
            <a:pPr marL="514350" indent="-514350">
              <a:buNone/>
            </a:pPr>
            <a:r>
              <a:rPr lang="tr-TR" sz="7000" dirty="0" smtClean="0"/>
              <a:t>1944	</a:t>
            </a:r>
            <a:r>
              <a:rPr lang="tr-TR" sz="7000" dirty="0" err="1" smtClean="0"/>
              <a:t>Venezuela</a:t>
            </a:r>
            <a:r>
              <a:rPr lang="tr-TR" sz="7000" dirty="0" smtClean="0"/>
              <a:t> Sosyal Güvenlik Enstitüsü ve zorunlu Sosyal 	Güvenlik Yasası</a:t>
            </a:r>
          </a:p>
          <a:p>
            <a:pPr marL="514350" indent="-514350">
              <a:buNone/>
            </a:pPr>
            <a:r>
              <a:rPr lang="tr-TR" sz="7000" dirty="0" smtClean="0"/>
              <a:t>1961 	Anayasaya sağlık hakkının geçmesi</a:t>
            </a:r>
          </a:p>
          <a:p>
            <a:pPr marL="514350" indent="-514350">
              <a:buNone/>
            </a:pPr>
            <a:r>
              <a:rPr lang="tr-TR" sz="7000" dirty="0" smtClean="0"/>
              <a:t>1989 	sağlık hizmetlerinin </a:t>
            </a:r>
            <a:r>
              <a:rPr lang="tr-TR" sz="7000" dirty="0" err="1" smtClean="0"/>
              <a:t>desantralizasyonu</a:t>
            </a:r>
            <a:endParaRPr lang="tr-TR" sz="7000" dirty="0" smtClean="0"/>
          </a:p>
          <a:p>
            <a:pPr marL="514350" indent="-514350">
              <a:buNone/>
            </a:pPr>
            <a:r>
              <a:rPr lang="tr-TR" sz="7000" dirty="0" smtClean="0"/>
              <a:t>1999 	Sağlık ve Sosyal Yardım Bakanlığının yeniden 	yapılandırılması ve Sağlık ve Toplumsal Gelişme Bakanlığının 	kurulması</a:t>
            </a:r>
          </a:p>
          <a:p>
            <a:pPr marL="514350" indent="-514350">
              <a:buNone/>
            </a:pPr>
            <a:r>
              <a:rPr lang="tr-TR" sz="7000" dirty="0" smtClean="0"/>
              <a:t>2000 	Yeni Anayasaya göre sağlık reformu</a:t>
            </a:r>
          </a:p>
          <a:p>
            <a:pPr marL="514350" indent="-514350">
              <a:buNone/>
            </a:pPr>
            <a:r>
              <a:rPr lang="tr-TR" sz="7000" dirty="0" smtClean="0"/>
              <a:t>2002 	Yeni sağlık ve sosyal güvenlik yasası</a:t>
            </a:r>
          </a:p>
          <a:p>
            <a:pPr marL="514350" indent="-514350">
              <a:buNone/>
            </a:pPr>
            <a:r>
              <a:rPr lang="tr-TR" sz="7000" dirty="0" smtClean="0"/>
              <a:t>2005 	Sağlık ve Sosyal Gelişim Bakanlığı Toplumsal Katılım ve 	Sosyal Gelişme Bakanlığı ve Sağlık için Sağlık Halk Gücü 	Bakanlığı olarak ikiye ayrılmış.</a:t>
            </a:r>
          </a:p>
          <a:p>
            <a:pPr marL="514350" indent="-514350">
              <a:buNone/>
            </a:pPr>
            <a:r>
              <a:rPr lang="tr-TR" sz="7000" dirty="0" smtClean="0"/>
              <a:t>2008 	Yeniden Merkezileştirme Bildirgesi</a:t>
            </a:r>
          </a:p>
          <a:p>
            <a:pPr marL="514350" indent="-514350">
              <a:buNone/>
            </a:pPr>
            <a:endParaRPr lang="tr-TR"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Venezuela</a:t>
            </a:r>
            <a:r>
              <a:rPr lang="tr-TR" dirty="0" smtClean="0"/>
              <a:t> - Kapsam</a:t>
            </a:r>
            <a:endParaRPr lang="tr-TR" dirty="0"/>
          </a:p>
        </p:txBody>
      </p:sp>
      <p:sp>
        <p:nvSpPr>
          <p:cNvPr id="3" name="2 İçerik Yer Tutucusu"/>
          <p:cNvSpPr>
            <a:spLocks noGrp="1"/>
          </p:cNvSpPr>
          <p:nvPr>
            <p:ph idx="1"/>
          </p:nvPr>
        </p:nvSpPr>
        <p:spPr/>
        <p:txBody>
          <a:bodyPr>
            <a:normAutofit fontScale="55000" lnSpcReduction="20000"/>
          </a:bodyPr>
          <a:lstStyle/>
          <a:p>
            <a:r>
              <a:rPr lang="tr-TR" dirty="0" smtClean="0"/>
              <a:t>Ulusal Halk Sağlığı Sistemi (SPNS) (1999): Amacı tüm </a:t>
            </a:r>
            <a:r>
              <a:rPr lang="tr-TR" dirty="0" err="1" smtClean="0"/>
              <a:t>Venezuelalıların</a:t>
            </a:r>
            <a:r>
              <a:rPr lang="tr-TR" dirty="0" smtClean="0"/>
              <a:t> sağlık hakkını garanti etmek. Finansmanın tek merkezden olmasını (yeniden </a:t>
            </a:r>
            <a:r>
              <a:rPr lang="tr-TR" dirty="0" err="1" smtClean="0"/>
              <a:t>santralizasyonunu</a:t>
            </a:r>
            <a:r>
              <a:rPr lang="tr-TR" dirty="0" smtClean="0"/>
              <a:t>) sağlamak.</a:t>
            </a:r>
          </a:p>
          <a:p>
            <a:r>
              <a:rPr lang="tr-TR" dirty="0" smtClean="0"/>
              <a:t>İlkeleri:</a:t>
            </a:r>
          </a:p>
          <a:p>
            <a:pPr lvl="1"/>
            <a:r>
              <a:rPr lang="tr-TR" dirty="0" smtClean="0"/>
              <a:t>Ücretsiz hizmet</a:t>
            </a:r>
          </a:p>
          <a:p>
            <a:pPr lvl="1"/>
            <a:r>
              <a:rPr lang="tr-TR" dirty="0" smtClean="0"/>
              <a:t>Evrensellik</a:t>
            </a:r>
          </a:p>
          <a:p>
            <a:pPr lvl="1"/>
            <a:r>
              <a:rPr lang="tr-TR" dirty="0" smtClean="0"/>
              <a:t>Entegrasyon</a:t>
            </a:r>
          </a:p>
          <a:p>
            <a:pPr lvl="1"/>
            <a:r>
              <a:rPr lang="tr-TR" dirty="0" smtClean="0"/>
              <a:t>Eşitlik</a:t>
            </a:r>
          </a:p>
          <a:p>
            <a:pPr lvl="1"/>
            <a:r>
              <a:rPr lang="tr-TR" dirty="0" smtClean="0"/>
              <a:t>Sosyal entegrasyon ve toplumsal katılım</a:t>
            </a:r>
          </a:p>
          <a:p>
            <a:pPr lvl="1"/>
            <a:r>
              <a:rPr lang="tr-TR" dirty="0" smtClean="0"/>
              <a:t>Finansmanı ve sorumluluğunun devlete ait olması</a:t>
            </a:r>
          </a:p>
          <a:p>
            <a:r>
              <a:rPr lang="tr-TR" dirty="0" smtClean="0"/>
              <a:t>Yeniden yapılanma yasası henüz çıkarılamadığından amacına henüz ulaşamamış.</a:t>
            </a:r>
          </a:p>
          <a:p>
            <a:r>
              <a:rPr lang="tr-TR" dirty="0" smtClean="0"/>
              <a:t>Sağlık sistemi hala parça bölük işliyor.</a:t>
            </a:r>
          </a:p>
          <a:p>
            <a:r>
              <a:rPr lang="tr-TR" dirty="0" smtClean="0"/>
              <a:t>1997’de nüfusun %65’inin sağlık güvenliği varken, 2005’te nüfusun %68’i kapsam dışı.</a:t>
            </a:r>
          </a:p>
          <a:p>
            <a:pPr lvl="1"/>
            <a:r>
              <a:rPr lang="tr-TR" dirty="0" smtClean="0"/>
              <a:t>IVSS: %17,5</a:t>
            </a:r>
          </a:p>
          <a:p>
            <a:pPr lvl="1"/>
            <a:r>
              <a:rPr lang="tr-TR" dirty="0" smtClean="0"/>
              <a:t>Özel sigortalar: %11,7</a:t>
            </a:r>
          </a:p>
          <a:p>
            <a:pPr lvl="1"/>
            <a:r>
              <a:rPr lang="tr-TR" dirty="0" smtClean="0"/>
              <a:t>Çifte sigortalılar: %2,4 (IVSS + Özel sigorta)</a:t>
            </a:r>
          </a:p>
          <a:p>
            <a:pPr lvl="1"/>
            <a:endParaRPr lang="tr-T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Kosta </a:t>
            </a:r>
            <a:r>
              <a:rPr lang="tr-TR" dirty="0" err="1" smtClean="0"/>
              <a:t>Rika</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Kosta </a:t>
            </a:r>
            <a:r>
              <a:rPr lang="tr-TR" dirty="0" err="1" smtClean="0"/>
              <a:t>Rika</a:t>
            </a:r>
            <a:r>
              <a:rPr lang="tr-TR" dirty="0" smtClean="0"/>
              <a:t> politikası: Sosyal sigorta yolu ile çalışanların hastalık riskinden korunması kaçınılmaz haklarıdır.</a:t>
            </a:r>
          </a:p>
          <a:p>
            <a:r>
              <a:rPr lang="tr-TR" dirty="0" smtClean="0"/>
              <a:t>Sigorta kapsamı dışında kalanlar: devletin vatandaşlığa almadığı mülteciler, kayıt dışı çalışanlar, kayıt dışı göçmenler geçici işlerde çalışanlar, sağlık hizmetine ulaşımda coğrafi engelleri olan yerli topluluklar, sosyal haklarının farkında olmayan yoksullar, tarım sektöründe çalışanların %28’i.</a:t>
            </a:r>
          </a:p>
          <a:p>
            <a:r>
              <a:rPr lang="tr-TR" dirty="0" smtClean="0"/>
              <a:t>2010’da çıkarılan bir yasa ile göçmenlik statülerinin sürdürülmesi için </a:t>
            </a:r>
            <a:r>
              <a:rPr lang="tr-TR" dirty="0" err="1" smtClean="0"/>
              <a:t>CCSS’ye</a:t>
            </a:r>
            <a:r>
              <a:rPr lang="tr-TR" dirty="0" smtClean="0"/>
              <a:t> kayıtlı olma zorunluluğu getirilmiş.</a:t>
            </a: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Venezuela</a:t>
            </a:r>
            <a:r>
              <a:rPr lang="tr-TR" dirty="0" smtClean="0"/>
              <a:t> – Sağlık Sisteminin parçaları</a:t>
            </a:r>
            <a:endParaRPr lang="tr-TR" dirty="0"/>
          </a:p>
        </p:txBody>
      </p:sp>
      <p:sp>
        <p:nvSpPr>
          <p:cNvPr id="3" name="2 İçerik Yer Tutucusu"/>
          <p:cNvSpPr>
            <a:spLocks noGrp="1"/>
          </p:cNvSpPr>
          <p:nvPr>
            <p:ph idx="1"/>
          </p:nvPr>
        </p:nvSpPr>
        <p:spPr/>
        <p:txBody>
          <a:bodyPr/>
          <a:lstStyle/>
          <a:p>
            <a:r>
              <a:rPr lang="tr-TR" dirty="0" smtClean="0"/>
              <a:t>Sağlık Bakanlığı Birimleri</a:t>
            </a:r>
          </a:p>
          <a:p>
            <a:r>
              <a:rPr lang="tr-TR" dirty="0" err="1" smtClean="0"/>
              <a:t>Venezuela</a:t>
            </a:r>
            <a:r>
              <a:rPr lang="tr-TR" dirty="0" smtClean="0"/>
              <a:t> Sosyal Güvenlik Enstitüsü (IVSS)</a:t>
            </a:r>
          </a:p>
          <a:p>
            <a:r>
              <a:rPr lang="tr-TR" dirty="0" smtClean="0"/>
              <a:t>Silahlı Kuvvetler Sosyal Gözetim Enstitüsü (IPSFA)</a:t>
            </a:r>
          </a:p>
          <a:p>
            <a:r>
              <a:rPr lang="tr-TR" dirty="0" smtClean="0"/>
              <a:t>Eğitim, Kültür ve Spor Bakanlığı Sosyal Yardım ve Gözetim Enstitüsü (IPASME)</a:t>
            </a:r>
          </a:p>
          <a:p>
            <a:r>
              <a:rPr lang="tr-TR" dirty="0" err="1" smtClean="0"/>
              <a:t>Venezuela</a:t>
            </a:r>
            <a:r>
              <a:rPr lang="tr-TR" dirty="0" smtClean="0"/>
              <a:t> Petrolleri (PD - VSA _ Çalışanlarına sosyal güvenlik sağlıyor)</a:t>
            </a:r>
            <a:endParaRPr lang="tr-T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1990’larda </a:t>
            </a:r>
            <a:r>
              <a:rPr lang="tr-TR" dirty="0" err="1" smtClean="0"/>
              <a:t>desentralizasyon</a:t>
            </a:r>
            <a:r>
              <a:rPr lang="tr-TR" dirty="0" smtClean="0"/>
              <a:t> başlatılmış.</a:t>
            </a:r>
          </a:p>
          <a:p>
            <a:r>
              <a:rPr lang="tr-TR" dirty="0" err="1" smtClean="0"/>
              <a:t>Desentralizasyonun</a:t>
            </a:r>
            <a:r>
              <a:rPr lang="tr-TR" dirty="0" smtClean="0"/>
              <a:t> toparlanması için 2003’te “Semt İçi Görev” projesi başlatılmış ve bu Entegre Bakım Modelinin temelini oluşturmuş.</a:t>
            </a:r>
          </a:p>
          <a:p>
            <a:r>
              <a:rPr lang="tr-TR" dirty="0" smtClean="0"/>
              <a:t>Ancak parçalılık sorunu çözülemediğinden kaynakların kullanımı verimsiz olmuş.</a:t>
            </a:r>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Venezuela</a:t>
            </a:r>
            <a:r>
              <a:rPr lang="tr-TR" dirty="0" smtClean="0"/>
              <a:t> – Semt İçi Hizmetler </a:t>
            </a:r>
            <a:br>
              <a:rPr lang="tr-TR" dirty="0" smtClean="0"/>
            </a:br>
            <a:r>
              <a:rPr lang="tr-TR" dirty="0" smtClean="0"/>
              <a:t>(La </a:t>
            </a:r>
            <a:r>
              <a:rPr lang="tr-TR" dirty="0" err="1" smtClean="0"/>
              <a:t>Misión</a:t>
            </a:r>
            <a:r>
              <a:rPr lang="tr-TR" dirty="0" smtClean="0"/>
              <a:t> </a:t>
            </a:r>
            <a:r>
              <a:rPr lang="tr-TR" dirty="0" err="1" smtClean="0"/>
              <a:t>Barrio</a:t>
            </a:r>
            <a:r>
              <a:rPr lang="tr-TR" dirty="0" smtClean="0"/>
              <a:t> </a:t>
            </a:r>
            <a:r>
              <a:rPr lang="tr-TR" dirty="0" err="1" smtClean="0"/>
              <a:t>Adentro</a:t>
            </a:r>
            <a:r>
              <a:rPr lang="tr-TR" dirty="0" smtClean="0"/>
              <a:t>)</a:t>
            </a:r>
            <a:endParaRPr lang="tr-TR" dirty="0"/>
          </a:p>
        </p:txBody>
      </p:sp>
      <p:sp>
        <p:nvSpPr>
          <p:cNvPr id="3" name="2 İçerik Yer Tutucusu"/>
          <p:cNvSpPr>
            <a:spLocks noGrp="1"/>
          </p:cNvSpPr>
          <p:nvPr>
            <p:ph idx="1"/>
          </p:nvPr>
        </p:nvSpPr>
        <p:spPr/>
        <p:txBody>
          <a:bodyPr>
            <a:normAutofit fontScale="62500" lnSpcReduction="20000"/>
          </a:bodyPr>
          <a:lstStyle/>
          <a:p>
            <a:r>
              <a:rPr lang="tr-TR" dirty="0" err="1" smtClean="0"/>
              <a:t>Barrio</a:t>
            </a:r>
            <a:r>
              <a:rPr lang="tr-TR" dirty="0" smtClean="0"/>
              <a:t> </a:t>
            </a:r>
            <a:r>
              <a:rPr lang="tr-TR" dirty="0" err="1" smtClean="0"/>
              <a:t>Adentro</a:t>
            </a:r>
            <a:r>
              <a:rPr lang="tr-TR" dirty="0" smtClean="0"/>
              <a:t> I: Geliştirici ve koruyucu birinci basamak sağlık hizmetleri, erken tanı </a:t>
            </a:r>
          </a:p>
          <a:p>
            <a:r>
              <a:rPr lang="tr-TR" dirty="0" err="1" smtClean="0"/>
              <a:t>Barrio</a:t>
            </a:r>
            <a:r>
              <a:rPr lang="tr-TR" dirty="0" smtClean="0"/>
              <a:t> </a:t>
            </a:r>
            <a:r>
              <a:rPr lang="tr-TR" dirty="0" err="1" smtClean="0"/>
              <a:t>Adentro</a:t>
            </a:r>
            <a:r>
              <a:rPr lang="tr-TR" dirty="0" smtClean="0"/>
              <a:t> II: İkinci basamak hizmetler</a:t>
            </a:r>
          </a:p>
          <a:p>
            <a:r>
              <a:rPr lang="tr-TR" dirty="0" err="1" smtClean="0"/>
              <a:t>Barrio</a:t>
            </a:r>
            <a:r>
              <a:rPr lang="tr-TR" dirty="0" smtClean="0"/>
              <a:t> </a:t>
            </a:r>
            <a:r>
              <a:rPr lang="tr-TR" dirty="0" err="1" smtClean="0"/>
              <a:t>Adentro</a:t>
            </a:r>
            <a:r>
              <a:rPr lang="tr-TR" dirty="0" smtClean="0"/>
              <a:t> III: Üçüncü basamak hizmetler</a:t>
            </a:r>
          </a:p>
          <a:p>
            <a:r>
              <a:rPr lang="tr-TR" dirty="0" smtClean="0"/>
              <a:t>Petrol gelirleri ile finanse ediliyor.</a:t>
            </a:r>
          </a:p>
          <a:p>
            <a:r>
              <a:rPr lang="tr-TR" dirty="0" smtClean="0"/>
              <a:t>Halen geçerli olan parçalı sağlık sisteminden ayrı olarak ona paralel bir sistem.</a:t>
            </a:r>
          </a:p>
          <a:p>
            <a:r>
              <a:rPr lang="tr-TR" dirty="0" err="1" smtClean="0"/>
              <a:t>Barrio</a:t>
            </a:r>
            <a:r>
              <a:rPr lang="tr-TR" dirty="0" smtClean="0"/>
              <a:t> </a:t>
            </a:r>
            <a:r>
              <a:rPr lang="tr-TR" dirty="0" err="1" smtClean="0"/>
              <a:t>Adentro</a:t>
            </a:r>
            <a:r>
              <a:rPr lang="tr-TR" dirty="0" smtClean="0"/>
              <a:t> II kapsamında ileri teknolojili ve ücretsiz merkezler kurulmuş.</a:t>
            </a:r>
          </a:p>
          <a:p>
            <a:r>
              <a:rPr lang="tr-TR" dirty="0" smtClean="0"/>
              <a:t>Birinci basamak düzeyinde toplum katılımı ile işliyor: Mahallelerde Sağlık Komiteleri kurulmuş. 2006’da 8951 sağlık komitesi bulunuyormuş. Komitelerin görevi yerelde öncelikli sağlık sorunlarını belirleyerek bu sorunların çözümüne katkıda bulunmak olarak belirlenmiş.</a:t>
            </a:r>
          </a:p>
          <a:p>
            <a:r>
              <a:rPr lang="tr-TR" dirty="0" smtClean="0"/>
              <a:t>Bu sistemle halkın sağlık hizmetlerine ulaşımı artmış.</a:t>
            </a:r>
          </a:p>
          <a:p>
            <a:pPr lvl="1"/>
            <a:endParaRPr lang="tr-T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765868"/>
          </a:xfrm>
        </p:spPr>
        <p:txBody>
          <a:bodyPr>
            <a:normAutofit/>
          </a:bodyPr>
          <a:lstStyle/>
          <a:p>
            <a:r>
              <a:rPr lang="tr-TR" sz="3200" dirty="0" err="1" smtClean="0"/>
              <a:t>Venezuela</a:t>
            </a:r>
            <a:r>
              <a:rPr lang="tr-TR" sz="3200" dirty="0" smtClean="0"/>
              <a:t>– Sağlık Sektörü Organizasyonu</a:t>
            </a:r>
            <a:endParaRPr lang="tr-TR" sz="3200" dirty="0"/>
          </a:p>
        </p:txBody>
      </p:sp>
      <p:sp>
        <p:nvSpPr>
          <p:cNvPr id="4" name="3 Dikdörtgen"/>
          <p:cNvSpPr/>
          <p:nvPr/>
        </p:nvSpPr>
        <p:spPr>
          <a:xfrm>
            <a:off x="1259632" y="980728"/>
            <a:ext cx="4608512"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ysClr val="windowText" lastClr="000000"/>
                </a:solidFill>
              </a:rPr>
              <a:t>Kamu</a:t>
            </a:r>
            <a:endParaRPr lang="tr-TR" sz="1600" dirty="0">
              <a:solidFill>
                <a:sysClr val="windowText" lastClr="000000"/>
              </a:solidFill>
            </a:endParaRPr>
          </a:p>
        </p:txBody>
      </p:sp>
      <p:sp>
        <p:nvSpPr>
          <p:cNvPr id="5" name="4 İçerik Yer Tutucusu"/>
          <p:cNvSpPr>
            <a:spLocks noGrp="1"/>
          </p:cNvSpPr>
          <p:nvPr>
            <p:ph idx="1"/>
          </p:nvPr>
        </p:nvSpPr>
        <p:spPr>
          <a:xfrm>
            <a:off x="6012160" y="980728"/>
            <a:ext cx="2664296"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buNone/>
            </a:pPr>
            <a:r>
              <a:rPr lang="tr-TR" dirty="0" smtClean="0">
                <a:solidFill>
                  <a:sysClr val="windowText" lastClr="000000"/>
                </a:solidFill>
              </a:rPr>
              <a:t>Özel</a:t>
            </a:r>
            <a:endParaRPr lang="tr-TR" dirty="0">
              <a:solidFill>
                <a:sysClr val="windowText" lastClr="000000"/>
              </a:solidFill>
            </a:endParaRPr>
          </a:p>
        </p:txBody>
      </p:sp>
      <p:sp>
        <p:nvSpPr>
          <p:cNvPr id="6" name="5 Dikdörtgen"/>
          <p:cNvSpPr/>
          <p:nvPr/>
        </p:nvSpPr>
        <p:spPr>
          <a:xfrm>
            <a:off x="-21658" y="980728"/>
            <a:ext cx="1594090" cy="5632311"/>
          </a:xfrm>
          <a:prstGeom prst="rect">
            <a:avLst/>
          </a:prstGeom>
        </p:spPr>
        <p:txBody>
          <a:bodyPr wrap="squar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Kaynaklar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t>
            </a:r>
          </a:p>
          <a:p>
            <a:pPr lvl="0" algn="ctr">
              <a:spcBef>
                <a:spcPct val="0"/>
              </a:spcBef>
            </a:pPr>
            <a:r>
              <a:rPr lang="tr-TR" dirty="0" smtClean="0">
                <a:solidFill>
                  <a:prstClr val="black"/>
                </a:solidFill>
                <a:ea typeface="+mj-ea"/>
                <a:cs typeface="+mj-cs"/>
              </a:rPr>
              <a:t>alanlar</a:t>
            </a:r>
            <a:endParaRPr lang="tr-TR" dirty="0">
              <a:solidFill>
                <a:prstClr val="black"/>
              </a:solidFill>
              <a:ea typeface="+mj-ea"/>
              <a:cs typeface="+mj-cs"/>
            </a:endParaRPr>
          </a:p>
        </p:txBody>
      </p:sp>
      <p:sp>
        <p:nvSpPr>
          <p:cNvPr id="8" name="7 Dikdörtgen"/>
          <p:cNvSpPr/>
          <p:nvPr/>
        </p:nvSpPr>
        <p:spPr>
          <a:xfrm>
            <a:off x="1259632" y="1844824"/>
            <a:ext cx="122413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Devlet, eyalet yönetimleri, belediyeler</a:t>
            </a:r>
            <a:endParaRPr lang="tr-TR" sz="1400" dirty="0"/>
          </a:p>
        </p:txBody>
      </p:sp>
      <p:sp>
        <p:nvSpPr>
          <p:cNvPr id="9" name="8 Dikdörtgen"/>
          <p:cNvSpPr/>
          <p:nvPr/>
        </p:nvSpPr>
        <p:spPr>
          <a:xfrm>
            <a:off x="2915816" y="1844824"/>
            <a:ext cx="122413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Çalışanlar</a:t>
            </a:r>
            <a:endParaRPr lang="tr-TR" dirty="0"/>
          </a:p>
        </p:txBody>
      </p:sp>
      <p:sp>
        <p:nvSpPr>
          <p:cNvPr id="10" name="9 Dikdörtgen"/>
          <p:cNvSpPr/>
          <p:nvPr/>
        </p:nvSpPr>
        <p:spPr>
          <a:xfrm>
            <a:off x="4572000" y="1844824"/>
            <a:ext cx="1224136"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dirty="0" smtClean="0"/>
              <a:t>İşverenler</a:t>
            </a:r>
            <a:endParaRPr lang="tr-TR" dirty="0"/>
          </a:p>
        </p:txBody>
      </p:sp>
      <p:sp>
        <p:nvSpPr>
          <p:cNvPr id="11" name="10 Dikdörtgen"/>
          <p:cNvSpPr/>
          <p:nvPr/>
        </p:nvSpPr>
        <p:spPr>
          <a:xfrm>
            <a:off x="6084168" y="1844824"/>
            <a:ext cx="100811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500" dirty="0" smtClean="0"/>
              <a:t>Şirketler</a:t>
            </a:r>
            <a:endParaRPr lang="tr-TR" sz="1500" dirty="0"/>
          </a:p>
        </p:txBody>
      </p:sp>
      <p:sp>
        <p:nvSpPr>
          <p:cNvPr id="13" name="12 Dikdörtgen"/>
          <p:cNvSpPr/>
          <p:nvPr/>
        </p:nvSpPr>
        <p:spPr>
          <a:xfrm>
            <a:off x="1259632" y="2924944"/>
            <a:ext cx="1152128" cy="86409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600" dirty="0" smtClean="0"/>
              <a:t>Sağlık Halk Gücü Bakanlığı</a:t>
            </a:r>
            <a:endParaRPr lang="tr-TR" sz="1600" dirty="0"/>
          </a:p>
        </p:txBody>
      </p:sp>
      <p:sp>
        <p:nvSpPr>
          <p:cNvPr id="14" name="13 Dikdörtgen"/>
          <p:cNvSpPr/>
          <p:nvPr/>
        </p:nvSpPr>
        <p:spPr>
          <a:xfrm>
            <a:off x="2555776" y="2924944"/>
            <a:ext cx="1076700" cy="86409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err="1" smtClean="0"/>
              <a:t>Venezuela</a:t>
            </a:r>
            <a:r>
              <a:rPr lang="tr-TR" sz="1400" dirty="0" smtClean="0"/>
              <a:t> Sosyal Güvenlik Enstitüsü (IVSS)</a:t>
            </a:r>
            <a:endParaRPr lang="tr-TR" sz="1400" dirty="0"/>
          </a:p>
        </p:txBody>
      </p:sp>
      <p:sp>
        <p:nvSpPr>
          <p:cNvPr id="15" name="14 Dikdörtgen"/>
          <p:cNvSpPr/>
          <p:nvPr/>
        </p:nvSpPr>
        <p:spPr>
          <a:xfrm>
            <a:off x="4932040" y="2924944"/>
            <a:ext cx="936104" cy="57207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err="1" smtClean="0"/>
              <a:t>Venezuela</a:t>
            </a:r>
            <a:r>
              <a:rPr lang="tr-TR" sz="1400" dirty="0" smtClean="0"/>
              <a:t> Petrolleri</a:t>
            </a:r>
            <a:endParaRPr lang="tr-TR" sz="1400" dirty="0"/>
          </a:p>
        </p:txBody>
      </p:sp>
      <p:sp>
        <p:nvSpPr>
          <p:cNvPr id="16" name="15 Dikdörtgen"/>
          <p:cNvSpPr/>
          <p:nvPr/>
        </p:nvSpPr>
        <p:spPr>
          <a:xfrm>
            <a:off x="6876256" y="2924944"/>
            <a:ext cx="936104" cy="57606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Özel sigortalar</a:t>
            </a:r>
            <a:endParaRPr lang="tr-TR" sz="1400" dirty="0"/>
          </a:p>
        </p:txBody>
      </p:sp>
      <p:sp>
        <p:nvSpPr>
          <p:cNvPr id="17" name="16 Dikdörtgen"/>
          <p:cNvSpPr/>
          <p:nvPr/>
        </p:nvSpPr>
        <p:spPr>
          <a:xfrm>
            <a:off x="1331640" y="4653136"/>
            <a:ext cx="1080120" cy="93610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Hastaneler ve halk sağlığı merkezleri</a:t>
            </a:r>
            <a:endParaRPr lang="tr-TR" sz="1600" dirty="0"/>
          </a:p>
        </p:txBody>
      </p:sp>
      <p:sp>
        <p:nvSpPr>
          <p:cNvPr id="22" name="21 Dikdörtgen"/>
          <p:cNvSpPr/>
          <p:nvPr/>
        </p:nvSpPr>
        <p:spPr>
          <a:xfrm>
            <a:off x="1331640" y="6021288"/>
            <a:ext cx="1076700" cy="62242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Kapsam dışındakiler</a:t>
            </a:r>
            <a:endParaRPr lang="tr-TR" sz="1400" dirty="0"/>
          </a:p>
        </p:txBody>
      </p:sp>
      <p:sp>
        <p:nvSpPr>
          <p:cNvPr id="23" name="22 Dikdörtgen"/>
          <p:cNvSpPr/>
          <p:nvPr/>
        </p:nvSpPr>
        <p:spPr>
          <a:xfrm>
            <a:off x="3923928" y="5949280"/>
            <a:ext cx="1008112" cy="62242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İlgili Kuruluş çalışanları ve aileleri</a:t>
            </a:r>
            <a:endParaRPr lang="tr-TR" sz="1400" dirty="0"/>
          </a:p>
        </p:txBody>
      </p:sp>
      <p:sp>
        <p:nvSpPr>
          <p:cNvPr id="61" name="60 Dikdörtgen"/>
          <p:cNvSpPr/>
          <p:nvPr/>
        </p:nvSpPr>
        <p:spPr>
          <a:xfrm>
            <a:off x="7524328" y="1844824"/>
            <a:ext cx="108012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Haneler</a:t>
            </a:r>
            <a:endParaRPr lang="tr-TR" sz="1400" dirty="0"/>
          </a:p>
        </p:txBody>
      </p:sp>
      <p:sp>
        <p:nvSpPr>
          <p:cNvPr id="62" name="61 Dikdörtgen"/>
          <p:cNvSpPr/>
          <p:nvPr/>
        </p:nvSpPr>
        <p:spPr>
          <a:xfrm>
            <a:off x="3779912" y="2924944"/>
            <a:ext cx="1008112" cy="43204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Silahlı Kuvvetler</a:t>
            </a:r>
            <a:endParaRPr lang="tr-TR" sz="1400" dirty="0"/>
          </a:p>
        </p:txBody>
      </p:sp>
      <p:sp>
        <p:nvSpPr>
          <p:cNvPr id="65" name="64 Dikdörtgen"/>
          <p:cNvSpPr/>
          <p:nvPr/>
        </p:nvSpPr>
        <p:spPr>
          <a:xfrm>
            <a:off x="6444208" y="4221088"/>
            <a:ext cx="1656184" cy="43204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Özel klinikler</a:t>
            </a:r>
            <a:endParaRPr lang="tr-TR" sz="1200" dirty="0"/>
          </a:p>
        </p:txBody>
      </p:sp>
      <p:sp>
        <p:nvSpPr>
          <p:cNvPr id="70" name="69 Dikdörtgen"/>
          <p:cNvSpPr/>
          <p:nvPr/>
        </p:nvSpPr>
        <p:spPr>
          <a:xfrm>
            <a:off x="2627784" y="5949280"/>
            <a:ext cx="1076700" cy="62242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Çalışanlar ve aileleri</a:t>
            </a:r>
            <a:endParaRPr lang="tr-TR" sz="1400" dirty="0"/>
          </a:p>
        </p:txBody>
      </p:sp>
      <p:sp>
        <p:nvSpPr>
          <p:cNvPr id="71" name="70 Dikdörtgen"/>
          <p:cNvSpPr/>
          <p:nvPr/>
        </p:nvSpPr>
        <p:spPr>
          <a:xfrm>
            <a:off x="6876256" y="5949280"/>
            <a:ext cx="1008112" cy="62242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Ödeme gücü olanlar</a:t>
            </a:r>
            <a:endParaRPr lang="tr-TR" sz="1400" dirty="0"/>
          </a:p>
        </p:txBody>
      </p:sp>
      <p:cxnSp>
        <p:nvCxnSpPr>
          <p:cNvPr id="79" name="78 Düz Bağlayıcı"/>
          <p:cNvCxnSpPr/>
          <p:nvPr/>
        </p:nvCxnSpPr>
        <p:spPr>
          <a:xfrm>
            <a:off x="5508104" y="314096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84 Dikdörtgen"/>
          <p:cNvSpPr/>
          <p:nvPr/>
        </p:nvSpPr>
        <p:spPr>
          <a:xfrm>
            <a:off x="3779912" y="3284984"/>
            <a:ext cx="1008112" cy="28803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200" dirty="0" smtClean="0"/>
              <a:t>Üniversiteler</a:t>
            </a:r>
            <a:endParaRPr lang="tr-TR" sz="1200" dirty="0"/>
          </a:p>
        </p:txBody>
      </p:sp>
      <p:sp>
        <p:nvSpPr>
          <p:cNvPr id="88" name="87 Dikdörtgen"/>
          <p:cNvSpPr/>
          <p:nvPr/>
        </p:nvSpPr>
        <p:spPr>
          <a:xfrm>
            <a:off x="3779912" y="3573016"/>
            <a:ext cx="1008112" cy="36004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Eğit. Kültür Spor Bak</a:t>
            </a:r>
            <a:endParaRPr lang="tr-TR" sz="1400" dirty="0"/>
          </a:p>
        </p:txBody>
      </p:sp>
      <p:sp>
        <p:nvSpPr>
          <p:cNvPr id="90" name="89 Dikdörtgen"/>
          <p:cNvSpPr/>
          <p:nvPr/>
        </p:nvSpPr>
        <p:spPr>
          <a:xfrm>
            <a:off x="6444208" y="4653136"/>
            <a:ext cx="1656184" cy="43204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Özel hastaneler</a:t>
            </a:r>
            <a:endParaRPr lang="tr-TR" sz="1200" dirty="0"/>
          </a:p>
        </p:txBody>
      </p:sp>
      <p:sp>
        <p:nvSpPr>
          <p:cNvPr id="92" name="91 Dikdörtgen"/>
          <p:cNvSpPr/>
          <p:nvPr/>
        </p:nvSpPr>
        <p:spPr>
          <a:xfrm>
            <a:off x="2555776" y="4653136"/>
            <a:ext cx="1152128" cy="93610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IVSS Hastaneleri ve sağlık merkezleri</a:t>
            </a:r>
            <a:endParaRPr lang="tr-TR" sz="1600" dirty="0"/>
          </a:p>
        </p:txBody>
      </p:sp>
      <p:sp>
        <p:nvSpPr>
          <p:cNvPr id="94" name="93 Dikdörtgen"/>
          <p:cNvSpPr/>
          <p:nvPr/>
        </p:nvSpPr>
        <p:spPr>
          <a:xfrm>
            <a:off x="3851920" y="4653136"/>
            <a:ext cx="1080120" cy="79208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Tüm kurumlarda ayaktan sağlık hizmetleri</a:t>
            </a:r>
            <a:endParaRPr lang="tr-TR" sz="1400" dirty="0"/>
          </a:p>
        </p:txBody>
      </p:sp>
      <p:cxnSp>
        <p:nvCxnSpPr>
          <p:cNvPr id="98" name="97 Düz Ok Bağlayıcısı"/>
          <p:cNvCxnSpPr>
            <a:endCxn id="13" idx="0"/>
          </p:cNvCxnSpPr>
          <p:nvPr/>
        </p:nvCxnSpPr>
        <p:spPr>
          <a:xfrm>
            <a:off x="1835696" y="2276872"/>
            <a:ext cx="0" cy="64807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2" name="101 Düz Ok Bağlayıcısı"/>
          <p:cNvCxnSpPr/>
          <p:nvPr/>
        </p:nvCxnSpPr>
        <p:spPr>
          <a:xfrm>
            <a:off x="3131840" y="2348880"/>
            <a:ext cx="0" cy="57606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10" name="109 Düz Ok Bağlayıcısı"/>
          <p:cNvCxnSpPr/>
          <p:nvPr/>
        </p:nvCxnSpPr>
        <p:spPr>
          <a:xfrm>
            <a:off x="4716016" y="2348880"/>
            <a:ext cx="0" cy="57606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12" name="111 Düz Ok Bağlayıcısı"/>
          <p:cNvCxnSpPr/>
          <p:nvPr/>
        </p:nvCxnSpPr>
        <p:spPr>
          <a:xfrm>
            <a:off x="5508104" y="2348880"/>
            <a:ext cx="0" cy="57606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16" name="115 Düz Bağlayıcı"/>
          <p:cNvCxnSpPr/>
          <p:nvPr/>
        </p:nvCxnSpPr>
        <p:spPr>
          <a:xfrm>
            <a:off x="1835696" y="2636912"/>
            <a:ext cx="1008112"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22" name="121 Düz Ok Bağlayıcısı"/>
          <p:cNvCxnSpPr/>
          <p:nvPr/>
        </p:nvCxnSpPr>
        <p:spPr>
          <a:xfrm>
            <a:off x="2843808" y="2636912"/>
            <a:ext cx="0" cy="28803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25" name="124 Düz Bağlayıcı"/>
          <p:cNvCxnSpPr/>
          <p:nvPr/>
        </p:nvCxnSpPr>
        <p:spPr>
          <a:xfrm>
            <a:off x="3131840" y="2636912"/>
            <a:ext cx="2160240"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27" name="126 Düz Ok Bağlayıcısı"/>
          <p:cNvCxnSpPr/>
          <p:nvPr/>
        </p:nvCxnSpPr>
        <p:spPr>
          <a:xfrm>
            <a:off x="5292080" y="2636912"/>
            <a:ext cx="0" cy="28803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29" name="128 Düz Ok Bağlayıcısı"/>
          <p:cNvCxnSpPr>
            <a:endCxn id="62" idx="0"/>
          </p:cNvCxnSpPr>
          <p:nvPr/>
        </p:nvCxnSpPr>
        <p:spPr>
          <a:xfrm>
            <a:off x="4283968" y="2636912"/>
            <a:ext cx="0" cy="28803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34" name="133 Düz Bağlayıcı"/>
          <p:cNvCxnSpPr/>
          <p:nvPr/>
        </p:nvCxnSpPr>
        <p:spPr>
          <a:xfrm>
            <a:off x="4644008" y="2348880"/>
            <a:ext cx="0" cy="14401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37" name="136 Düz Bağlayıcı"/>
          <p:cNvCxnSpPr/>
          <p:nvPr/>
        </p:nvCxnSpPr>
        <p:spPr>
          <a:xfrm flipH="1">
            <a:off x="3491880" y="2492896"/>
            <a:ext cx="1152128"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39" name="138 Düz Ok Bağlayıcısı"/>
          <p:cNvCxnSpPr/>
          <p:nvPr/>
        </p:nvCxnSpPr>
        <p:spPr>
          <a:xfrm>
            <a:off x="3491880" y="2492896"/>
            <a:ext cx="0" cy="432048"/>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45" name="144 Düz Ok Bağlayıcısı"/>
          <p:cNvCxnSpPr/>
          <p:nvPr/>
        </p:nvCxnSpPr>
        <p:spPr>
          <a:xfrm>
            <a:off x="1547664" y="3789040"/>
            <a:ext cx="0" cy="864096"/>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47" name="146 Düz Bağlayıcı"/>
          <p:cNvCxnSpPr/>
          <p:nvPr/>
        </p:nvCxnSpPr>
        <p:spPr>
          <a:xfrm>
            <a:off x="2699792" y="3789040"/>
            <a:ext cx="0" cy="216024"/>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49" name="148 Düz Bağlayıcı"/>
          <p:cNvCxnSpPr/>
          <p:nvPr/>
        </p:nvCxnSpPr>
        <p:spPr>
          <a:xfrm flipH="1">
            <a:off x="1979712" y="4005064"/>
            <a:ext cx="720080"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51" name="150 Düz Ok Bağlayıcısı"/>
          <p:cNvCxnSpPr/>
          <p:nvPr/>
        </p:nvCxnSpPr>
        <p:spPr>
          <a:xfrm>
            <a:off x="1979712" y="4005064"/>
            <a:ext cx="0" cy="648072"/>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58" name="157 Düz Bağlayıcı"/>
          <p:cNvCxnSpPr/>
          <p:nvPr/>
        </p:nvCxnSpPr>
        <p:spPr>
          <a:xfrm flipH="1">
            <a:off x="2267744" y="4149080"/>
            <a:ext cx="2016224"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62" name="161 Düz Bağlayıcı"/>
          <p:cNvCxnSpPr>
            <a:endCxn id="88" idx="2"/>
          </p:cNvCxnSpPr>
          <p:nvPr/>
        </p:nvCxnSpPr>
        <p:spPr>
          <a:xfrm flipV="1">
            <a:off x="4283968" y="3933056"/>
            <a:ext cx="0" cy="216024"/>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64" name="163 Düz Ok Bağlayıcısı"/>
          <p:cNvCxnSpPr/>
          <p:nvPr/>
        </p:nvCxnSpPr>
        <p:spPr>
          <a:xfrm>
            <a:off x="2267744" y="4149080"/>
            <a:ext cx="0" cy="504056"/>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84" name="183 Düz Ok Bağlayıcısı"/>
          <p:cNvCxnSpPr/>
          <p:nvPr/>
        </p:nvCxnSpPr>
        <p:spPr>
          <a:xfrm>
            <a:off x="3347864" y="3789040"/>
            <a:ext cx="0" cy="864096"/>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88" name="187 Düz Ok Bağlayıcısı"/>
          <p:cNvCxnSpPr/>
          <p:nvPr/>
        </p:nvCxnSpPr>
        <p:spPr>
          <a:xfrm>
            <a:off x="4644008" y="3933056"/>
            <a:ext cx="0" cy="72008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90" name="189 Düz Bağlayıcı"/>
          <p:cNvCxnSpPr/>
          <p:nvPr/>
        </p:nvCxnSpPr>
        <p:spPr>
          <a:xfrm>
            <a:off x="4644008" y="4293096"/>
            <a:ext cx="648072"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92" name="191 Düz Bağlayıcı"/>
          <p:cNvCxnSpPr/>
          <p:nvPr/>
        </p:nvCxnSpPr>
        <p:spPr>
          <a:xfrm>
            <a:off x="5292080" y="4293096"/>
            <a:ext cx="0" cy="576064"/>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94" name="193 Düz Ok Bağlayıcısı"/>
          <p:cNvCxnSpPr>
            <a:endCxn id="90" idx="1"/>
          </p:cNvCxnSpPr>
          <p:nvPr/>
        </p:nvCxnSpPr>
        <p:spPr>
          <a:xfrm>
            <a:off x="5292080" y="4869160"/>
            <a:ext cx="1152128" cy="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96" name="195 Düz Bağlayıcı"/>
          <p:cNvCxnSpPr/>
          <p:nvPr/>
        </p:nvCxnSpPr>
        <p:spPr>
          <a:xfrm>
            <a:off x="5652120" y="3501008"/>
            <a:ext cx="0" cy="122413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99" name="198 Düz Ok Bağlayıcısı"/>
          <p:cNvCxnSpPr/>
          <p:nvPr/>
        </p:nvCxnSpPr>
        <p:spPr>
          <a:xfrm>
            <a:off x="5652120" y="4725144"/>
            <a:ext cx="792088" cy="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01" name="200 Düz Ok Bağlayıcısı"/>
          <p:cNvCxnSpPr>
            <a:endCxn id="65" idx="1"/>
          </p:cNvCxnSpPr>
          <p:nvPr/>
        </p:nvCxnSpPr>
        <p:spPr>
          <a:xfrm>
            <a:off x="5652120" y="4437112"/>
            <a:ext cx="792088" cy="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10" name="209 Düz Ok Bağlayıcısı"/>
          <p:cNvCxnSpPr/>
          <p:nvPr/>
        </p:nvCxnSpPr>
        <p:spPr>
          <a:xfrm>
            <a:off x="7020272" y="2348880"/>
            <a:ext cx="0" cy="57606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11" name="210 Düz Ok Bağlayıcısı"/>
          <p:cNvCxnSpPr/>
          <p:nvPr/>
        </p:nvCxnSpPr>
        <p:spPr>
          <a:xfrm>
            <a:off x="7668344" y="2348880"/>
            <a:ext cx="0" cy="576064"/>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13" name="212 Düz Ok Bağlayıcısı"/>
          <p:cNvCxnSpPr>
            <a:stCxn id="11" idx="2"/>
          </p:cNvCxnSpPr>
          <p:nvPr/>
        </p:nvCxnSpPr>
        <p:spPr>
          <a:xfrm>
            <a:off x="6588224" y="2344890"/>
            <a:ext cx="0" cy="1876198"/>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16" name="215 Düz Ok Bağlayıcısı"/>
          <p:cNvCxnSpPr/>
          <p:nvPr/>
        </p:nvCxnSpPr>
        <p:spPr>
          <a:xfrm>
            <a:off x="7956376" y="2348880"/>
            <a:ext cx="0" cy="1876198"/>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18" name="217 Düz Ok Bağlayıcısı"/>
          <p:cNvCxnSpPr>
            <a:endCxn id="71" idx="0"/>
          </p:cNvCxnSpPr>
          <p:nvPr/>
        </p:nvCxnSpPr>
        <p:spPr>
          <a:xfrm>
            <a:off x="7380312" y="5085184"/>
            <a:ext cx="0" cy="864096"/>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21" name="220 Düz Bağlayıcı"/>
          <p:cNvCxnSpPr/>
          <p:nvPr/>
        </p:nvCxnSpPr>
        <p:spPr>
          <a:xfrm>
            <a:off x="6804248" y="5085184"/>
            <a:ext cx="0" cy="504056"/>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223" name="222 Düz Bağlayıcı"/>
          <p:cNvCxnSpPr/>
          <p:nvPr/>
        </p:nvCxnSpPr>
        <p:spPr>
          <a:xfrm flipH="1">
            <a:off x="4644008" y="5589240"/>
            <a:ext cx="2160240" cy="0"/>
          </a:xfrm>
          <a:prstGeom prst="line">
            <a:avLst/>
          </a:prstGeom>
          <a:ln>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225" name="224 Düz Ok Bağlayıcısı"/>
          <p:cNvCxnSpPr/>
          <p:nvPr/>
        </p:nvCxnSpPr>
        <p:spPr>
          <a:xfrm>
            <a:off x="4644008" y="5589240"/>
            <a:ext cx="0" cy="36004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27" name="226 Düz Ok Bağlayıcısı"/>
          <p:cNvCxnSpPr/>
          <p:nvPr/>
        </p:nvCxnSpPr>
        <p:spPr>
          <a:xfrm>
            <a:off x="4139952" y="5445224"/>
            <a:ext cx="0" cy="504056"/>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34" name="233 Düz Ok Bağlayıcısı"/>
          <p:cNvCxnSpPr>
            <a:stCxn id="17" idx="2"/>
            <a:endCxn id="22" idx="0"/>
          </p:cNvCxnSpPr>
          <p:nvPr/>
        </p:nvCxnSpPr>
        <p:spPr>
          <a:xfrm flipH="1">
            <a:off x="1869990" y="5589240"/>
            <a:ext cx="1710" cy="432048"/>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244" name="243 Düz Ok Bağlayıcısı"/>
          <p:cNvCxnSpPr/>
          <p:nvPr/>
        </p:nvCxnSpPr>
        <p:spPr>
          <a:xfrm flipH="1">
            <a:off x="3059832" y="5589240"/>
            <a:ext cx="1710" cy="36004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IVSS’nin</a:t>
            </a:r>
            <a:r>
              <a:rPr lang="tr-TR" dirty="0" smtClean="0"/>
              <a:t> finansmanı</a:t>
            </a:r>
            <a:endParaRPr lang="tr-TR" dirty="0"/>
          </a:p>
        </p:txBody>
      </p:sp>
      <p:sp>
        <p:nvSpPr>
          <p:cNvPr id="5" name="4 İçerik Yer Tutucusu"/>
          <p:cNvSpPr>
            <a:spLocks noGrp="1"/>
          </p:cNvSpPr>
          <p:nvPr>
            <p:ph idx="1"/>
          </p:nvPr>
        </p:nvSpPr>
        <p:spPr/>
        <p:txBody>
          <a:bodyPr/>
          <a:lstStyle/>
          <a:p>
            <a:r>
              <a:rPr lang="tr-TR" dirty="0" smtClean="0"/>
              <a:t>İşveren şirket: maaşın %11-13’ü</a:t>
            </a:r>
          </a:p>
          <a:p>
            <a:r>
              <a:rPr lang="tr-TR" dirty="0" smtClean="0"/>
              <a:t>Çalışan: %4</a:t>
            </a:r>
          </a:p>
          <a:p>
            <a:r>
              <a:rPr lang="tr-TR" dirty="0" smtClean="0"/>
              <a:t>Sadece yaşlılık, emeklilik ya da özürlülük sigortası kapsamında:</a:t>
            </a:r>
          </a:p>
          <a:p>
            <a:pPr lvl="1"/>
            <a:r>
              <a:rPr lang="tr-TR" dirty="0" smtClean="0"/>
              <a:t>İşveren: %4</a:t>
            </a:r>
          </a:p>
          <a:p>
            <a:pPr lvl="1"/>
            <a:r>
              <a:rPr lang="tr-TR" dirty="0" smtClean="0"/>
              <a:t>Çalışan: %2</a:t>
            </a:r>
            <a:endParaRPr lang="tr-T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Venezuela</a:t>
            </a:r>
            <a:r>
              <a:rPr lang="tr-TR" dirty="0" smtClean="0"/>
              <a:t> – Sağlık harcamaları</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Kamu harcamalarının toplam içindeki oranı 2000’de %42 iken 2008’de %45’e çıkmış.</a:t>
            </a:r>
          </a:p>
          <a:p>
            <a:r>
              <a:rPr lang="tr-TR" dirty="0" smtClean="0"/>
              <a:t>Bununla birlikte kamu harcamaları içindeki sosyal güvenlik harcamalarının payı %40’tan %31’e düşmüş.</a:t>
            </a:r>
          </a:p>
          <a:p>
            <a:r>
              <a:rPr lang="tr-TR" dirty="0" smtClean="0"/>
              <a:t>Özel sektördeki harcamalar ise %59’dan %55’e düşmüş.</a:t>
            </a:r>
          </a:p>
          <a:p>
            <a:r>
              <a:rPr lang="tr-TR" dirty="0" smtClean="0"/>
              <a:t>Özel sağlık harcamaları içindeki cepten ödemelerin payı aynı süre içinde %90,9’dan %89,5’e inmiş.</a:t>
            </a:r>
          </a:p>
          <a:p>
            <a:r>
              <a:rPr lang="tr-TR" dirty="0" smtClean="0"/>
              <a:t>Kişi başına düşen harcama ise 681 dolar.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Venezuela</a:t>
            </a:r>
            <a:r>
              <a:rPr lang="tr-TR" dirty="0" smtClean="0"/>
              <a:t> – Yeniden yapılanma yasası</a:t>
            </a:r>
            <a:endParaRPr lang="tr-TR" dirty="0"/>
          </a:p>
        </p:txBody>
      </p:sp>
      <p:sp>
        <p:nvSpPr>
          <p:cNvPr id="3" name="2 İçerik Yer Tutucusu"/>
          <p:cNvSpPr>
            <a:spLocks noGrp="1"/>
          </p:cNvSpPr>
          <p:nvPr>
            <p:ph idx="1"/>
          </p:nvPr>
        </p:nvSpPr>
        <p:spPr/>
        <p:txBody>
          <a:bodyPr/>
          <a:lstStyle/>
          <a:p>
            <a:r>
              <a:rPr lang="tr-TR" dirty="0" smtClean="0"/>
              <a:t>Henüz hazırlık aşamasında</a:t>
            </a:r>
          </a:p>
          <a:p>
            <a:r>
              <a:rPr lang="tr-TR" dirty="0" smtClean="0"/>
              <a:t>Sağlık kurumlarının tek bir merkezde toplanmasını ve halkın gereksinimlerine göre tek bir merkezden planlanması amaçlanıyor.</a:t>
            </a:r>
            <a:endParaRPr lang="tr-T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Venezuela</a:t>
            </a:r>
            <a:r>
              <a:rPr lang="tr-TR" dirty="0" smtClean="0"/>
              <a:t> - Kaynaklar</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0,9 yatak / 1000 kişi</a:t>
            </a:r>
          </a:p>
          <a:p>
            <a:r>
              <a:rPr lang="tr-TR" dirty="0" smtClean="0"/>
              <a:t>Yatakların %50’si başkentte.</a:t>
            </a:r>
          </a:p>
          <a:p>
            <a:r>
              <a:rPr lang="tr-TR" dirty="0" smtClean="0"/>
              <a:t>1,9 hekim /1000 kişi</a:t>
            </a:r>
          </a:p>
          <a:p>
            <a:r>
              <a:rPr lang="tr-TR" dirty="0" smtClean="0"/>
              <a:t>0,1 hemşire / 1000 kişi</a:t>
            </a:r>
          </a:p>
          <a:p>
            <a:r>
              <a:rPr lang="tr-TR" dirty="0" err="1" smtClean="0"/>
              <a:t>Barrio</a:t>
            </a:r>
            <a:r>
              <a:rPr lang="tr-TR" dirty="0" smtClean="0"/>
              <a:t> </a:t>
            </a:r>
            <a:r>
              <a:rPr lang="tr-TR" dirty="0" err="1" smtClean="0"/>
              <a:t>Adentro</a:t>
            </a:r>
            <a:r>
              <a:rPr lang="tr-TR" dirty="0" smtClean="0"/>
              <a:t> kapsamın15 356 hekim alınmış; ancak bunların sadece 1 234’ü </a:t>
            </a:r>
            <a:r>
              <a:rPr lang="tr-TR" dirty="0" err="1" smtClean="0"/>
              <a:t>Venezuelalı</a:t>
            </a:r>
            <a:r>
              <a:rPr lang="tr-TR" dirty="0" smtClean="0"/>
              <a:t>, kalanı Kübalı hekimler.</a:t>
            </a:r>
          </a:p>
          <a:p>
            <a:r>
              <a:rPr lang="tr-TR" dirty="0" smtClean="0"/>
              <a:t>Kübalı hekimler daha önceden sağlık hizmetine ulaşma olanağı bulamamış yoksul kesime sağlık hizmeti veriyor.</a:t>
            </a:r>
          </a:p>
          <a:p>
            <a:r>
              <a:rPr lang="tr-TR" dirty="0" err="1" smtClean="0"/>
              <a:t>Venezuelalı</a:t>
            </a:r>
            <a:r>
              <a:rPr lang="tr-TR" dirty="0" smtClean="0"/>
              <a:t> hekimlerin işsizlik yüzünden sosyoekonomik ve çalışma koşullarının daha iyi olduğu başka ülkelere göç etmesi Kübalı hekimlerin gelmesine bağlanıyor (?!).</a:t>
            </a:r>
          </a:p>
          <a:p>
            <a:r>
              <a:rPr lang="tr-TR" dirty="0" smtClean="0"/>
              <a:t>Sonradan sözü edilen Kübalı hekimlerin 4 000 kadarı başta Bolivya olmak üzere diğer ülkelere geçtiği için de sistemde bir boşluk oluşmuş.</a:t>
            </a:r>
          </a:p>
          <a:p>
            <a:endParaRPr lang="tr-TR" dirty="0" smtClean="0"/>
          </a:p>
          <a:p>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76"/>
            <a:ext cx="8229600" cy="1703414"/>
          </a:xfrm>
        </p:spPr>
        <p:txBody>
          <a:bodyPr/>
          <a:lstStyle/>
          <a:p>
            <a:r>
              <a:rPr lang="tr-TR" dirty="0" smtClean="0"/>
              <a:t>Brezilya</a:t>
            </a:r>
            <a:endParaRPr lang="tr-TR" dirty="0"/>
          </a:p>
        </p:txBody>
      </p:sp>
      <p:pic>
        <p:nvPicPr>
          <p:cNvPr id="4" name="3 İçerik Yer Tutucusu" descr="brazil.favela.jpg"/>
          <p:cNvPicPr>
            <a:picLocks noGrp="1" noChangeAspect="1"/>
          </p:cNvPicPr>
          <p:nvPr>
            <p:ph idx="1"/>
          </p:nvPr>
        </p:nvPicPr>
        <p:blipFill>
          <a:blip r:embed="rId2" cstate="print"/>
          <a:stretch>
            <a:fillRect/>
          </a:stretch>
        </p:blipFill>
        <p:spPr>
          <a:xfrm>
            <a:off x="5929322" y="4572008"/>
            <a:ext cx="2628900" cy="1733550"/>
          </a:xfrm>
        </p:spPr>
      </p:pic>
      <p:pic>
        <p:nvPicPr>
          <p:cNvPr id="5" name="4 Resim" descr="imagesCA440TKG.jpg"/>
          <p:cNvPicPr>
            <a:picLocks noChangeAspect="1"/>
          </p:cNvPicPr>
          <p:nvPr/>
        </p:nvPicPr>
        <p:blipFill>
          <a:blip r:embed="rId3" cstate="print"/>
          <a:stretch>
            <a:fillRect/>
          </a:stretch>
        </p:blipFill>
        <p:spPr>
          <a:xfrm>
            <a:off x="5929322" y="2643182"/>
            <a:ext cx="2628900" cy="1743075"/>
          </a:xfrm>
          <a:prstGeom prst="rect">
            <a:avLst/>
          </a:prstGeom>
        </p:spPr>
      </p:pic>
      <p:pic>
        <p:nvPicPr>
          <p:cNvPr id="6" name="5 Resim" descr="Corcovado.jpg"/>
          <p:cNvPicPr>
            <a:picLocks noChangeAspect="1"/>
          </p:cNvPicPr>
          <p:nvPr/>
        </p:nvPicPr>
        <p:blipFill>
          <a:blip r:embed="rId4" cstate="print"/>
          <a:stretch>
            <a:fillRect/>
          </a:stretch>
        </p:blipFill>
        <p:spPr>
          <a:xfrm>
            <a:off x="6000760" y="571480"/>
            <a:ext cx="2466975" cy="1847850"/>
          </a:xfrm>
          <a:prstGeom prst="rect">
            <a:avLst/>
          </a:prstGeom>
        </p:spPr>
      </p:pic>
      <p:pic>
        <p:nvPicPr>
          <p:cNvPr id="7" name="6 Resim" descr="map-of-brazil.jpg"/>
          <p:cNvPicPr>
            <a:picLocks noChangeAspect="1"/>
          </p:cNvPicPr>
          <p:nvPr/>
        </p:nvPicPr>
        <p:blipFill>
          <a:blip r:embed="rId5" cstate="print"/>
          <a:stretch>
            <a:fillRect/>
          </a:stretch>
        </p:blipFill>
        <p:spPr>
          <a:xfrm>
            <a:off x="357158" y="857232"/>
            <a:ext cx="5041073" cy="3786214"/>
          </a:xfrm>
          <a:prstGeom prst="rect">
            <a:avLst/>
          </a:prstGeom>
        </p:spPr>
      </p:pic>
      <p:pic>
        <p:nvPicPr>
          <p:cNvPr id="8" name="7 Resim" descr="brezilya1.jpg"/>
          <p:cNvPicPr>
            <a:picLocks noChangeAspect="1"/>
          </p:cNvPicPr>
          <p:nvPr/>
        </p:nvPicPr>
        <p:blipFill>
          <a:blip r:embed="rId6" cstate="print"/>
          <a:stretch>
            <a:fillRect/>
          </a:stretch>
        </p:blipFill>
        <p:spPr>
          <a:xfrm>
            <a:off x="500034" y="4714884"/>
            <a:ext cx="1772212" cy="1928826"/>
          </a:xfrm>
          <a:prstGeom prst="rect">
            <a:avLst/>
          </a:prstGeom>
        </p:spPr>
      </p:pic>
      <p:pic>
        <p:nvPicPr>
          <p:cNvPr id="9" name="8 Resim" descr="imagesCA11RC8H.jpg"/>
          <p:cNvPicPr>
            <a:picLocks noChangeAspect="1"/>
          </p:cNvPicPr>
          <p:nvPr/>
        </p:nvPicPr>
        <p:blipFill>
          <a:blip r:embed="rId7" cstate="print"/>
          <a:stretch>
            <a:fillRect/>
          </a:stretch>
        </p:blipFill>
        <p:spPr>
          <a:xfrm>
            <a:off x="2857488" y="4786322"/>
            <a:ext cx="2466975" cy="184785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Tarihçe</a:t>
            </a:r>
            <a:endParaRPr lang="tr-TR" dirty="0"/>
          </a:p>
        </p:txBody>
      </p:sp>
      <p:sp>
        <p:nvSpPr>
          <p:cNvPr id="3" name="2 İçerik Yer Tutucusu"/>
          <p:cNvSpPr>
            <a:spLocks noGrp="1"/>
          </p:cNvSpPr>
          <p:nvPr>
            <p:ph idx="1"/>
          </p:nvPr>
        </p:nvSpPr>
        <p:spPr/>
        <p:txBody>
          <a:bodyPr>
            <a:normAutofit fontScale="77500" lnSpcReduction="20000"/>
          </a:bodyPr>
          <a:lstStyle/>
          <a:p>
            <a:pPr marL="514350" indent="-514350">
              <a:buAutoNum type="arabicPlain" startAt="1920"/>
            </a:pPr>
            <a:r>
              <a:rPr lang="tr-TR" dirty="0" smtClean="0"/>
              <a:t> 	Ulusal Sağlık Departmanının yeniden yapılandırılması 	ve tüberküloz, lepra (</a:t>
            </a:r>
            <a:r>
              <a:rPr lang="tr-TR" dirty="0" err="1" smtClean="0"/>
              <a:t>cüzzam</a:t>
            </a:r>
            <a:r>
              <a:rPr lang="tr-TR" dirty="0" smtClean="0"/>
              <a:t>) ve </a:t>
            </a:r>
            <a:r>
              <a:rPr lang="tr-TR" dirty="0" err="1" smtClean="0"/>
              <a:t>venerial</a:t>
            </a:r>
            <a:r>
              <a:rPr lang="tr-TR" dirty="0" smtClean="0"/>
              <a:t> (cinsel yolla 	bulaşan) hastalıklara karşı savaşım</a:t>
            </a:r>
          </a:p>
          <a:p>
            <a:pPr marL="514350" indent="-514350">
              <a:buAutoNum type="arabicPlain" startAt="1923"/>
            </a:pPr>
            <a:r>
              <a:rPr lang="tr-TR" dirty="0" smtClean="0"/>
              <a:t> 	Emekli Sandığının kurulması</a:t>
            </a:r>
          </a:p>
          <a:p>
            <a:pPr marL="514350" indent="-514350">
              <a:buNone/>
            </a:pPr>
            <a:r>
              <a:rPr lang="tr-TR" dirty="0" smtClean="0"/>
              <a:t>1930 	Eğitim ve Sağlık Bakanlığının kurulması</a:t>
            </a:r>
          </a:p>
          <a:p>
            <a:pPr marL="514350" indent="-514350">
              <a:buAutoNum type="arabicPlain" startAt="1953"/>
            </a:pPr>
            <a:r>
              <a:rPr lang="tr-TR" dirty="0" smtClean="0"/>
              <a:t> 	Eğitim ve Sağlık Bakanlığının ayrılması</a:t>
            </a:r>
          </a:p>
          <a:p>
            <a:pPr marL="514350" indent="-514350">
              <a:buAutoNum type="arabicPlain" startAt="1967"/>
            </a:pPr>
            <a:r>
              <a:rPr lang="tr-TR" dirty="0" smtClean="0"/>
              <a:t> 	Ulusal Sosyal Güvenlik Enstitüsünün kurulması</a:t>
            </a:r>
          </a:p>
          <a:p>
            <a:pPr marL="514350" indent="-514350">
              <a:buNone/>
            </a:pPr>
            <a:r>
              <a:rPr lang="tr-TR" dirty="0" smtClean="0"/>
              <a:t>1988  	Yeni Anayasa ve Sağlıkta Birlik Sisteminin (SUS) 	kurulması -Harcamaların yetkisinin federal hükümetten 	belediyelere devredilmesi - </a:t>
            </a:r>
            <a:r>
              <a:rPr lang="tr-TR" dirty="0" err="1" smtClean="0"/>
              <a:t>desantralizasyon</a:t>
            </a:r>
            <a:endParaRPr lang="tr-TR" dirty="0" smtClean="0"/>
          </a:p>
          <a:p>
            <a:pPr marL="514350" indent="-514350">
              <a:buNone/>
            </a:pPr>
            <a:r>
              <a:rPr lang="tr-TR" dirty="0" smtClean="0"/>
              <a:t>1990  	</a:t>
            </a:r>
            <a:r>
              <a:rPr lang="tr-TR" dirty="0" err="1" smtClean="0"/>
              <a:t>SUS’la</a:t>
            </a:r>
            <a:r>
              <a:rPr lang="tr-TR" dirty="0" smtClean="0"/>
              <a:t> uyumlu sağlıkta yapılanma yasasının çıkarılması</a:t>
            </a:r>
          </a:p>
          <a:p>
            <a:pPr marL="514350" indent="-514350">
              <a:buNone/>
            </a:pPr>
            <a:r>
              <a:rPr lang="tr-TR" dirty="0" smtClean="0"/>
              <a:t>1997	Temel Bakım Dairesinin kurulması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Kosta </a:t>
            </a:r>
            <a:r>
              <a:rPr lang="tr-TR" dirty="0" err="1" smtClean="0"/>
              <a:t>Rika</a:t>
            </a:r>
            <a:r>
              <a:rPr lang="tr-TR" dirty="0" smtClean="0"/>
              <a:t> - </a:t>
            </a:r>
            <a:r>
              <a:rPr lang="tr-TR" dirty="0" err="1" smtClean="0"/>
              <a:t>CCSS’ye</a:t>
            </a:r>
            <a:r>
              <a:rPr lang="tr-TR" dirty="0" smtClean="0"/>
              <a:t> bağlı sağlık kurumları</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Birinci basamak: EBAIS – Temel entegre sağlık bakımı ekipleri</a:t>
            </a:r>
          </a:p>
          <a:p>
            <a:r>
              <a:rPr lang="tr-TR" dirty="0" smtClean="0"/>
              <a:t>İkinci basamak: Büyük klinikler, bölge hastaneleri (acil servisler, ayaktan tetkik ve tedavi, küçük cerrahi girişimler)</a:t>
            </a:r>
          </a:p>
          <a:p>
            <a:r>
              <a:rPr lang="tr-TR" dirty="0" smtClean="0"/>
              <a:t>Üçüncü basamak: Büyük hastaneler, özelleşmiş hastaneler</a:t>
            </a:r>
          </a:p>
          <a:p>
            <a:r>
              <a:rPr lang="tr-TR" dirty="0" smtClean="0"/>
              <a:t>CNSS sağlık hizmetlerindeki eksiklikleri gidermek 1980’lerde ikinci ve üçüncü basamak düzeyinde çeşitli kooperatiflerle ve üniversite hastaneleriyle anlaşmalar yapmaya başlamış.</a:t>
            </a:r>
          </a:p>
          <a:p>
            <a:r>
              <a:rPr lang="tr-TR" dirty="0" smtClean="0"/>
              <a:t>ICSS fondan para dağılımını birinci basamak ekiplerinin (EBAIS) yıllık geri bildirimlerine göre planlıyor. </a:t>
            </a:r>
          </a:p>
          <a:p>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765868"/>
          </a:xfrm>
        </p:spPr>
        <p:txBody>
          <a:bodyPr>
            <a:normAutofit/>
          </a:bodyPr>
          <a:lstStyle/>
          <a:p>
            <a:r>
              <a:rPr lang="tr-TR" sz="3200" dirty="0" smtClean="0"/>
              <a:t>Brezilya– Sağlık Sektörü Organizasyonu</a:t>
            </a:r>
            <a:endParaRPr lang="tr-TR" sz="3200" dirty="0"/>
          </a:p>
        </p:txBody>
      </p:sp>
      <p:sp>
        <p:nvSpPr>
          <p:cNvPr id="4" name="3 Dikdörtgen"/>
          <p:cNvSpPr/>
          <p:nvPr/>
        </p:nvSpPr>
        <p:spPr>
          <a:xfrm>
            <a:off x="1259632" y="980728"/>
            <a:ext cx="4312500"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ysClr val="windowText" lastClr="000000"/>
                </a:solidFill>
              </a:rPr>
              <a:t>Kamu</a:t>
            </a:r>
            <a:endParaRPr lang="tr-TR" sz="1600" dirty="0">
              <a:solidFill>
                <a:sysClr val="windowText" lastClr="000000"/>
              </a:solidFill>
            </a:endParaRPr>
          </a:p>
        </p:txBody>
      </p:sp>
      <p:sp>
        <p:nvSpPr>
          <p:cNvPr id="5" name="4 İçerik Yer Tutucusu"/>
          <p:cNvSpPr>
            <a:spLocks noGrp="1"/>
          </p:cNvSpPr>
          <p:nvPr>
            <p:ph idx="1"/>
          </p:nvPr>
        </p:nvSpPr>
        <p:spPr>
          <a:xfrm>
            <a:off x="5715008" y="980728"/>
            <a:ext cx="2961448"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buNone/>
            </a:pPr>
            <a:r>
              <a:rPr lang="tr-TR" dirty="0" smtClean="0">
                <a:solidFill>
                  <a:sysClr val="windowText" lastClr="000000"/>
                </a:solidFill>
              </a:rPr>
              <a:t>Özel</a:t>
            </a:r>
            <a:endParaRPr lang="tr-TR" dirty="0">
              <a:solidFill>
                <a:sysClr val="windowText" lastClr="000000"/>
              </a:solidFill>
            </a:endParaRPr>
          </a:p>
        </p:txBody>
      </p:sp>
      <p:sp>
        <p:nvSpPr>
          <p:cNvPr id="6" name="5 Dikdörtgen"/>
          <p:cNvSpPr/>
          <p:nvPr/>
        </p:nvSpPr>
        <p:spPr>
          <a:xfrm>
            <a:off x="-21658" y="980728"/>
            <a:ext cx="1594090" cy="5632311"/>
          </a:xfrm>
          <a:prstGeom prst="rect">
            <a:avLst/>
          </a:prstGeom>
        </p:spPr>
        <p:txBody>
          <a:bodyPr wrap="squar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Kaynaklar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t>
            </a:r>
          </a:p>
          <a:p>
            <a:pPr lvl="0" algn="ctr">
              <a:spcBef>
                <a:spcPct val="0"/>
              </a:spcBef>
            </a:pPr>
            <a:r>
              <a:rPr lang="tr-TR" dirty="0" smtClean="0">
                <a:solidFill>
                  <a:prstClr val="black"/>
                </a:solidFill>
                <a:ea typeface="+mj-ea"/>
                <a:cs typeface="+mj-cs"/>
              </a:rPr>
              <a:t>alanlar</a:t>
            </a:r>
            <a:endParaRPr lang="tr-TR" dirty="0">
              <a:solidFill>
                <a:prstClr val="black"/>
              </a:solidFill>
              <a:ea typeface="+mj-ea"/>
              <a:cs typeface="+mj-cs"/>
            </a:endParaRPr>
          </a:p>
        </p:txBody>
      </p:sp>
      <p:sp>
        <p:nvSpPr>
          <p:cNvPr id="8" name="7 Dikdörtgen"/>
          <p:cNvSpPr/>
          <p:nvPr/>
        </p:nvSpPr>
        <p:spPr>
          <a:xfrm>
            <a:off x="1500166" y="1857364"/>
            <a:ext cx="3669558"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Federal hükümet, eyalet yönetimleri, belediyeler</a:t>
            </a:r>
            <a:endParaRPr lang="tr-TR" sz="1400" dirty="0"/>
          </a:p>
        </p:txBody>
      </p:sp>
      <p:sp>
        <p:nvSpPr>
          <p:cNvPr id="11" name="10 Dikdörtgen"/>
          <p:cNvSpPr/>
          <p:nvPr/>
        </p:nvSpPr>
        <p:spPr>
          <a:xfrm>
            <a:off x="6084168" y="1844824"/>
            <a:ext cx="100811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500" dirty="0" smtClean="0"/>
              <a:t>Şirketler</a:t>
            </a:r>
            <a:endParaRPr lang="tr-TR" sz="1500" dirty="0"/>
          </a:p>
        </p:txBody>
      </p:sp>
      <p:sp>
        <p:nvSpPr>
          <p:cNvPr id="15" name="14 Dikdörtgen"/>
          <p:cNvSpPr/>
          <p:nvPr/>
        </p:nvSpPr>
        <p:spPr>
          <a:xfrm>
            <a:off x="3357554" y="3571876"/>
            <a:ext cx="171451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Belediyeler</a:t>
            </a:r>
            <a:endParaRPr lang="tr-TR" sz="1400" dirty="0"/>
          </a:p>
        </p:txBody>
      </p:sp>
      <p:sp>
        <p:nvSpPr>
          <p:cNvPr id="16" name="15 Dikdörtgen"/>
          <p:cNvSpPr/>
          <p:nvPr/>
        </p:nvSpPr>
        <p:spPr>
          <a:xfrm>
            <a:off x="6500826" y="3286124"/>
            <a:ext cx="1553396" cy="57606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Tamamlayıcı sağlık sistemi</a:t>
            </a:r>
            <a:endParaRPr lang="tr-TR" sz="1400" dirty="0"/>
          </a:p>
        </p:txBody>
      </p:sp>
      <p:sp>
        <p:nvSpPr>
          <p:cNvPr id="17" name="16 Dikdörtgen"/>
          <p:cNvSpPr/>
          <p:nvPr/>
        </p:nvSpPr>
        <p:spPr>
          <a:xfrm>
            <a:off x="1571604" y="4500570"/>
            <a:ext cx="2357454" cy="63325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Devlet üniversiteleri hastaneleri, eğitim Bakanlığı, Silahlı Kuvvetler</a:t>
            </a:r>
            <a:endParaRPr lang="tr-TR" sz="1600" dirty="0"/>
          </a:p>
        </p:txBody>
      </p:sp>
      <p:sp>
        <p:nvSpPr>
          <p:cNvPr id="23" name="22 Dikdörtgen"/>
          <p:cNvSpPr/>
          <p:nvPr/>
        </p:nvSpPr>
        <p:spPr>
          <a:xfrm>
            <a:off x="5643570" y="5929330"/>
            <a:ext cx="1571636" cy="57150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Ödeme gücü olan ve nüfus</a:t>
            </a:r>
            <a:endParaRPr lang="tr-TR" sz="1400" dirty="0"/>
          </a:p>
        </p:txBody>
      </p:sp>
      <p:sp>
        <p:nvSpPr>
          <p:cNvPr id="61" name="60 Dikdörtgen"/>
          <p:cNvSpPr/>
          <p:nvPr/>
        </p:nvSpPr>
        <p:spPr>
          <a:xfrm>
            <a:off x="7524328" y="1844824"/>
            <a:ext cx="1080120"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Aileler</a:t>
            </a:r>
            <a:endParaRPr lang="tr-TR" sz="1400" dirty="0"/>
          </a:p>
        </p:txBody>
      </p:sp>
      <p:sp>
        <p:nvSpPr>
          <p:cNvPr id="62" name="61 Dikdörtgen"/>
          <p:cNvSpPr/>
          <p:nvPr/>
        </p:nvSpPr>
        <p:spPr>
          <a:xfrm>
            <a:off x="1571604" y="2786058"/>
            <a:ext cx="3502172" cy="35719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Birleşik Sağlık </a:t>
            </a:r>
            <a:r>
              <a:rPr lang="tr-TR" sz="1400" dirty="0" smtClean="0"/>
              <a:t>Sistemi </a:t>
            </a:r>
            <a:r>
              <a:rPr lang="tr-TR" sz="1400" dirty="0" smtClean="0"/>
              <a:t>- SUS</a:t>
            </a:r>
            <a:endParaRPr lang="tr-TR" sz="1400" dirty="0"/>
          </a:p>
        </p:txBody>
      </p:sp>
      <p:sp>
        <p:nvSpPr>
          <p:cNvPr id="65" name="64 Dikdörtgen"/>
          <p:cNvSpPr/>
          <p:nvPr/>
        </p:nvSpPr>
        <p:spPr>
          <a:xfrm>
            <a:off x="5572132" y="4714884"/>
            <a:ext cx="1656184" cy="57150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Kar amacı güden ve gütmeyen özel kuruluşlar</a:t>
            </a:r>
            <a:endParaRPr lang="tr-TR" sz="1200" dirty="0"/>
          </a:p>
        </p:txBody>
      </p:sp>
      <p:sp>
        <p:nvSpPr>
          <p:cNvPr id="70" name="69 Dikdörtgen"/>
          <p:cNvSpPr/>
          <p:nvPr/>
        </p:nvSpPr>
        <p:spPr>
          <a:xfrm>
            <a:off x="1571604" y="5929330"/>
            <a:ext cx="3429024" cy="62242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Tüm yurttaşlar ve ödeme gücü olanlar</a:t>
            </a:r>
            <a:endParaRPr lang="tr-TR" sz="1400" dirty="0"/>
          </a:p>
        </p:txBody>
      </p:sp>
      <p:sp>
        <p:nvSpPr>
          <p:cNvPr id="71" name="70 Dikdörtgen"/>
          <p:cNvSpPr/>
          <p:nvPr/>
        </p:nvSpPr>
        <p:spPr>
          <a:xfrm>
            <a:off x="7572396" y="5929330"/>
            <a:ext cx="1357322" cy="55098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Maaşı yüksek olanlar</a:t>
            </a:r>
            <a:endParaRPr lang="tr-TR" sz="1400" dirty="0"/>
          </a:p>
        </p:txBody>
      </p:sp>
      <p:cxnSp>
        <p:nvCxnSpPr>
          <p:cNvPr id="79" name="78 Düz Bağlayıcı"/>
          <p:cNvCxnSpPr/>
          <p:nvPr/>
        </p:nvCxnSpPr>
        <p:spPr>
          <a:xfrm>
            <a:off x="5508104" y="314096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84 Dikdörtgen"/>
          <p:cNvSpPr/>
          <p:nvPr/>
        </p:nvSpPr>
        <p:spPr>
          <a:xfrm>
            <a:off x="1571604" y="3143248"/>
            <a:ext cx="350046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900"/>
              </a:lnSpc>
            </a:pPr>
            <a:r>
              <a:rPr lang="tr-TR" sz="1200" dirty="0" smtClean="0"/>
              <a:t>Devlet - SUS</a:t>
            </a:r>
            <a:endParaRPr lang="tr-TR" sz="1200" dirty="0"/>
          </a:p>
        </p:txBody>
      </p:sp>
      <p:sp>
        <p:nvSpPr>
          <p:cNvPr id="88" name="87 Dikdörtgen"/>
          <p:cNvSpPr/>
          <p:nvPr/>
        </p:nvSpPr>
        <p:spPr>
          <a:xfrm>
            <a:off x="1571604" y="3571876"/>
            <a:ext cx="1785950"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Eyaletler</a:t>
            </a:r>
            <a:endParaRPr lang="tr-TR" sz="1400" dirty="0"/>
          </a:p>
        </p:txBody>
      </p:sp>
      <p:sp>
        <p:nvSpPr>
          <p:cNvPr id="90" name="89 Dikdörtgen"/>
          <p:cNvSpPr/>
          <p:nvPr/>
        </p:nvSpPr>
        <p:spPr>
          <a:xfrm>
            <a:off x="7500958" y="4714884"/>
            <a:ext cx="1441902" cy="57150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Kar amacı güden özel kuruluşlar</a:t>
            </a:r>
            <a:endParaRPr lang="tr-TR" sz="1200" dirty="0"/>
          </a:p>
        </p:txBody>
      </p:sp>
      <p:sp>
        <p:nvSpPr>
          <p:cNvPr id="92" name="91 Dikdörtgen"/>
          <p:cNvSpPr/>
          <p:nvPr/>
        </p:nvSpPr>
        <p:spPr>
          <a:xfrm>
            <a:off x="1571604" y="5143512"/>
            <a:ext cx="350046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Eyalet ve belediye klinikleri ve hastaneleri</a:t>
            </a:r>
            <a:endParaRPr lang="tr-TR" sz="1600" dirty="0"/>
          </a:p>
        </p:txBody>
      </p:sp>
      <p:cxnSp>
        <p:nvCxnSpPr>
          <p:cNvPr id="75" name="74 Düz Bağlayıcı"/>
          <p:cNvCxnSpPr/>
          <p:nvPr/>
        </p:nvCxnSpPr>
        <p:spPr>
          <a:xfrm rot="5400000">
            <a:off x="2251059" y="4106867"/>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6" name="75 Düz Bağlayıcı"/>
          <p:cNvCxnSpPr/>
          <p:nvPr/>
        </p:nvCxnSpPr>
        <p:spPr>
          <a:xfrm rot="5400000">
            <a:off x="4394199" y="4106867"/>
            <a:ext cx="214314"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78" name="77 Düz Bağlayıcı"/>
          <p:cNvCxnSpPr/>
          <p:nvPr/>
        </p:nvCxnSpPr>
        <p:spPr>
          <a:xfrm>
            <a:off x="2357422" y="4214818"/>
            <a:ext cx="2143140"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84" name="83 Düz Ok Bağlayıcısı"/>
          <p:cNvCxnSpPr/>
          <p:nvPr/>
        </p:nvCxnSpPr>
        <p:spPr>
          <a:xfrm rot="5400000">
            <a:off x="2143108" y="2571744"/>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6" name="85 Düz Ok Bağlayıcısı"/>
          <p:cNvCxnSpPr/>
          <p:nvPr/>
        </p:nvCxnSpPr>
        <p:spPr>
          <a:xfrm rot="5400000">
            <a:off x="4144166" y="2570950"/>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9" name="88 Düz Bağlayıcı"/>
          <p:cNvCxnSpPr/>
          <p:nvPr/>
        </p:nvCxnSpPr>
        <p:spPr>
          <a:xfrm>
            <a:off x="4214810" y="4429132"/>
            <a:ext cx="185738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93" name="92 Düz Bağlayıcı"/>
          <p:cNvCxnSpPr/>
          <p:nvPr/>
        </p:nvCxnSpPr>
        <p:spPr>
          <a:xfrm>
            <a:off x="4286248" y="5715016"/>
            <a:ext cx="185738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96" name="95 Düz Ok Bağlayıcısı"/>
          <p:cNvCxnSpPr/>
          <p:nvPr/>
        </p:nvCxnSpPr>
        <p:spPr>
          <a:xfrm rot="5400000">
            <a:off x="3000364" y="4357694"/>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9" name="98 Düz Ok Bağlayıcısı"/>
          <p:cNvCxnSpPr/>
          <p:nvPr/>
        </p:nvCxnSpPr>
        <p:spPr>
          <a:xfrm rot="5400000">
            <a:off x="3750463" y="4679165"/>
            <a:ext cx="92869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1" name="100 Düz Ok Bağlayıcısı"/>
          <p:cNvCxnSpPr/>
          <p:nvPr/>
        </p:nvCxnSpPr>
        <p:spPr>
          <a:xfrm rot="5400000">
            <a:off x="2607455" y="5750735"/>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4" name="103 Düz Ok Bağlayıcısı"/>
          <p:cNvCxnSpPr/>
          <p:nvPr/>
        </p:nvCxnSpPr>
        <p:spPr>
          <a:xfrm rot="5400000">
            <a:off x="4179091" y="5822173"/>
            <a:ext cx="21431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6" name="105 Düz Bağlayıcı"/>
          <p:cNvCxnSpPr/>
          <p:nvPr/>
        </p:nvCxnSpPr>
        <p:spPr>
          <a:xfrm rot="5400000" flipH="1" flipV="1">
            <a:off x="5929322" y="5500702"/>
            <a:ext cx="428628" cy="1588"/>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08" name="107 Düz Ok Bağlayıcısı"/>
          <p:cNvCxnSpPr/>
          <p:nvPr/>
        </p:nvCxnSpPr>
        <p:spPr>
          <a:xfrm rot="5400000">
            <a:off x="5929322" y="4572008"/>
            <a:ext cx="28575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4" name="113 Düz Ok Bağlayıcısı"/>
          <p:cNvCxnSpPr/>
          <p:nvPr/>
        </p:nvCxnSpPr>
        <p:spPr>
          <a:xfrm rot="5400000">
            <a:off x="7322363" y="2821777"/>
            <a:ext cx="92869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5" name="114 Düz Ok Bağlayıcısı"/>
          <p:cNvCxnSpPr/>
          <p:nvPr/>
        </p:nvCxnSpPr>
        <p:spPr>
          <a:xfrm rot="5400000">
            <a:off x="6323025" y="2820983"/>
            <a:ext cx="92869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8" name="117 Düz Ok Bağlayıcısı"/>
          <p:cNvCxnSpPr/>
          <p:nvPr/>
        </p:nvCxnSpPr>
        <p:spPr>
          <a:xfrm rot="5400000">
            <a:off x="6430182" y="4285462"/>
            <a:ext cx="85725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0" name="119 Düz Ok Bağlayıcısı"/>
          <p:cNvCxnSpPr/>
          <p:nvPr/>
        </p:nvCxnSpPr>
        <p:spPr>
          <a:xfrm rot="5400000">
            <a:off x="7250925" y="3536157"/>
            <a:ext cx="2357454"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3" name="122 Düz Ok Bağlayıcısı"/>
          <p:cNvCxnSpPr/>
          <p:nvPr/>
        </p:nvCxnSpPr>
        <p:spPr>
          <a:xfrm rot="5400000">
            <a:off x="6536545" y="5607859"/>
            <a:ext cx="64294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4" name="123 Düz Ok Bağlayıcısı"/>
          <p:cNvCxnSpPr/>
          <p:nvPr/>
        </p:nvCxnSpPr>
        <p:spPr>
          <a:xfrm rot="5400000">
            <a:off x="7823223" y="5607065"/>
            <a:ext cx="642942"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bir iki not</a:t>
            </a:r>
            <a:endParaRPr lang="tr-TR" dirty="0"/>
          </a:p>
        </p:txBody>
      </p:sp>
      <p:sp>
        <p:nvSpPr>
          <p:cNvPr id="3" name="2 İçerik Yer Tutucusu"/>
          <p:cNvSpPr>
            <a:spLocks noGrp="1"/>
          </p:cNvSpPr>
          <p:nvPr>
            <p:ph idx="1"/>
          </p:nvPr>
        </p:nvSpPr>
        <p:spPr/>
        <p:txBody>
          <a:bodyPr/>
          <a:lstStyle/>
          <a:p>
            <a:r>
              <a:rPr lang="tr-TR" dirty="0" smtClean="0"/>
              <a:t>Şiddete bağlı ölümler yaygın.</a:t>
            </a:r>
          </a:p>
          <a:p>
            <a:r>
              <a:rPr lang="tr-TR" dirty="0" smtClean="0"/>
              <a:t>Gelişmemiş bölgelerde bebek ölüm hızları 41 / 1000’i bulurken, ülkenin güney ve güneydoğusunda bu oran 13/1000’e kadar düşebiliyor.</a:t>
            </a:r>
          </a:p>
          <a:p>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Notlar</a:t>
            </a:r>
            <a:endParaRPr lang="tr-TR" dirty="0"/>
          </a:p>
        </p:txBody>
      </p:sp>
      <p:sp>
        <p:nvSpPr>
          <p:cNvPr id="3" name="2 İçerik Yer Tutucusu"/>
          <p:cNvSpPr>
            <a:spLocks noGrp="1"/>
          </p:cNvSpPr>
          <p:nvPr>
            <p:ph idx="1"/>
          </p:nvPr>
        </p:nvSpPr>
        <p:spPr/>
        <p:txBody>
          <a:bodyPr>
            <a:normAutofit fontScale="55000" lnSpcReduction="20000"/>
          </a:bodyPr>
          <a:lstStyle/>
          <a:p>
            <a:r>
              <a:rPr lang="tr-TR" dirty="0" smtClean="0"/>
              <a:t>SUS </a:t>
            </a:r>
            <a:r>
              <a:rPr lang="tr-TR" dirty="0" smtClean="0"/>
              <a:t>(</a:t>
            </a:r>
            <a:r>
              <a:rPr lang="tr-TR" dirty="0" err="1" smtClean="0"/>
              <a:t>Birleşikik</a:t>
            </a:r>
            <a:r>
              <a:rPr lang="tr-TR" dirty="0" smtClean="0"/>
              <a:t> Sağlık </a:t>
            </a:r>
            <a:r>
              <a:rPr lang="tr-TR" dirty="0" smtClean="0"/>
              <a:t>Sistemi</a:t>
            </a:r>
            <a:r>
              <a:rPr lang="tr-TR" dirty="0" smtClean="0"/>
              <a:t>) - kamu sağlık sektörü - nüfusun %75’ini kapsıyor.</a:t>
            </a:r>
          </a:p>
          <a:p>
            <a:r>
              <a:rPr lang="tr-TR" dirty="0" smtClean="0"/>
              <a:t>1998 Anayasası evrensel sağlık ulaşımı ve sağlıkta eşitliği vurguluyor ve sağlık hizmetleri sunumunun sorumluluğunun devlete ait olduğunu söylüyor.</a:t>
            </a:r>
          </a:p>
          <a:p>
            <a:r>
              <a:rPr lang="tr-TR" dirty="0" smtClean="0"/>
              <a:t>Sağlık örgütlenmesinde </a:t>
            </a:r>
            <a:r>
              <a:rPr lang="tr-TR" dirty="0" err="1" smtClean="0"/>
              <a:t>desantralizasyon</a:t>
            </a:r>
            <a:r>
              <a:rPr lang="tr-TR" dirty="0" smtClean="0"/>
              <a:t> var.</a:t>
            </a:r>
          </a:p>
          <a:p>
            <a:r>
              <a:rPr lang="tr-TR" dirty="0" smtClean="0"/>
              <a:t>SUS sağlık hakkını, eşitliği, evrenselliği vurguluyor olsa da, kamu sağlık harcamalarındaki kısıtlılık amacına ulaşmasının önünde bir engel.</a:t>
            </a:r>
          </a:p>
          <a:p>
            <a:r>
              <a:rPr lang="tr-TR" dirty="0" smtClean="0"/>
              <a:t>Belirlenen amaca yönelik birinci basamakta Aile Sağlığı Programı yürütülüyor: sağlık ekipleri evlere kadar özellikle koruyucu hizmetlerini götürmeye çalışıyor. Bu ekipler bir hekim, bir hemşire ve bir yardımcı sağlık personelinden oluşuyor. Bu program nüfusun %50’sini kapsıyor.</a:t>
            </a:r>
          </a:p>
          <a:p>
            <a:r>
              <a:rPr lang="tr-TR" dirty="0" smtClean="0"/>
              <a:t>Sağlık politikasını ve öncelikleri federal hükümet belirliyor, ancak işleyiş eyaletlere ve belediyelere bırakılmış.</a:t>
            </a:r>
          </a:p>
          <a:p>
            <a:r>
              <a:rPr lang="tr-TR" dirty="0" smtClean="0"/>
              <a:t>Özel sağlık sigortalarının denetimini Sağlık Bakanlığına bağlı bir birim yapıyor.</a:t>
            </a:r>
          </a:p>
          <a:p>
            <a:r>
              <a:rPr lang="tr-TR" dirty="0" smtClean="0"/>
              <a:t>Sağlık Bakanlığına bağlı Sağlık Eğitimi ve Sağlık Çalışanları İdaresi sağlık ve eğitim sektörlerinin entegrasyonunu ve sağlık çalışanlarının sürekli eğitimini sağlıyor.</a:t>
            </a:r>
          </a:p>
          <a:p>
            <a:r>
              <a:rPr lang="tr-TR" dirty="0" smtClean="0"/>
              <a:t>1998’de Sağlık Bakanlığı bünyesinde Ulusal Sağlık İzleme Birimi kurulmuş (ANVİSA). Üyeleri kamu kurumları temsilcilerinden, sivil toplum temsilcileri ve bilimsel temsilcilerden oluşuyormuş.</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Finansman</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2004’te anayasal bir reformla SUS finansmanı garanti edilmiş.</a:t>
            </a:r>
          </a:p>
          <a:p>
            <a:r>
              <a:rPr lang="tr-TR" dirty="0" smtClean="0"/>
              <a:t>2004’te ve 2007’de SUS finansmanının dağılımları (sırasıyla):</a:t>
            </a:r>
          </a:p>
          <a:p>
            <a:pPr lvl="1"/>
            <a:r>
              <a:rPr lang="tr-TR" dirty="0" smtClean="0"/>
              <a:t>Federal hükümet: %51 ve %47</a:t>
            </a:r>
          </a:p>
          <a:p>
            <a:pPr lvl="1"/>
            <a:r>
              <a:rPr lang="tr-TR" dirty="0" smtClean="0"/>
              <a:t>Eyaletler: %26 ve %26</a:t>
            </a:r>
          </a:p>
          <a:p>
            <a:pPr lvl="1"/>
            <a:r>
              <a:rPr lang="tr-TR" dirty="0" smtClean="0"/>
              <a:t>Belediyeler: %23 ve %27</a:t>
            </a:r>
          </a:p>
          <a:p>
            <a:r>
              <a:rPr lang="tr-TR" dirty="0" smtClean="0"/>
              <a:t>2008’deki bir düzenlemeyle 2011’de federal hükümet gelirlerinin en az %10’unu sağlığa ayırmayı hedeflemiş ve buna ek olarak eyaletlerin gelirlerinin %15’inin ve belediyelerin gelirlerinin %12’sinin sağlığa ayrılması hedeflenmiş. 2011’de federal hükümetin gelirlerinin %10’unun sağlığa ayrılması hedefi gerçekleştirilmiş.</a:t>
            </a:r>
          </a:p>
          <a:p>
            <a:r>
              <a:rPr lang="tr-TR" dirty="0" smtClean="0"/>
              <a:t>Özel sağlık harcamalarının yarıdan fazlası ilaca gidiyormuş.</a:t>
            </a:r>
          </a:p>
          <a:p>
            <a:r>
              <a:rPr lang="tr-TR" dirty="0" smtClean="0"/>
              <a:t>Kişi başına düşen sağlık harcaması 904 dolar.</a:t>
            </a:r>
          </a:p>
          <a:p>
            <a:r>
              <a:rPr lang="tr-TR" dirty="0" smtClean="0"/>
              <a:t>Kamu sektörünün tüm sağlık harcamalarındaki payı %44</a:t>
            </a:r>
          </a:p>
          <a:p>
            <a:r>
              <a:rPr lang="tr-TR" dirty="0" smtClean="0"/>
              <a:t>Özel sağlık harcamalarının %57’si cepten harcamalar.</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Kaynaklar</a:t>
            </a:r>
            <a:endParaRPr lang="tr-TR" dirty="0"/>
          </a:p>
        </p:txBody>
      </p:sp>
      <p:sp>
        <p:nvSpPr>
          <p:cNvPr id="3" name="2 İçerik Yer Tutucusu"/>
          <p:cNvSpPr>
            <a:spLocks noGrp="1"/>
          </p:cNvSpPr>
          <p:nvPr>
            <p:ph idx="1"/>
          </p:nvPr>
        </p:nvSpPr>
        <p:spPr/>
        <p:txBody>
          <a:bodyPr/>
          <a:lstStyle/>
          <a:p>
            <a:r>
              <a:rPr lang="tr-TR" dirty="0" smtClean="0"/>
              <a:t>Kamu sektörünün payı %59; kalanı (%41) özel sağlık kuruluşları</a:t>
            </a:r>
          </a:p>
          <a:p>
            <a:r>
              <a:rPr lang="tr-TR" dirty="0" smtClean="0"/>
              <a:t>Yatakların %66’sı özel sektörde.</a:t>
            </a:r>
          </a:p>
          <a:p>
            <a:r>
              <a:rPr lang="tr-TR" dirty="0" smtClean="0"/>
              <a:t>2,9 hekim / 1000 kişi, 3,3 hemşire ya da yardımcı sağlık personeli/ 1000 kişi</a:t>
            </a:r>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İlaçlar</a:t>
            </a:r>
            <a:endParaRPr lang="tr-TR" dirty="0"/>
          </a:p>
        </p:txBody>
      </p:sp>
      <p:sp>
        <p:nvSpPr>
          <p:cNvPr id="3" name="2 İçerik Yer Tutucusu"/>
          <p:cNvSpPr>
            <a:spLocks noGrp="1"/>
          </p:cNvSpPr>
          <p:nvPr>
            <p:ph idx="1"/>
          </p:nvPr>
        </p:nvSpPr>
        <p:spPr/>
        <p:txBody>
          <a:bodyPr/>
          <a:lstStyle/>
          <a:p>
            <a:r>
              <a:rPr lang="tr-TR" dirty="0" smtClean="0"/>
              <a:t>Devlet virüs ilaçları, kan ürünleri ve pahalı ilaçları sağlamak zorunda.</a:t>
            </a:r>
          </a:p>
          <a:p>
            <a:r>
              <a:rPr lang="tr-TR" dirty="0" smtClean="0"/>
              <a:t>Yakın zamanda buna 82 ilacın listesi daha eklenmiş.</a:t>
            </a:r>
          </a:p>
          <a:p>
            <a:endParaRPr lang="tr-T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Toplum Katılımı</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SUS’a</a:t>
            </a:r>
            <a:r>
              <a:rPr lang="tr-TR" dirty="0" smtClean="0"/>
              <a:t> toplumun katılımı 100 bin civarında gönüllünün yer aldığı Belediye Sağlık Konseyleri, Eyalet Sağlık Konseyleri ve Ulusal Sağlık konseyleri aracılığıyla sağlanıyor.</a:t>
            </a:r>
          </a:p>
          <a:p>
            <a:r>
              <a:rPr lang="tr-TR" dirty="0" smtClean="0"/>
              <a:t>Sağlık Konseylerinin başkanı seçimle belirleniyor.</a:t>
            </a:r>
          </a:p>
          <a:p>
            <a:r>
              <a:rPr lang="tr-TR" dirty="0" smtClean="0"/>
              <a:t>Bu konseylerin üyelerinin %50’sini toplum temsilcileri, %25’ini devlet çalışanları ve yöneticileri, %25’ini ise sağlık çalışanları oluşturuyor.</a:t>
            </a:r>
          </a:p>
          <a:p>
            <a:r>
              <a:rPr lang="tr-TR" dirty="0" smtClean="0"/>
              <a:t>Bu konseyler sağlık politikaları ve stratejileri geliştirmede sağlığın her alanında söz sahibi.</a:t>
            </a:r>
            <a:endParaRPr lang="tr-T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Brezilya – Bazı notlar</a:t>
            </a:r>
            <a:endParaRPr lang="tr-TR" dirty="0"/>
          </a:p>
        </p:txBody>
      </p:sp>
      <p:sp>
        <p:nvSpPr>
          <p:cNvPr id="3" name="2 İçerik Yer Tutucusu"/>
          <p:cNvSpPr>
            <a:spLocks noGrp="1"/>
          </p:cNvSpPr>
          <p:nvPr>
            <p:ph idx="1"/>
          </p:nvPr>
        </p:nvSpPr>
        <p:spPr/>
        <p:txBody>
          <a:bodyPr/>
          <a:lstStyle/>
          <a:p>
            <a:r>
              <a:rPr lang="tr-TR" dirty="0" smtClean="0"/>
              <a:t>1999 ve 2004 arasında çeşitli çalışmaları içeren Aile Sağlık Programı ile birinci basamakta kapsanan nüfus oranı %14’ten %60’a çıkarılmış ve bu süre içinde bebek ölüm hızı %13 oranında düşürülmüş.</a:t>
            </a:r>
          </a:p>
          <a:p>
            <a:r>
              <a:rPr lang="tr-TR" dirty="0" err="1" smtClean="0"/>
              <a:t>Lula</a:t>
            </a:r>
            <a:r>
              <a:rPr lang="tr-TR" dirty="0" smtClean="0"/>
              <a:t> Hükümeti (Daha Fazla Sağlık: Herkesin Hakkı diyerek) 2008 – 2011’i kapsayan bir </a:t>
            </a:r>
            <a:r>
              <a:rPr lang="tr-TR" smtClean="0"/>
              <a:t>program başlatmış. </a:t>
            </a:r>
            <a:endParaRPr lang="tr-T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a:t>
            </a:r>
            <a:endParaRPr lang="tr-TR" dirty="0"/>
          </a:p>
        </p:txBody>
      </p:sp>
      <p:pic>
        <p:nvPicPr>
          <p:cNvPr id="4" name="3 İçerik Yer Tutucusu" descr="CubaMapa.jpg"/>
          <p:cNvPicPr>
            <a:picLocks noGrp="1" noChangeAspect="1"/>
          </p:cNvPicPr>
          <p:nvPr>
            <p:ph idx="1"/>
          </p:nvPr>
        </p:nvPicPr>
        <p:blipFill>
          <a:blip r:embed="rId2" cstate="print"/>
          <a:stretch>
            <a:fillRect/>
          </a:stretch>
        </p:blipFill>
        <p:spPr>
          <a:xfrm>
            <a:off x="642910" y="1142984"/>
            <a:ext cx="3309261" cy="2500330"/>
          </a:xfrm>
        </p:spPr>
      </p:pic>
      <p:pic>
        <p:nvPicPr>
          <p:cNvPr id="5" name="4 Resim" descr="CubaFidel.y.Chicas.jpg"/>
          <p:cNvPicPr>
            <a:picLocks noChangeAspect="1"/>
          </p:cNvPicPr>
          <p:nvPr/>
        </p:nvPicPr>
        <p:blipFill>
          <a:blip r:embed="rId3" cstate="print"/>
          <a:stretch>
            <a:fillRect/>
          </a:stretch>
        </p:blipFill>
        <p:spPr>
          <a:xfrm>
            <a:off x="4286248" y="1114569"/>
            <a:ext cx="3571900" cy="2496347"/>
          </a:xfrm>
          <a:prstGeom prst="rect">
            <a:avLst/>
          </a:prstGeom>
        </p:spPr>
      </p:pic>
      <p:pic>
        <p:nvPicPr>
          <p:cNvPr id="6" name="5 Resim" descr="Cuba.una.Calle.jpg"/>
          <p:cNvPicPr>
            <a:picLocks noChangeAspect="1"/>
          </p:cNvPicPr>
          <p:nvPr/>
        </p:nvPicPr>
        <p:blipFill>
          <a:blip r:embed="rId4" cstate="print"/>
          <a:stretch>
            <a:fillRect/>
          </a:stretch>
        </p:blipFill>
        <p:spPr>
          <a:xfrm>
            <a:off x="4286248" y="4071942"/>
            <a:ext cx="3571900" cy="2346880"/>
          </a:xfrm>
          <a:prstGeom prst="rect">
            <a:avLst/>
          </a:prstGeom>
        </p:spPr>
      </p:pic>
      <p:pic>
        <p:nvPicPr>
          <p:cNvPr id="7" name="6 Resim" descr="CubaRevolucion2.png"/>
          <p:cNvPicPr>
            <a:picLocks noChangeAspect="1"/>
          </p:cNvPicPr>
          <p:nvPr/>
        </p:nvPicPr>
        <p:blipFill>
          <a:blip r:embed="rId5" cstate="print"/>
          <a:stretch>
            <a:fillRect/>
          </a:stretch>
        </p:blipFill>
        <p:spPr>
          <a:xfrm>
            <a:off x="785786" y="3915784"/>
            <a:ext cx="3214710" cy="2451686"/>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Tarihçe</a:t>
            </a:r>
            <a:endParaRPr lang="tr-TR" dirty="0"/>
          </a:p>
        </p:txBody>
      </p:sp>
      <p:sp>
        <p:nvSpPr>
          <p:cNvPr id="3" name="2 İçerik Yer Tutucusu"/>
          <p:cNvSpPr>
            <a:spLocks noGrp="1"/>
          </p:cNvSpPr>
          <p:nvPr>
            <p:ph idx="1"/>
          </p:nvPr>
        </p:nvSpPr>
        <p:spPr>
          <a:xfrm>
            <a:off x="457200" y="1600200"/>
            <a:ext cx="8229600" cy="4900634"/>
          </a:xfrm>
        </p:spPr>
        <p:txBody>
          <a:bodyPr>
            <a:normAutofit fontScale="55000" lnSpcReduction="20000"/>
          </a:bodyPr>
          <a:lstStyle/>
          <a:p>
            <a:pPr marL="514350" indent="-514350">
              <a:buAutoNum type="arabicPlain" startAt="1960"/>
            </a:pPr>
            <a:r>
              <a:rPr lang="tr-TR" sz="3500" dirty="0" smtClean="0"/>
              <a:t> 	Merkezi kapsayıcı, evrensel, ücretsiz sağlık sisteminin kurulması</a:t>
            </a:r>
          </a:p>
          <a:p>
            <a:pPr marL="514350" indent="-514350">
              <a:buAutoNum type="arabicPlain" startAt="1960"/>
            </a:pPr>
            <a:r>
              <a:rPr lang="tr-TR" sz="3500" dirty="0" smtClean="0"/>
              <a:t> 	Tedaviden koruyucu hizmetlere yönelme</a:t>
            </a:r>
          </a:p>
          <a:p>
            <a:pPr marL="514350" indent="-514350">
              <a:buNone/>
            </a:pPr>
            <a:r>
              <a:rPr lang="tr-TR" sz="3500" dirty="0" smtClean="0"/>
              <a:t>1970-1980 Birinci basamak sağlık hizmetlerinin geliştirilmesi ve Genel Dahiliye 	Uzmanlığının kurulması ve uluslar arası işbirliğinin kurulması</a:t>
            </a:r>
          </a:p>
          <a:p>
            <a:pPr marL="514350" indent="-514350">
              <a:buNone/>
            </a:pPr>
            <a:r>
              <a:rPr lang="tr-TR" sz="3500" dirty="0" smtClean="0"/>
              <a:t>1988 	Göz </a:t>
            </a:r>
            <a:r>
              <a:rPr lang="tr-TR" sz="3500" dirty="0" err="1" smtClean="0"/>
              <a:t>Mikrocerrahisi</a:t>
            </a:r>
            <a:r>
              <a:rPr lang="tr-TR" sz="3500" dirty="0" smtClean="0"/>
              <a:t> Merkezinin kuruluşu</a:t>
            </a:r>
          </a:p>
          <a:p>
            <a:pPr marL="514350" indent="-514350">
              <a:buNone/>
            </a:pPr>
            <a:r>
              <a:rPr lang="tr-TR" sz="3500" dirty="0" smtClean="0"/>
              <a:t>1991 	</a:t>
            </a:r>
            <a:r>
              <a:rPr lang="tr-TR" sz="3500" dirty="0" err="1" smtClean="0"/>
              <a:t>İmmunoloji</a:t>
            </a:r>
            <a:r>
              <a:rPr lang="tr-TR" sz="3500" dirty="0" smtClean="0"/>
              <a:t>, Genetik </a:t>
            </a:r>
            <a:r>
              <a:rPr lang="tr-TR" sz="3500" dirty="0" err="1" smtClean="0"/>
              <a:t>Laboratuvarlar</a:t>
            </a:r>
            <a:r>
              <a:rPr lang="tr-TR" sz="3500" dirty="0" smtClean="0"/>
              <a:t> ve </a:t>
            </a:r>
            <a:r>
              <a:rPr lang="tr-TR" sz="3500" dirty="0" err="1" smtClean="0"/>
              <a:t>Biolojik</a:t>
            </a:r>
            <a:r>
              <a:rPr lang="tr-TR" sz="3500" dirty="0" smtClean="0"/>
              <a:t> Ürünler </a:t>
            </a:r>
            <a:r>
              <a:rPr lang="tr-TR" sz="3500" dirty="0" err="1" smtClean="0"/>
              <a:t>Laboratuvarları</a:t>
            </a:r>
            <a:r>
              <a:rPr lang="tr-TR" sz="3500" dirty="0" smtClean="0"/>
              <a:t> 	gibi bilimsel kuruluşların kurulması</a:t>
            </a:r>
          </a:p>
          <a:p>
            <a:pPr marL="514350" indent="-514350">
              <a:buNone/>
            </a:pPr>
            <a:r>
              <a:rPr lang="tr-TR" sz="3500" dirty="0" smtClean="0"/>
              <a:t>1992 	Sağlıkta Eğilimler Analiz Birimlerinin kurulması ve Elektronik Bilgi Ağının 	kurulması</a:t>
            </a:r>
          </a:p>
          <a:p>
            <a:pPr marL="514350" indent="-514350">
              <a:buNone/>
            </a:pPr>
            <a:r>
              <a:rPr lang="tr-TR" sz="3500" dirty="0" smtClean="0"/>
              <a:t>1999 	Latin Amerika Tıp Bilimleri Okulunun açılması</a:t>
            </a:r>
          </a:p>
          <a:p>
            <a:pPr marL="514350" indent="-514350">
              <a:buNone/>
            </a:pPr>
            <a:r>
              <a:rPr lang="tr-TR" sz="3500" dirty="0" smtClean="0"/>
              <a:t>2002 	Toplumsal ve kurumsal olarak Yaşlılık Programının oluşturulması</a:t>
            </a:r>
          </a:p>
          <a:p>
            <a:pPr marL="514350" indent="-514350">
              <a:buNone/>
            </a:pPr>
            <a:r>
              <a:rPr lang="tr-TR" sz="3500" dirty="0" smtClean="0"/>
              <a:t>2003 	Latin Amerika ve </a:t>
            </a:r>
            <a:r>
              <a:rPr lang="tr-TR" sz="3500" dirty="0" err="1" smtClean="0"/>
              <a:t>Karaiblerin</a:t>
            </a:r>
            <a:r>
              <a:rPr lang="tr-TR" sz="3500" dirty="0" smtClean="0"/>
              <a:t> yoksul halklarına yönelik Mucize Operasyon 	adlı göz cerrahisi programının oluşturulması</a:t>
            </a:r>
          </a:p>
          <a:p>
            <a:pPr marL="514350" indent="-514350">
              <a:buNone/>
            </a:pPr>
            <a:r>
              <a:rPr lang="tr-TR" sz="3500" dirty="0" smtClean="0"/>
              <a:t>2005 	Doğal felaketlerde uzmanlaşmış “General Henry </a:t>
            </a:r>
            <a:r>
              <a:rPr lang="tr-TR" sz="3500" dirty="0" err="1" smtClean="0"/>
              <a:t>Reeve</a:t>
            </a:r>
            <a:r>
              <a:rPr lang="tr-TR" sz="3500" dirty="0" smtClean="0"/>
              <a:t>” Birliğinin 	kurulması</a:t>
            </a:r>
          </a:p>
          <a:p>
            <a:pPr marL="914400" lvl="1" indent="-514350">
              <a:buAutoNum type="arabicPlain" startAt="1960"/>
            </a:pP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Kosta </a:t>
            </a:r>
            <a:r>
              <a:rPr lang="tr-TR" dirty="0" err="1" smtClean="0"/>
              <a:t>Rika</a:t>
            </a:r>
            <a:r>
              <a:rPr lang="tr-TR" dirty="0" smtClean="0"/>
              <a:t> - Tarihçe</a:t>
            </a: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t>1941-1943	 Kosta </a:t>
            </a:r>
            <a:r>
              <a:rPr lang="tr-TR" dirty="0" err="1" smtClean="0"/>
              <a:t>Rika</a:t>
            </a:r>
            <a:r>
              <a:rPr lang="tr-TR" dirty="0" smtClean="0"/>
              <a:t> Sosyal Sigorta Kurumunun 		kuruluşu</a:t>
            </a:r>
          </a:p>
          <a:p>
            <a:pPr marL="514350" indent="-514350">
              <a:buAutoNum type="arabicPlain" startAt="1956"/>
            </a:pPr>
            <a:r>
              <a:rPr lang="tr-TR" dirty="0" smtClean="0"/>
              <a:t>Sigortalıların ailelerinin de sigorta 		kapsamına alınması</a:t>
            </a:r>
          </a:p>
          <a:p>
            <a:pPr marL="514350" indent="-514350">
              <a:buNone/>
            </a:pPr>
            <a:r>
              <a:rPr lang="tr-TR" dirty="0" smtClean="0"/>
              <a:t>1961 Tüm nüfusun sigorta kapsamın alınması</a:t>
            </a:r>
          </a:p>
          <a:p>
            <a:pPr marL="514350" indent="-514350">
              <a:buNone/>
            </a:pPr>
            <a:r>
              <a:rPr lang="tr-TR" dirty="0" smtClean="0"/>
              <a:t>1973 Genel sağlık hakkının yasallaşması</a:t>
            </a:r>
          </a:p>
          <a:p>
            <a:pPr marL="514350" indent="-514350">
              <a:buNone/>
            </a:pPr>
            <a:r>
              <a:rPr lang="tr-TR" dirty="0" smtClean="0"/>
              <a:t>1984 Yoksulluk sigortası</a:t>
            </a:r>
          </a:p>
          <a:p>
            <a:pPr marL="514350" indent="-514350">
              <a:buNone/>
            </a:pPr>
            <a:r>
              <a:rPr lang="tr-TR" dirty="0" smtClean="0"/>
              <a:t>1992-1993 Sağlık reformu ve Temel Sağlık Bakımı Ekiplerinin kurulması</a:t>
            </a:r>
          </a:p>
          <a:p>
            <a:pPr marL="514350" indent="-514350">
              <a:buNone/>
            </a:pPr>
            <a:r>
              <a:rPr lang="tr-TR" dirty="0" smtClean="0"/>
              <a:t>2004-2006 Kendi hesabına çalışanların Sigortaya bağlanması  </a:t>
            </a:r>
            <a:endParaRPr lang="tr-T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914400" y="142875"/>
            <a:ext cx="8229600" cy="765175"/>
          </a:xfrm>
        </p:spPr>
        <p:txBody>
          <a:bodyPr>
            <a:normAutofit/>
          </a:bodyPr>
          <a:lstStyle/>
          <a:p>
            <a:r>
              <a:rPr lang="tr-TR" sz="3200" dirty="0" smtClean="0"/>
              <a:t>Küba – Sağlık Sektörü Organizasyonu</a:t>
            </a:r>
            <a:endParaRPr lang="tr-TR" sz="3200" dirty="0"/>
          </a:p>
        </p:txBody>
      </p:sp>
      <p:sp>
        <p:nvSpPr>
          <p:cNvPr id="4" name="3 Dikdörtgen"/>
          <p:cNvSpPr/>
          <p:nvPr/>
        </p:nvSpPr>
        <p:spPr>
          <a:xfrm>
            <a:off x="3357554" y="1000108"/>
            <a:ext cx="2857520"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ysClr val="windowText" lastClr="000000"/>
                </a:solidFill>
              </a:rPr>
              <a:t>Kamu</a:t>
            </a:r>
            <a:endParaRPr lang="tr-TR" sz="1600" dirty="0">
              <a:solidFill>
                <a:sysClr val="windowText" lastClr="000000"/>
              </a:solidFill>
            </a:endParaRPr>
          </a:p>
        </p:txBody>
      </p:sp>
      <p:sp>
        <p:nvSpPr>
          <p:cNvPr id="6" name="5 Dikdörtgen"/>
          <p:cNvSpPr/>
          <p:nvPr/>
        </p:nvSpPr>
        <p:spPr>
          <a:xfrm>
            <a:off x="-21658" y="980728"/>
            <a:ext cx="1594090" cy="5632311"/>
          </a:xfrm>
          <a:prstGeom prst="rect">
            <a:avLst/>
          </a:prstGeom>
        </p:spPr>
        <p:txBody>
          <a:bodyPr wrap="square">
            <a:spAutoFit/>
          </a:bodyPr>
          <a:lstStyle/>
          <a:p>
            <a:pPr lvl="0" algn="ctr">
              <a:spcBef>
                <a:spcPct val="0"/>
              </a:spcBef>
            </a:pPr>
            <a:r>
              <a:rPr lang="tr-TR" dirty="0" smtClean="0">
                <a:solidFill>
                  <a:prstClr val="black"/>
                </a:solidFill>
                <a:ea typeface="+mj-ea"/>
                <a:cs typeface="+mj-cs"/>
              </a:rPr>
              <a:t>Sektör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algn="ctr">
              <a:spcBef>
                <a:spcPct val="0"/>
              </a:spcBef>
            </a:pPr>
            <a:r>
              <a:rPr lang="tr-TR" dirty="0" smtClean="0">
                <a:solidFill>
                  <a:prstClr val="black"/>
                </a:solidFill>
                <a:ea typeface="+mj-ea"/>
                <a:cs typeface="+mj-cs"/>
              </a:rPr>
              <a:t>Fonlar</a:t>
            </a: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a:t>
            </a:r>
          </a:p>
          <a:p>
            <a:pPr lvl="0" algn="ctr">
              <a:spcBef>
                <a:spcPct val="0"/>
              </a:spcBef>
            </a:pPr>
            <a:r>
              <a:rPr lang="tr-TR" dirty="0" smtClean="0">
                <a:solidFill>
                  <a:prstClr val="black"/>
                </a:solidFill>
                <a:ea typeface="+mj-ea"/>
                <a:cs typeface="+mj-cs"/>
              </a:rPr>
              <a:t>sunanlar</a:t>
            </a: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endParaRPr lang="tr-TR" dirty="0" smtClean="0">
              <a:solidFill>
                <a:prstClr val="black"/>
              </a:solidFill>
              <a:ea typeface="+mj-ea"/>
              <a:cs typeface="+mj-cs"/>
            </a:endParaRPr>
          </a:p>
          <a:p>
            <a:pPr lvl="0" algn="ctr">
              <a:spcBef>
                <a:spcPct val="0"/>
              </a:spcBef>
            </a:pPr>
            <a:r>
              <a:rPr lang="tr-TR" dirty="0" smtClean="0">
                <a:solidFill>
                  <a:prstClr val="black"/>
                </a:solidFill>
                <a:ea typeface="+mj-ea"/>
                <a:cs typeface="+mj-cs"/>
              </a:rPr>
              <a:t>Hizmeti </a:t>
            </a:r>
          </a:p>
          <a:p>
            <a:pPr lvl="0" algn="ctr">
              <a:spcBef>
                <a:spcPct val="0"/>
              </a:spcBef>
            </a:pPr>
            <a:r>
              <a:rPr lang="tr-TR" dirty="0" smtClean="0">
                <a:solidFill>
                  <a:prstClr val="black"/>
                </a:solidFill>
                <a:ea typeface="+mj-ea"/>
                <a:cs typeface="+mj-cs"/>
              </a:rPr>
              <a:t>alanlar</a:t>
            </a:r>
            <a:endParaRPr lang="tr-TR" dirty="0">
              <a:solidFill>
                <a:prstClr val="black"/>
              </a:solidFill>
              <a:ea typeface="+mj-ea"/>
              <a:cs typeface="+mj-cs"/>
            </a:endParaRPr>
          </a:p>
        </p:txBody>
      </p:sp>
      <p:sp>
        <p:nvSpPr>
          <p:cNvPr id="8" name="7 Dikdörtgen"/>
          <p:cNvSpPr/>
          <p:nvPr/>
        </p:nvSpPr>
        <p:spPr>
          <a:xfrm>
            <a:off x="2857488" y="1714488"/>
            <a:ext cx="385765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Devletin kaynakları</a:t>
            </a:r>
            <a:endParaRPr lang="tr-TR" sz="1400" dirty="0"/>
          </a:p>
        </p:txBody>
      </p:sp>
      <p:sp>
        <p:nvSpPr>
          <p:cNvPr id="17" name="16 Dikdörtgen"/>
          <p:cNvSpPr/>
          <p:nvPr/>
        </p:nvSpPr>
        <p:spPr>
          <a:xfrm>
            <a:off x="1857356" y="3500438"/>
            <a:ext cx="1714512" cy="63325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Üçüncü basamak (Ulusal düzeyde)</a:t>
            </a:r>
            <a:endParaRPr lang="tr-TR" sz="1600" dirty="0"/>
          </a:p>
        </p:txBody>
      </p:sp>
      <p:sp>
        <p:nvSpPr>
          <p:cNvPr id="23" name="22 Dikdörtgen"/>
          <p:cNvSpPr/>
          <p:nvPr/>
        </p:nvSpPr>
        <p:spPr>
          <a:xfrm>
            <a:off x="6072198" y="4500570"/>
            <a:ext cx="1428760"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tr-TR" sz="1400" dirty="0" smtClean="0"/>
              <a:t>Sağlık alanı</a:t>
            </a:r>
            <a:endParaRPr lang="tr-TR" sz="1400" dirty="0"/>
          </a:p>
        </p:txBody>
      </p:sp>
      <p:sp>
        <p:nvSpPr>
          <p:cNvPr id="62" name="61 Dikdörtgen"/>
          <p:cNvSpPr/>
          <p:nvPr/>
        </p:nvSpPr>
        <p:spPr>
          <a:xfrm>
            <a:off x="1928794" y="2643182"/>
            <a:ext cx="5715040" cy="357190"/>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400"/>
              </a:lnSpc>
            </a:pPr>
            <a:r>
              <a:rPr lang="tr-TR" sz="1400" dirty="0" smtClean="0"/>
              <a:t>Halk Sağlığı Bakanlığı</a:t>
            </a:r>
            <a:endParaRPr lang="tr-TR" sz="1400" dirty="0"/>
          </a:p>
        </p:txBody>
      </p:sp>
      <p:sp>
        <p:nvSpPr>
          <p:cNvPr id="65" name="64 Dikdörtgen"/>
          <p:cNvSpPr/>
          <p:nvPr/>
        </p:nvSpPr>
        <p:spPr>
          <a:xfrm>
            <a:off x="3857620" y="3500438"/>
            <a:ext cx="1857388" cy="64294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İkinci basamak (iller düzeyinde)</a:t>
            </a:r>
            <a:endParaRPr lang="tr-TR" sz="1200" dirty="0"/>
          </a:p>
        </p:txBody>
      </p:sp>
      <p:sp>
        <p:nvSpPr>
          <p:cNvPr id="70" name="69 Dikdörtgen"/>
          <p:cNvSpPr/>
          <p:nvPr/>
        </p:nvSpPr>
        <p:spPr>
          <a:xfrm>
            <a:off x="2000232" y="6000768"/>
            <a:ext cx="1357322" cy="47954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Tüm nüfus</a:t>
            </a:r>
            <a:endParaRPr lang="tr-TR" sz="1400" dirty="0"/>
          </a:p>
        </p:txBody>
      </p:sp>
      <p:sp>
        <p:nvSpPr>
          <p:cNvPr id="71" name="70 Dikdörtgen"/>
          <p:cNvSpPr/>
          <p:nvPr/>
        </p:nvSpPr>
        <p:spPr>
          <a:xfrm>
            <a:off x="7643834" y="4500570"/>
            <a:ext cx="1143008" cy="928694"/>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400" dirty="0" smtClean="0"/>
              <a:t>Diğer belediye birimleri</a:t>
            </a:r>
            <a:endParaRPr lang="tr-TR" sz="1400" dirty="0"/>
          </a:p>
        </p:txBody>
      </p:sp>
      <p:cxnSp>
        <p:nvCxnSpPr>
          <p:cNvPr id="79" name="78 Düz Bağlayıcı"/>
          <p:cNvCxnSpPr/>
          <p:nvPr/>
        </p:nvCxnSpPr>
        <p:spPr>
          <a:xfrm>
            <a:off x="5508104" y="314096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89 Dikdörtgen"/>
          <p:cNvSpPr/>
          <p:nvPr/>
        </p:nvSpPr>
        <p:spPr>
          <a:xfrm>
            <a:off x="6000760" y="3500438"/>
            <a:ext cx="2428892" cy="642942"/>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200"/>
              </a:lnSpc>
            </a:pPr>
            <a:r>
              <a:rPr lang="tr-TR" sz="1400" dirty="0" smtClean="0"/>
              <a:t>Birinci basamak (belediyeler)</a:t>
            </a:r>
            <a:endParaRPr lang="tr-TR" sz="1200" dirty="0"/>
          </a:p>
        </p:txBody>
      </p:sp>
      <p:sp>
        <p:nvSpPr>
          <p:cNvPr id="92" name="91 Dikdörtgen"/>
          <p:cNvSpPr/>
          <p:nvPr/>
        </p:nvSpPr>
        <p:spPr>
          <a:xfrm>
            <a:off x="5286380" y="6072206"/>
            <a:ext cx="3500462" cy="428628"/>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tr-TR" sz="1600" dirty="0" smtClean="0"/>
              <a:t>İlgili coğrafi alanda yaşayan nüfus</a:t>
            </a:r>
            <a:endParaRPr lang="tr-TR" sz="1600" dirty="0"/>
          </a:p>
        </p:txBody>
      </p:sp>
      <p:sp>
        <p:nvSpPr>
          <p:cNvPr id="42" name="41 Dikdörtgen"/>
          <p:cNvSpPr/>
          <p:nvPr/>
        </p:nvSpPr>
        <p:spPr>
          <a:xfrm>
            <a:off x="6572264" y="5286388"/>
            <a:ext cx="1000132" cy="500066"/>
          </a:xfrm>
          <a:prstGeom prst="rect">
            <a:avLst/>
          </a:prstGeom>
          <a:solidFill>
            <a:schemeClr val="bg2"/>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900"/>
              </a:lnSpc>
            </a:pPr>
            <a:r>
              <a:rPr lang="tr-TR" sz="1200" dirty="0" smtClean="0"/>
              <a:t>Tıbbi Danışma ve aile hemşiresi</a:t>
            </a:r>
            <a:endParaRPr lang="tr-TR" sz="1200" dirty="0"/>
          </a:p>
        </p:txBody>
      </p:sp>
      <p:cxnSp>
        <p:nvCxnSpPr>
          <p:cNvPr id="48" name="47 Düz Ok Bağlayıcısı"/>
          <p:cNvCxnSpPr>
            <a:stCxn id="4" idx="2"/>
            <a:endCxn id="8" idx="0"/>
          </p:cNvCxnSpPr>
          <p:nvPr/>
        </p:nvCxnSpPr>
        <p:spPr>
          <a:xfrm rot="5400000">
            <a:off x="4609144" y="1537318"/>
            <a:ext cx="35434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53" name="52 Düz Ok Bağlayıcısı"/>
          <p:cNvCxnSpPr>
            <a:stCxn id="8" idx="2"/>
            <a:endCxn id="62" idx="0"/>
          </p:cNvCxnSpPr>
          <p:nvPr/>
        </p:nvCxnSpPr>
        <p:spPr>
          <a:xfrm rot="5400000">
            <a:off x="4572000" y="2428868"/>
            <a:ext cx="42862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56" name="55 Düz Ok Bağlayıcısı"/>
          <p:cNvCxnSpPr>
            <a:stCxn id="62" idx="0"/>
            <a:endCxn id="62" idx="0"/>
          </p:cNvCxnSpPr>
          <p:nvPr/>
        </p:nvCxnSpPr>
        <p:spPr>
          <a:xfrm rot="5400000" flipH="1" flipV="1">
            <a:off x="4786314" y="2643182"/>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86 Düz Ok Bağlayıcısı"/>
          <p:cNvCxnSpPr>
            <a:stCxn id="62" idx="2"/>
            <a:endCxn id="65" idx="0"/>
          </p:cNvCxnSpPr>
          <p:nvPr/>
        </p:nvCxnSpPr>
        <p:spPr>
          <a:xfrm rot="5400000">
            <a:off x="4536281" y="3250405"/>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7" name="96 Düz Ok Bağlayıcısı"/>
          <p:cNvCxnSpPr/>
          <p:nvPr/>
        </p:nvCxnSpPr>
        <p:spPr>
          <a:xfrm rot="5400000">
            <a:off x="1893075" y="3250405"/>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98" name="97 Düz Ok Bağlayıcısı"/>
          <p:cNvCxnSpPr/>
          <p:nvPr/>
        </p:nvCxnSpPr>
        <p:spPr>
          <a:xfrm rot="5400000">
            <a:off x="7180281" y="3249611"/>
            <a:ext cx="500066"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2" name="101 Düz Ok Bağlayıcısı"/>
          <p:cNvCxnSpPr>
            <a:stCxn id="17" idx="3"/>
            <a:endCxn id="65" idx="1"/>
          </p:cNvCxnSpPr>
          <p:nvPr/>
        </p:nvCxnSpPr>
        <p:spPr>
          <a:xfrm>
            <a:off x="3571868" y="3817064"/>
            <a:ext cx="285752" cy="4845"/>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3" name="102 Düz Ok Bağlayıcısı"/>
          <p:cNvCxnSpPr/>
          <p:nvPr/>
        </p:nvCxnSpPr>
        <p:spPr>
          <a:xfrm>
            <a:off x="5715008" y="3857628"/>
            <a:ext cx="285752" cy="4845"/>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07" name="106 Düz Ok Bağlayıcısı"/>
          <p:cNvCxnSpPr/>
          <p:nvPr/>
        </p:nvCxnSpPr>
        <p:spPr>
          <a:xfrm rot="5400000">
            <a:off x="6179355" y="4321975"/>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0" name="109 Düz Ok Bağlayıcısı"/>
          <p:cNvCxnSpPr>
            <a:endCxn id="71" idx="0"/>
          </p:cNvCxnSpPr>
          <p:nvPr/>
        </p:nvCxnSpPr>
        <p:spPr>
          <a:xfrm rot="16200000" flipH="1">
            <a:off x="8036742" y="4321974"/>
            <a:ext cx="357190" cy="2"/>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3" name="112 Düz Ok Bağlayıcısı"/>
          <p:cNvCxnSpPr/>
          <p:nvPr/>
        </p:nvCxnSpPr>
        <p:spPr>
          <a:xfrm rot="5400000">
            <a:off x="6965173" y="5107793"/>
            <a:ext cx="357190"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17" name="116 Düz Ok Bağlayıcısı"/>
          <p:cNvCxnSpPr/>
          <p:nvPr/>
        </p:nvCxnSpPr>
        <p:spPr>
          <a:xfrm rot="5400000">
            <a:off x="5715008" y="5500702"/>
            <a:ext cx="1143008" cy="1588"/>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1" name="120 Düz Ok Bağlayıcısı"/>
          <p:cNvCxnSpPr/>
          <p:nvPr/>
        </p:nvCxnSpPr>
        <p:spPr>
          <a:xfrm rot="5400000">
            <a:off x="7001686" y="5928536"/>
            <a:ext cx="284958" cy="794"/>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126" name="125 Düz Ok Bağlayıcısı"/>
          <p:cNvCxnSpPr>
            <a:stCxn id="17" idx="2"/>
            <a:endCxn id="70" idx="0"/>
          </p:cNvCxnSpPr>
          <p:nvPr/>
        </p:nvCxnSpPr>
        <p:spPr>
          <a:xfrm rot="5400000">
            <a:off x="1763214" y="5049370"/>
            <a:ext cx="1867078" cy="35719"/>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Notlar I</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Bütçenin %12’si sağlığa ayrılıyor – Latin Amerika’da en yüksek oran</a:t>
            </a:r>
          </a:p>
          <a:p>
            <a:r>
              <a:rPr lang="tr-TR" dirty="0" smtClean="0"/>
              <a:t>Kamu harcamalarının tüm sağlık harcamaları içindeki payı %96</a:t>
            </a:r>
          </a:p>
          <a:p>
            <a:r>
              <a:rPr lang="tr-TR" dirty="0" smtClean="0"/>
              <a:t>Özellikle birinci basamak sağlık hizmetlerine öncelik veriliyor.</a:t>
            </a:r>
          </a:p>
          <a:p>
            <a:r>
              <a:rPr lang="tr-TR" dirty="0" smtClean="0"/>
              <a:t>Birinci basamakta aile hekimliği (MEF) uygulanıyor (Türkiye’dekinden çok farklı!)</a:t>
            </a:r>
          </a:p>
          <a:p>
            <a:r>
              <a:rPr lang="tr-TR" dirty="0" smtClean="0"/>
              <a:t>Bu sistem halkın katılımını kaçınılmaz kılan bir sistem.</a:t>
            </a:r>
          </a:p>
          <a:p>
            <a:r>
              <a:rPr lang="tr-TR" dirty="0" smtClean="0"/>
              <a:t>Her aile hekimliği birimi 600-700 kişiyi kapsıyor.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Küba – Temel Çalışma Grupları (GBT – </a:t>
            </a:r>
            <a:r>
              <a:rPr lang="tr-TR" dirty="0" err="1" smtClean="0"/>
              <a:t>Grupo</a:t>
            </a:r>
            <a:r>
              <a:rPr lang="tr-TR" dirty="0" smtClean="0"/>
              <a:t> </a:t>
            </a:r>
            <a:r>
              <a:rPr lang="tr-TR" dirty="0" err="1" smtClean="0"/>
              <a:t>Básico</a:t>
            </a:r>
            <a:r>
              <a:rPr lang="tr-TR" dirty="0" smtClean="0"/>
              <a:t> del </a:t>
            </a:r>
            <a:r>
              <a:rPr lang="tr-TR" dirty="0" err="1" smtClean="0"/>
              <a:t>Trabajo</a:t>
            </a:r>
            <a:r>
              <a:rPr lang="tr-TR" dirty="0" smtClean="0"/>
              <a:t>)</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Danışma grupları var (Temel Çalışma Grupları); aile hekimi ve hemşiresinin yanı sıra bir dahiliyeciyi, bir çocuk hastalıkları uzmanını, bir kadın doğumcuyu, bir </a:t>
            </a:r>
            <a:r>
              <a:rPr lang="tr-TR" dirty="0" err="1" smtClean="0"/>
              <a:t>psikoloğu</a:t>
            </a:r>
            <a:r>
              <a:rPr lang="tr-TR" dirty="0" smtClean="0"/>
              <a:t>, bir diş hekimini, bir </a:t>
            </a:r>
            <a:r>
              <a:rPr lang="tr-TR" dirty="0" err="1" smtClean="0"/>
              <a:t>süpervisör</a:t>
            </a:r>
            <a:r>
              <a:rPr lang="tr-TR" dirty="0" smtClean="0"/>
              <a:t> hemşireyi, bir sosyal hizmet uzmanını, bir istatistikçiyi ve bir hijyen ve </a:t>
            </a:r>
            <a:r>
              <a:rPr lang="tr-TR" dirty="0" err="1" smtClean="0"/>
              <a:t>epidemioloji</a:t>
            </a:r>
            <a:r>
              <a:rPr lang="tr-TR" dirty="0" smtClean="0"/>
              <a:t> teknisyenini kapsıyor. </a:t>
            </a:r>
          </a:p>
          <a:p>
            <a:r>
              <a:rPr lang="tr-TR" dirty="0" smtClean="0"/>
              <a:t>Bu gruplar aile hekimliği birimlerine (MEF) destek veriyor. Aile hekimliği birimleri bu gruba danışabiliyor. </a:t>
            </a:r>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Sağlık İnsan Gücü</a:t>
            </a:r>
            <a:endParaRPr lang="tr-TR" dirty="0"/>
          </a:p>
        </p:txBody>
      </p:sp>
      <p:sp>
        <p:nvSpPr>
          <p:cNvPr id="3" name="2 İçerik Yer Tutucusu"/>
          <p:cNvSpPr>
            <a:spLocks noGrp="1"/>
          </p:cNvSpPr>
          <p:nvPr>
            <p:ph idx="1"/>
          </p:nvPr>
        </p:nvSpPr>
        <p:spPr/>
        <p:txBody>
          <a:bodyPr/>
          <a:lstStyle/>
          <a:p>
            <a:r>
              <a:rPr lang="tr-TR" dirty="0" smtClean="0"/>
              <a:t>Sağlık çalışanları ülkede tüm çalışan nüfusun %8,7’sini oluşturuyor.</a:t>
            </a:r>
          </a:p>
          <a:p>
            <a:r>
              <a:rPr lang="tr-TR" dirty="0" smtClean="0"/>
              <a:t>Son 15 yılda hekim ve hemşire sayısı artmış.</a:t>
            </a:r>
          </a:p>
          <a:p>
            <a:pPr lvl="1"/>
            <a:r>
              <a:rPr lang="tr-TR" dirty="0" smtClean="0"/>
              <a:t>1995’te 5,2 hekim/1000 kişi, 2009’da 6,7 hekim/1000 kişi</a:t>
            </a:r>
          </a:p>
          <a:p>
            <a:pPr lvl="1"/>
            <a:r>
              <a:rPr lang="tr-TR" dirty="0" smtClean="0"/>
              <a:t>1995’te 7 hemşire/1000 kişi, 2,,9’da 9,5 hemşire/1000 kişi</a:t>
            </a:r>
          </a:p>
          <a:p>
            <a:r>
              <a:rPr lang="tr-TR" dirty="0" smtClean="0"/>
              <a:t>Sağlık sektörü çalışanlarının %69’u kadın.</a:t>
            </a:r>
            <a:endParaRPr lang="tr-T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Kapsam</a:t>
            </a:r>
            <a:endParaRPr lang="tr-TR" dirty="0"/>
          </a:p>
        </p:txBody>
      </p:sp>
      <p:sp>
        <p:nvSpPr>
          <p:cNvPr id="3" name="2 İçerik Yer Tutucusu"/>
          <p:cNvSpPr>
            <a:spLocks noGrp="1"/>
          </p:cNvSpPr>
          <p:nvPr>
            <p:ph idx="1"/>
          </p:nvPr>
        </p:nvSpPr>
        <p:spPr/>
        <p:txBody>
          <a:bodyPr/>
          <a:lstStyle/>
          <a:p>
            <a:r>
              <a:rPr lang="tr-TR" dirty="0" smtClean="0"/>
              <a:t>1979’da ülkenin her yerine ulaşmış.</a:t>
            </a:r>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Kaynaklar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Cepten ödemeler sadece ayaktan sağlık hizmetlerinde ilaç giderleri için (İlaçlar zaten çok ucuz!)</a:t>
            </a:r>
          </a:p>
          <a:p>
            <a:r>
              <a:rPr lang="tr-TR" dirty="0" smtClean="0"/>
              <a:t>Protezler ücretli, ancak ödeme gücü düşük olanlar bu ücretten muaf.</a:t>
            </a:r>
          </a:p>
          <a:p>
            <a:r>
              <a:rPr lang="tr-TR" dirty="0" smtClean="0"/>
              <a:t>Herkes ilaca ulaşabiliyor.</a:t>
            </a:r>
          </a:p>
          <a:p>
            <a:r>
              <a:rPr lang="tr-TR" dirty="0" smtClean="0"/>
              <a:t>Yatarak tedavi görenlerin ilaçları ücretsiz karşılanıyor.</a:t>
            </a:r>
          </a:p>
          <a:p>
            <a:r>
              <a:rPr lang="tr-TR" dirty="0" smtClean="0"/>
              <a:t>Temel sağlık sorunları için gereken ilaçlar ülke içinde üretiliyor.</a:t>
            </a:r>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Kayıtlar</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Sağlık verilerinin toplanması, analizi ve yayımlanması ve Küba Halk Sağlığı Bakanlığı Ulusal Tıp Kayıtları ve Sağlık İstatistikleri Müdürlüğü’nün (DNE-MINSAP) sorumluluğunda.</a:t>
            </a:r>
          </a:p>
          <a:p>
            <a:r>
              <a:rPr lang="tr-TR" dirty="0" smtClean="0"/>
              <a:t>Bu kurum her yıl sağlık istatistiklerini yayımlıyor (hem basılı olarak hem de dijital ortamda).</a:t>
            </a:r>
          </a:p>
          <a:p>
            <a:r>
              <a:rPr lang="tr-TR" dirty="0" smtClean="0"/>
              <a:t>Bilimsel araştırma her kurumun yapması beklenen şey. Ancak ülkenin sağlık öncelikleriyle ilgili olması bekleniyor. Araştırmalara ödüller veriliyor. Araştırmalar bilimsel ve etik kuruldan onay aldıktan sonra parasal olarak kurum desteği garantisinde.</a:t>
            </a:r>
          </a:p>
          <a:p>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Toplum Katılımı</a:t>
            </a:r>
            <a:endParaRPr lang="tr-TR" dirty="0"/>
          </a:p>
        </p:txBody>
      </p:sp>
      <p:sp>
        <p:nvSpPr>
          <p:cNvPr id="3" name="2 İçerik Yer Tutucusu"/>
          <p:cNvSpPr>
            <a:spLocks noGrp="1"/>
          </p:cNvSpPr>
          <p:nvPr>
            <p:ph idx="1"/>
          </p:nvPr>
        </p:nvSpPr>
        <p:spPr/>
        <p:txBody>
          <a:bodyPr/>
          <a:lstStyle/>
          <a:p>
            <a:r>
              <a:rPr lang="tr-TR" dirty="0" smtClean="0"/>
              <a:t>Kübalı Kadın Dernekleri Federasyonu, sendikalar ve Devrim Koruma Komiteleri sağlık için </a:t>
            </a:r>
            <a:r>
              <a:rPr lang="tr-TR" dirty="0" err="1" smtClean="0"/>
              <a:t>kollektif</a:t>
            </a:r>
            <a:r>
              <a:rPr lang="tr-TR" dirty="0" smtClean="0"/>
              <a:t> çalışmalar yapıyor.</a:t>
            </a:r>
          </a:p>
          <a:p>
            <a:r>
              <a:rPr lang="tr-TR" dirty="0" smtClean="0"/>
              <a:t>Halk da bu kuruluşlara aracılığıyla ya da doğrudan katılımcı.</a:t>
            </a:r>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Ülkenin en önemli sağlık sorunu optikçilerin gözlük ve lens siparişlerini gecikmeli teslim etmesi!</a:t>
            </a:r>
          </a:p>
          <a:p>
            <a:r>
              <a:rPr lang="tr-TR" dirty="0" smtClean="0"/>
              <a:t>90’lardaki ekonomik kriz sağlık hizmetlerine de yansımış. ABD’nin uyguladığı ambargo da bu krizin aşılmasını zorlaştırmış.</a:t>
            </a:r>
            <a:endParaRPr lang="tr-T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Küba - Yenilikler</a:t>
            </a:r>
            <a:endParaRPr lang="tr-TR" dirty="0"/>
          </a:p>
        </p:txBody>
      </p:sp>
      <p:sp>
        <p:nvSpPr>
          <p:cNvPr id="3" name="2 İçerik Yer Tutucusu"/>
          <p:cNvSpPr>
            <a:spLocks noGrp="1"/>
          </p:cNvSpPr>
          <p:nvPr>
            <p:ph idx="1"/>
          </p:nvPr>
        </p:nvSpPr>
        <p:spPr/>
        <p:txBody>
          <a:bodyPr/>
          <a:lstStyle/>
          <a:p>
            <a:r>
              <a:rPr lang="tr-TR" dirty="0" smtClean="0"/>
              <a:t>Nüfusun yaşlanması nedeniyle İleri Yaş Entegre Bakım Ekipleri kurulmuş. Bu ekipler özellikle birinci basamak hizmetleri veriyor. Gereğinde bu hizmetlerde halkın desteği de alınabiliyor.</a:t>
            </a:r>
          </a:p>
          <a:p>
            <a:r>
              <a:rPr lang="tr-TR" dirty="0" err="1" smtClean="0"/>
              <a:t>Batalla</a:t>
            </a:r>
            <a:r>
              <a:rPr lang="tr-TR" dirty="0" smtClean="0"/>
              <a:t> de </a:t>
            </a:r>
            <a:r>
              <a:rPr lang="tr-TR" dirty="0" err="1" smtClean="0"/>
              <a:t>Ideas</a:t>
            </a:r>
            <a:endParaRPr lang="tr-TR" dirty="0" smtClean="0"/>
          </a:p>
          <a:p>
            <a:r>
              <a:rPr lang="tr-TR" dirty="0" err="1" smtClean="0"/>
              <a:t>Misión</a:t>
            </a:r>
            <a:r>
              <a:rPr lang="tr-TR" dirty="0" smtClean="0"/>
              <a:t> </a:t>
            </a:r>
            <a:r>
              <a:rPr lang="tr-TR" dirty="0" err="1" smtClean="0"/>
              <a:t>Milagra</a:t>
            </a:r>
            <a:endParaRPr lang="tr-TR" dirty="0" smtClean="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3072</TotalTime>
  <Words>5696</Words>
  <Application>Microsoft Office PowerPoint</Application>
  <PresentationFormat>Ekran Gösterisi (4:3)</PresentationFormat>
  <Paragraphs>1355</Paragraphs>
  <Slides>112</Slides>
  <Notes>3</Notes>
  <HiddenSlides>0</HiddenSlides>
  <MMClips>0</MMClips>
  <ScaleCrop>false</ScaleCrop>
  <HeadingPairs>
    <vt:vector size="4" baseType="variant">
      <vt:variant>
        <vt:lpstr>Tema</vt:lpstr>
      </vt:variant>
      <vt:variant>
        <vt:i4>1</vt:i4>
      </vt:variant>
      <vt:variant>
        <vt:lpstr>Slayt Başlıkları</vt:lpstr>
      </vt:variant>
      <vt:variant>
        <vt:i4>112</vt:i4>
      </vt:variant>
    </vt:vector>
  </HeadingPairs>
  <TitlesOfParts>
    <vt:vector size="113" baseType="lpstr">
      <vt:lpstr>Ofis Teması</vt:lpstr>
      <vt:lpstr>Latin Amerika Ülkelerinin bazı nüfus özellikleri ve sağlık göstergeleri</vt:lpstr>
      <vt:lpstr>Demografi</vt:lpstr>
      <vt:lpstr>Doğumda beklenen yaşam süreleri</vt:lpstr>
      <vt:lpstr>Bazı göstergeler</vt:lpstr>
      <vt:lpstr>Hastalıklar</vt:lpstr>
      <vt:lpstr>LATİN AMERİKA ÜLKELERİNİN SAĞLIK SİSTEMLERİ</vt:lpstr>
      <vt:lpstr>Kosta Rika</vt:lpstr>
      <vt:lpstr>Kosta Rika - CCSS’ye bağlı sağlık kurumları</vt:lpstr>
      <vt:lpstr>Kosta Rika - Tarihçe</vt:lpstr>
      <vt:lpstr>KR-Örgütlenme</vt:lpstr>
      <vt:lpstr>Kosta Rika –Alt yapı</vt:lpstr>
      <vt:lpstr>Kosta Rika - ilaç</vt:lpstr>
      <vt:lpstr>KR için Ekler</vt:lpstr>
      <vt:lpstr>Guatemala</vt:lpstr>
      <vt:lpstr>Guatemala – Sağlık Sisteminin Tarihçesi</vt:lpstr>
      <vt:lpstr>Guatemala-Örgütlenme</vt:lpstr>
      <vt:lpstr>Slayt 17</vt:lpstr>
      <vt:lpstr>Guatemala Sosyal Güvenlik Enstitüsü’nün programları</vt:lpstr>
      <vt:lpstr>Guatemala’nın sağlık giderleri</vt:lpstr>
      <vt:lpstr>Guatemala- Altyapı ve Sağlık İnsan Gücü</vt:lpstr>
      <vt:lpstr>Guatemala – İlaç harcamaları</vt:lpstr>
      <vt:lpstr>HONDURAS</vt:lpstr>
      <vt:lpstr>Honduras</vt:lpstr>
      <vt:lpstr>Honduras-Tarihçe</vt:lpstr>
      <vt:lpstr>Honduras – Sağlık Sektörü Organizasyonu</vt:lpstr>
      <vt:lpstr>Honduras – Sağlık Kurum ve Kuruluşları</vt:lpstr>
      <vt:lpstr>Honduras Sosyal Sigorta Enstitüsü (IHSS)</vt:lpstr>
      <vt:lpstr>Slayt 28</vt:lpstr>
      <vt:lpstr>Honduras’ın sağlık bütçesi</vt:lpstr>
      <vt:lpstr>IHSS Ödeme dağılımı</vt:lpstr>
      <vt:lpstr>Honduras - Altyapı</vt:lpstr>
      <vt:lpstr>NİKARAGUA</vt:lpstr>
      <vt:lpstr>Nikaragua</vt:lpstr>
      <vt:lpstr>Nikaragua – sağlık sorunları</vt:lpstr>
      <vt:lpstr>Nikaragua - Tarihçe</vt:lpstr>
      <vt:lpstr>Nikaragua – Sağlık Sektörü Organizasyonu</vt:lpstr>
      <vt:lpstr>Slayt 37</vt:lpstr>
      <vt:lpstr>Nikaragua</vt:lpstr>
      <vt:lpstr>Nikaragua - Kapsam</vt:lpstr>
      <vt:lpstr>Nikaragua - Finansman</vt:lpstr>
      <vt:lpstr>Slayt 41</vt:lpstr>
      <vt:lpstr>Slayt 42</vt:lpstr>
      <vt:lpstr>Nikaragua - kaynaklar</vt:lpstr>
      <vt:lpstr>Nikaragua - İlaç</vt:lpstr>
      <vt:lpstr>Nikaragua - Belediye sağlık hizmetleri</vt:lpstr>
      <vt:lpstr>Bolivya</vt:lpstr>
      <vt:lpstr>Bolivya – Sağlık sorunları</vt:lpstr>
      <vt:lpstr>Bolivya - Tarihçe</vt:lpstr>
      <vt:lpstr>Bolivya – Sağlık Sektörü Organizasyonu</vt:lpstr>
      <vt:lpstr>Bolivya – Sağlık hizmetleri basamakları</vt:lpstr>
      <vt:lpstr>Bolivya – Sağlık Hizmetleri Kapsamı</vt:lpstr>
      <vt:lpstr>Bolivya - Kapsam</vt:lpstr>
      <vt:lpstr>Bolivya – Sağlık Sektöründeki Kuruluşların Dağılımı </vt:lpstr>
      <vt:lpstr>Bolivya – Sağlık sektöründe toplum katılımı</vt:lpstr>
      <vt:lpstr>Bolivya – Sağlıkta Yenilikler</vt:lpstr>
      <vt:lpstr>Bolivya – Sağlık Sisteminin Eksiklikleri</vt:lpstr>
      <vt:lpstr>Bolivya – Sağlık İnsan Gücü</vt:lpstr>
      <vt:lpstr>Bolivya - İlaç</vt:lpstr>
      <vt:lpstr>PERU</vt:lpstr>
      <vt:lpstr>Peru – Nüfus özellikleri</vt:lpstr>
      <vt:lpstr> Peru – Ölüm nedenleri ve hastalıklar</vt:lpstr>
      <vt:lpstr>Peru - Tarihçe</vt:lpstr>
      <vt:lpstr>Peru – Sağlık Sektörü Organizasyonu</vt:lpstr>
      <vt:lpstr>Slayt 64</vt:lpstr>
      <vt:lpstr>Slayt 65</vt:lpstr>
      <vt:lpstr>VENEZUELA</vt:lpstr>
      <vt:lpstr>Venezuela</vt:lpstr>
      <vt:lpstr>Venezuela - Tarihçe</vt:lpstr>
      <vt:lpstr>Venezuela - Kapsam</vt:lpstr>
      <vt:lpstr>Venezuela – Sağlık Sisteminin parçaları</vt:lpstr>
      <vt:lpstr>Slayt 71</vt:lpstr>
      <vt:lpstr>Venezuela – Semt İçi Hizmetler  (La Misión Barrio Adentro)</vt:lpstr>
      <vt:lpstr>Venezuela– Sağlık Sektörü Organizasyonu</vt:lpstr>
      <vt:lpstr>IVSS’nin finansmanı</vt:lpstr>
      <vt:lpstr>Venezuela – Sağlık harcamaları</vt:lpstr>
      <vt:lpstr>Venezuela – Yeniden yapılanma yasası</vt:lpstr>
      <vt:lpstr>Venezuela - Kaynaklar</vt:lpstr>
      <vt:lpstr>Brezilya</vt:lpstr>
      <vt:lpstr>Brezilya - Tarihçe</vt:lpstr>
      <vt:lpstr>Brezilya– Sağlık Sektörü Organizasyonu</vt:lpstr>
      <vt:lpstr>Brezilya – bir iki not</vt:lpstr>
      <vt:lpstr>Brezilya - Notlar</vt:lpstr>
      <vt:lpstr>Brezilya - Finansman</vt:lpstr>
      <vt:lpstr>Brezilya - Kaynaklar</vt:lpstr>
      <vt:lpstr>Brezilya - İlaçlar</vt:lpstr>
      <vt:lpstr>Brezilya – Toplum Katılımı</vt:lpstr>
      <vt:lpstr>Brezilya – Bazı notlar</vt:lpstr>
      <vt:lpstr>KÜBA</vt:lpstr>
      <vt:lpstr>Küba - Tarihçe</vt:lpstr>
      <vt:lpstr>Küba – Sağlık Sektörü Organizasyonu</vt:lpstr>
      <vt:lpstr>Küba – Notlar I</vt:lpstr>
      <vt:lpstr>Küba – Temel Çalışma Grupları (GBT – Grupo Básico del Trabajo)</vt:lpstr>
      <vt:lpstr>Küba – Sağlık İnsan Gücü</vt:lpstr>
      <vt:lpstr>Küba - Kapsam</vt:lpstr>
      <vt:lpstr>Küba - Kaynaklar</vt:lpstr>
      <vt:lpstr>Küba - Kayıtlar</vt:lpstr>
      <vt:lpstr>Küba – Toplum Katılımı</vt:lpstr>
      <vt:lpstr>Slayt 98</vt:lpstr>
      <vt:lpstr>Küba - Yenilikler</vt:lpstr>
      <vt:lpstr>Fikirlerin Çarpışması (Batalla de Ideas) Projesi</vt:lpstr>
      <vt:lpstr>Mucizevi Görev (Misión Milagra) Projesi </vt:lpstr>
      <vt:lpstr>Şili</vt:lpstr>
      <vt:lpstr>Şili – bazı nüfus özellikleri</vt:lpstr>
      <vt:lpstr>Şili - Tarihçe</vt:lpstr>
      <vt:lpstr>Şili – Sağlık Sektörü Organizasyonu</vt:lpstr>
      <vt:lpstr>Şili - Kapsam</vt:lpstr>
      <vt:lpstr>Şili - Finansman</vt:lpstr>
      <vt:lpstr>Şili – Finansman II</vt:lpstr>
      <vt:lpstr>Şili - Kaynaklar</vt:lpstr>
      <vt:lpstr>Şili - İlaç</vt:lpstr>
      <vt:lpstr>Şili – AUGE Planı</vt:lpstr>
      <vt:lpstr>Şili – Toplum katılımı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Win7</dc:creator>
  <cp:lastModifiedBy>SOSYALPED1347</cp:lastModifiedBy>
  <cp:revision>354</cp:revision>
  <dcterms:modified xsi:type="dcterms:W3CDTF">2014-11-21T16:23:30Z</dcterms:modified>
</cp:coreProperties>
</file>