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301" r:id="rId4"/>
    <p:sldId id="270" r:id="rId5"/>
    <p:sldId id="302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 autoAdjust="0"/>
    <p:restoredTop sz="94068" autoAdjust="0"/>
  </p:normalViewPr>
  <p:slideViewPr>
    <p:cSldViewPr snapToGrid="0">
      <p:cViewPr varScale="1">
        <p:scale>
          <a:sx n="69" d="100"/>
          <a:sy n="69" d="100"/>
        </p:scale>
        <p:origin x="738" y="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3196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1525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1350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0470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6608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7957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4224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2441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5119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4377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5659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2530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6882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mduman@ankara.edu.tr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512618" y="1122363"/>
            <a:ext cx="11333018" cy="2387600"/>
          </a:xfrm>
        </p:spPr>
        <p:txBody>
          <a:bodyPr/>
          <a:lstStyle/>
          <a:p>
            <a:r>
              <a:rPr lang="tr-TR" dirty="0" smtClean="0"/>
              <a:t>Analog Haberleşme </a:t>
            </a:r>
            <a:r>
              <a:rPr lang="tr-TR" dirty="0" smtClean="0"/>
              <a:t>Dersi 5.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14926" y="3509963"/>
            <a:ext cx="9144000" cy="1655762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Ankara Üniversitesi Elmadağ Meslek Yüksekokulu</a:t>
            </a:r>
          </a:p>
          <a:p>
            <a:r>
              <a:rPr lang="tr-TR" dirty="0" smtClean="0"/>
              <a:t>Öğretim Görevlisi : Murat Duman</a:t>
            </a:r>
          </a:p>
          <a:p>
            <a:r>
              <a:rPr lang="tr-TR" dirty="0" smtClean="0"/>
              <a:t>Mail: </a:t>
            </a:r>
            <a:r>
              <a:rPr lang="tr-TR" dirty="0" smtClean="0">
                <a:hlinkClick r:id="rId2"/>
              </a:rPr>
              <a:t>mduman@ankara.edu.tr</a:t>
            </a:r>
            <a:endParaRPr lang="tr-TR" dirty="0" smtClean="0"/>
          </a:p>
          <a:p>
            <a:r>
              <a:rPr lang="tr-TR" dirty="0" smtClean="0"/>
              <a:t>Ders Kitabı: </a:t>
            </a:r>
            <a:r>
              <a:rPr lang="tr-TR" dirty="0" err="1" smtClean="0"/>
              <a:t>Analog</a:t>
            </a:r>
            <a:r>
              <a:rPr lang="tr-TR" dirty="0" smtClean="0"/>
              <a:t> Haberleşme (Ahmet Kayran)</a:t>
            </a:r>
          </a:p>
        </p:txBody>
      </p:sp>
    </p:spTree>
    <p:extLst>
      <p:ext uri="{BB962C8B-B14F-4D97-AF65-F5344CB8AC3E}">
        <p14:creationId xmlns:p14="http://schemas.microsoft.com/office/powerpoint/2010/main" val="843924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Haberleşme Sinyaline ait spektrum (frekans bandı) ve kanal: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38200" y="1939636"/>
            <a:ext cx="10515600" cy="4237327"/>
          </a:xfrm>
        </p:spPr>
        <p:txBody>
          <a:bodyPr>
            <a:normAutofit/>
          </a:bodyPr>
          <a:lstStyle/>
          <a:p>
            <a:pPr>
              <a:buNone/>
            </a:pPr>
            <a:endParaRPr lang="tr-TR" sz="1800" dirty="0" smtClean="0"/>
          </a:p>
          <a:p>
            <a:pPr>
              <a:buNone/>
            </a:pPr>
            <a:r>
              <a:rPr lang="tr-TR" dirty="0" smtClean="0"/>
              <a:t>Haberleşme </a:t>
            </a:r>
            <a:r>
              <a:rPr lang="tr-TR" dirty="0" smtClean="0"/>
              <a:t>sisteminde kullanılan tüm sinyaller sinüzoidal </a:t>
            </a:r>
            <a:r>
              <a:rPr lang="tr-TR" dirty="0" smtClean="0"/>
              <a:t>bileşenler</a:t>
            </a:r>
          </a:p>
          <a:p>
            <a:pPr>
              <a:buNone/>
            </a:pPr>
            <a:r>
              <a:rPr lang="tr-TR" dirty="0" smtClean="0"/>
              <a:t>cinsinden </a:t>
            </a:r>
            <a:r>
              <a:rPr lang="tr-TR" dirty="0" smtClean="0"/>
              <a:t>ifade edilebilir. Yani sinyale </a:t>
            </a:r>
            <a:r>
              <a:rPr lang="tr-TR" dirty="0" smtClean="0"/>
              <a:t>ait zaman </a:t>
            </a:r>
            <a:r>
              <a:rPr lang="tr-TR" dirty="0" smtClean="0"/>
              <a:t>fonksiyonları, </a:t>
            </a:r>
            <a:r>
              <a:rPr lang="tr-TR" dirty="0" smtClean="0"/>
              <a:t>basit</a:t>
            </a:r>
          </a:p>
          <a:p>
            <a:pPr>
              <a:buNone/>
            </a:pPr>
            <a:r>
              <a:rPr lang="tr-TR" dirty="0" smtClean="0"/>
              <a:t>sinüzoidal </a:t>
            </a:r>
            <a:r>
              <a:rPr lang="tr-TR" dirty="0" smtClean="0"/>
              <a:t>sinyallerin </a:t>
            </a:r>
            <a:r>
              <a:rPr lang="tr-TR" dirty="0" err="1" smtClean="0"/>
              <a:t>süperpozisyonundan</a:t>
            </a:r>
            <a:r>
              <a:rPr lang="tr-TR" dirty="0" smtClean="0"/>
              <a:t> (toplamından) oluşmuş </a:t>
            </a:r>
            <a:r>
              <a:rPr lang="tr-TR" dirty="0" smtClean="0"/>
              <a:t>gibi</a:t>
            </a:r>
          </a:p>
          <a:p>
            <a:pPr>
              <a:buNone/>
            </a:pPr>
            <a:r>
              <a:rPr lang="tr-TR" dirty="0" smtClean="0"/>
              <a:t>gösterilebilir</a:t>
            </a:r>
            <a:r>
              <a:rPr lang="tr-TR" dirty="0" smtClean="0"/>
              <a:t>.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Bu </a:t>
            </a:r>
            <a:r>
              <a:rPr lang="tr-TR" dirty="0" smtClean="0"/>
              <a:t>işlem için </a:t>
            </a:r>
            <a:r>
              <a:rPr lang="tr-TR" dirty="0" err="1" smtClean="0"/>
              <a:t>Fourier</a:t>
            </a:r>
            <a:r>
              <a:rPr lang="tr-TR" dirty="0" smtClean="0"/>
              <a:t> serileri / </a:t>
            </a:r>
            <a:r>
              <a:rPr lang="tr-TR" dirty="0" err="1" smtClean="0"/>
              <a:t>Fourier</a:t>
            </a:r>
            <a:r>
              <a:rPr lang="tr-TR" dirty="0" smtClean="0"/>
              <a:t> </a:t>
            </a:r>
            <a:r>
              <a:rPr lang="tr-TR" dirty="0" err="1" smtClean="0"/>
              <a:t>transformu</a:t>
            </a:r>
            <a:r>
              <a:rPr lang="tr-TR" dirty="0" smtClean="0"/>
              <a:t> kullanılır. 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95250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38200" y="1094510"/>
            <a:ext cx="10515600" cy="508245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Aşağıda toplam sembolüyle sinüzoidal sinyallerin toplamı şeklinde</a:t>
            </a:r>
          </a:p>
          <a:p>
            <a:pPr>
              <a:buNone/>
            </a:pPr>
            <a:r>
              <a:rPr lang="tr-TR" dirty="0" smtClean="0"/>
              <a:t>verilen sinyali inceleyelim:</a:t>
            </a:r>
          </a:p>
          <a:p>
            <a:pPr>
              <a:buNone/>
            </a:pPr>
            <a:endParaRPr lang="tr-TR" dirty="0" smtClean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8200" y="2035516"/>
            <a:ext cx="4783896" cy="1130739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95250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7 Resim" descr="fourier.bmp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656" y="3316939"/>
            <a:ext cx="10972800" cy="3010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4121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10768" y="914401"/>
            <a:ext cx="10515600" cy="5276088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tr-TR" sz="11200" dirty="0" smtClean="0"/>
              <a:t>Bir sinyale ait zaman fonksiyonunu temsil eden sinüzoidal titreşimlerin</a:t>
            </a:r>
          </a:p>
          <a:p>
            <a:pPr>
              <a:buNone/>
            </a:pPr>
            <a:r>
              <a:rPr lang="tr-TR" sz="11200" dirty="0" smtClean="0"/>
              <a:t>(frekansların) hepsine birden sinyale ait </a:t>
            </a:r>
            <a:r>
              <a:rPr lang="tr-TR" sz="11200" dirty="0" smtClean="0">
                <a:solidFill>
                  <a:srgbClr val="FF0000"/>
                </a:solidFill>
              </a:rPr>
              <a:t>spektrum</a:t>
            </a:r>
            <a:r>
              <a:rPr lang="tr-TR" sz="11200" dirty="0" smtClean="0"/>
              <a:t> denir. </a:t>
            </a:r>
            <a:endParaRPr lang="tr-TR" sz="11200" dirty="0" smtClean="0"/>
          </a:p>
          <a:p>
            <a:pPr>
              <a:buNone/>
            </a:pPr>
            <a:endParaRPr lang="tr-TR" sz="11200" dirty="0" smtClean="0"/>
          </a:p>
          <a:p>
            <a:r>
              <a:rPr lang="tr-TR" sz="11200" dirty="0" smtClean="0"/>
              <a:t>Bu sinüzoidal bileşenlerin genliklerinin grafiksel gösterimi sinyalin </a:t>
            </a:r>
            <a:r>
              <a:rPr lang="tr-TR" sz="11200" dirty="0" smtClean="0">
                <a:solidFill>
                  <a:srgbClr val="FF0000"/>
                </a:solidFill>
              </a:rPr>
              <a:t>genlik spektrumu</a:t>
            </a:r>
            <a:r>
              <a:rPr lang="tr-TR" sz="11200" dirty="0" smtClean="0"/>
              <a:t>, fazlarınınki ise </a:t>
            </a:r>
            <a:r>
              <a:rPr lang="tr-TR" sz="11200" dirty="0" smtClean="0">
                <a:solidFill>
                  <a:srgbClr val="FF0000"/>
                </a:solidFill>
              </a:rPr>
              <a:t>faz spektrumu </a:t>
            </a:r>
            <a:r>
              <a:rPr lang="tr-TR" sz="11200" dirty="0" smtClean="0"/>
              <a:t>olarak adlandırılır. </a:t>
            </a:r>
            <a:endParaRPr lang="tr-TR" sz="11200" dirty="0" smtClean="0"/>
          </a:p>
          <a:p>
            <a:pPr marL="0" indent="0">
              <a:buNone/>
            </a:pPr>
            <a:endParaRPr lang="tr-TR" sz="11200" dirty="0" smtClean="0"/>
          </a:p>
          <a:p>
            <a:r>
              <a:rPr lang="tr-TR" sz="11200" dirty="0" smtClean="0"/>
              <a:t>Zaman sinyalleri isimlendirilirken küçük harfler kullanılır. Örneğin; kare dalgaya ait zaman sinyalini ifade ederken ‘x’ harfi kullanılmıştı:</a:t>
            </a:r>
          </a:p>
          <a:p>
            <a:pPr>
              <a:buNone/>
            </a:pPr>
            <a:endParaRPr lang="tr-TR" sz="11200" dirty="0" smtClean="0"/>
          </a:p>
          <a:p>
            <a:pPr>
              <a:buNone/>
            </a:pPr>
            <a:r>
              <a:rPr lang="tr-TR" sz="11200" dirty="0" smtClean="0"/>
              <a:t>                                                       </a:t>
            </a:r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endParaRPr lang="tr-TR" sz="1400" dirty="0" smtClean="0"/>
          </a:p>
          <a:p>
            <a:endParaRPr lang="tr-TR" sz="1400" baseline="-25000" dirty="0" smtClean="0">
              <a:solidFill>
                <a:srgbClr val="7030A0"/>
              </a:solidFill>
            </a:endParaRPr>
          </a:p>
          <a:p>
            <a:endParaRPr lang="tr-TR" dirty="0" smtClean="0">
              <a:solidFill>
                <a:srgbClr val="00B050"/>
              </a:solidFill>
            </a:endParaRPr>
          </a:p>
          <a:p>
            <a:endParaRPr lang="tr-TR" sz="1400" dirty="0" smtClean="0">
              <a:solidFill>
                <a:srgbClr val="00B050"/>
              </a:solidFill>
            </a:endParaRPr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r>
              <a:rPr lang="tr-TR" sz="1400" dirty="0" smtClean="0"/>
              <a:t>                                                                                          </a:t>
            </a:r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16322" y="4475019"/>
            <a:ext cx="4420306" cy="10447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10768" y="914401"/>
            <a:ext cx="10515600" cy="5276088"/>
          </a:xfrm>
        </p:spPr>
        <p:txBody>
          <a:bodyPr>
            <a:normAutofit fontScale="32500" lnSpcReduction="20000"/>
          </a:bodyPr>
          <a:lstStyle/>
          <a:p>
            <a:endParaRPr lang="tr-TR" sz="8600" dirty="0" smtClean="0">
              <a:solidFill>
                <a:srgbClr val="0070C0"/>
              </a:solidFill>
            </a:endParaRPr>
          </a:p>
          <a:p>
            <a:r>
              <a:rPr lang="tr-TR" sz="8600" dirty="0" smtClean="0">
                <a:solidFill>
                  <a:srgbClr val="0070C0"/>
                </a:solidFill>
              </a:rPr>
              <a:t>Ama frekans spektrumu isimlendirilirken zaman bölgesi gösteriminde kullanılan harfin büyük hali kullanılır. </a:t>
            </a:r>
            <a:r>
              <a:rPr lang="tr-TR" sz="8600" dirty="0" smtClean="0"/>
              <a:t>→</a:t>
            </a:r>
            <a:r>
              <a:rPr lang="tr-TR" sz="8600" dirty="0" smtClean="0">
                <a:solidFill>
                  <a:srgbClr val="0070C0"/>
                </a:solidFill>
              </a:rPr>
              <a:t>  X</a:t>
            </a:r>
          </a:p>
          <a:p>
            <a:pPr marL="0" indent="0">
              <a:buNone/>
            </a:pPr>
            <a:endParaRPr lang="tr-TR" sz="8600" dirty="0" smtClean="0">
              <a:solidFill>
                <a:srgbClr val="0070C0"/>
              </a:solidFill>
            </a:endParaRPr>
          </a:p>
          <a:p>
            <a:r>
              <a:rPr lang="tr-TR" sz="8600" dirty="0" smtClean="0">
                <a:solidFill>
                  <a:srgbClr val="00B050"/>
                </a:solidFill>
              </a:rPr>
              <a:t>Sinyalin n adet frekans bileşeninden oluştuğunu varsayalım. </a:t>
            </a:r>
            <a:r>
              <a:rPr lang="tr-TR" sz="8600" dirty="0" smtClean="0"/>
              <a:t>→</a:t>
            </a:r>
            <a:r>
              <a:rPr lang="tr-TR" sz="8600" dirty="0" smtClean="0">
                <a:solidFill>
                  <a:srgbClr val="0070C0"/>
                </a:solidFill>
              </a:rPr>
              <a:t>  </a:t>
            </a:r>
            <a:r>
              <a:rPr lang="tr-TR" sz="8600" dirty="0" err="1" smtClean="0">
                <a:solidFill>
                  <a:srgbClr val="0070C0"/>
                </a:solidFill>
              </a:rPr>
              <a:t>X</a:t>
            </a:r>
            <a:r>
              <a:rPr lang="tr-TR" sz="8600" baseline="-25000" dirty="0" err="1" smtClean="0">
                <a:solidFill>
                  <a:srgbClr val="00B050"/>
                </a:solidFill>
              </a:rPr>
              <a:t>n</a:t>
            </a:r>
            <a:endParaRPr lang="tr-TR" sz="8600" baseline="-25000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tr-TR" sz="8600" baseline="-25000" dirty="0" smtClean="0">
              <a:solidFill>
                <a:srgbClr val="00B050"/>
              </a:solidFill>
            </a:endParaRPr>
          </a:p>
          <a:p>
            <a:r>
              <a:rPr lang="tr-TR" sz="8600" dirty="0" smtClean="0">
                <a:solidFill>
                  <a:srgbClr val="7030A0"/>
                </a:solidFill>
              </a:rPr>
              <a:t>Genlik spektrumunda mutlak değerce çizdirilir.</a:t>
            </a:r>
            <a:r>
              <a:rPr lang="tr-TR" sz="8600" dirty="0" smtClean="0">
                <a:solidFill>
                  <a:srgbClr val="0070C0"/>
                </a:solidFill>
              </a:rPr>
              <a:t> </a:t>
            </a:r>
            <a:r>
              <a:rPr lang="tr-TR" sz="8600" dirty="0" smtClean="0"/>
              <a:t>→</a:t>
            </a:r>
            <a:r>
              <a:rPr lang="tr-TR" sz="8600" dirty="0" smtClean="0">
                <a:solidFill>
                  <a:srgbClr val="0070C0"/>
                </a:solidFill>
              </a:rPr>
              <a:t>  </a:t>
            </a:r>
            <a:r>
              <a:rPr lang="tr-TR" sz="8600" dirty="0" smtClean="0">
                <a:solidFill>
                  <a:srgbClr val="7030A0"/>
                </a:solidFill>
              </a:rPr>
              <a:t>|</a:t>
            </a:r>
            <a:r>
              <a:rPr lang="tr-TR" sz="8600" dirty="0" err="1" smtClean="0">
                <a:solidFill>
                  <a:srgbClr val="0070C0"/>
                </a:solidFill>
              </a:rPr>
              <a:t>X</a:t>
            </a:r>
            <a:r>
              <a:rPr lang="tr-TR" sz="8600" baseline="-25000" dirty="0" err="1" smtClean="0">
                <a:solidFill>
                  <a:srgbClr val="00B050"/>
                </a:solidFill>
              </a:rPr>
              <a:t>n</a:t>
            </a:r>
            <a:r>
              <a:rPr lang="tr-TR" sz="8600" dirty="0" smtClean="0">
                <a:solidFill>
                  <a:srgbClr val="7030A0"/>
                </a:solidFill>
              </a:rPr>
              <a:t>|</a:t>
            </a:r>
          </a:p>
          <a:p>
            <a:pPr marL="0" indent="0">
              <a:buNone/>
            </a:pPr>
            <a:endParaRPr lang="tr-TR" sz="8600" dirty="0" smtClean="0">
              <a:solidFill>
                <a:srgbClr val="7030A0"/>
              </a:solidFill>
            </a:endParaRPr>
          </a:p>
          <a:p>
            <a:r>
              <a:rPr lang="tr-TR" sz="8600" dirty="0" smtClean="0"/>
              <a:t>Bu gösterimde çoğunlukla alt indis n ihmal edilir. →</a:t>
            </a:r>
            <a:r>
              <a:rPr lang="tr-TR" sz="8600" dirty="0" smtClean="0">
                <a:solidFill>
                  <a:srgbClr val="0070C0"/>
                </a:solidFill>
              </a:rPr>
              <a:t>  </a:t>
            </a:r>
            <a:r>
              <a:rPr lang="tr-TR" sz="8600" dirty="0" smtClean="0">
                <a:solidFill>
                  <a:srgbClr val="7030A0"/>
                </a:solidFill>
              </a:rPr>
              <a:t>|</a:t>
            </a:r>
            <a:r>
              <a:rPr lang="tr-TR" sz="8600" dirty="0" smtClean="0">
                <a:solidFill>
                  <a:srgbClr val="0070C0"/>
                </a:solidFill>
              </a:rPr>
              <a:t>X</a:t>
            </a:r>
            <a:r>
              <a:rPr lang="tr-TR" sz="8600" dirty="0" smtClean="0">
                <a:solidFill>
                  <a:srgbClr val="7030A0"/>
                </a:solidFill>
              </a:rPr>
              <a:t>|</a:t>
            </a:r>
            <a:endParaRPr lang="tr-TR" sz="8600" dirty="0" smtClean="0"/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endParaRPr lang="tr-TR" sz="1400" dirty="0" smtClean="0"/>
          </a:p>
          <a:p>
            <a:endParaRPr lang="tr-TR" sz="1400" baseline="-25000" dirty="0" smtClean="0">
              <a:solidFill>
                <a:srgbClr val="7030A0"/>
              </a:solidFill>
            </a:endParaRPr>
          </a:p>
          <a:p>
            <a:endParaRPr lang="tr-TR" dirty="0" smtClean="0">
              <a:solidFill>
                <a:srgbClr val="00B050"/>
              </a:solidFill>
            </a:endParaRPr>
          </a:p>
          <a:p>
            <a:endParaRPr lang="tr-TR" sz="1400" dirty="0" smtClean="0">
              <a:solidFill>
                <a:srgbClr val="00B050"/>
              </a:solidFill>
            </a:endParaRPr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r>
              <a:rPr lang="tr-TR" sz="1400" dirty="0" smtClean="0"/>
              <a:t>                                          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119130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2354</TotalTime>
  <Words>197</Words>
  <Application>Microsoft Office PowerPoint</Application>
  <PresentationFormat>Geniş ekran</PresentationFormat>
  <Paragraphs>45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Analog Haberleşme Dersi 5. Hafta</vt:lpstr>
      <vt:lpstr>Haberleşme Sinyaline ait spektrum (frekans bandı) ve kanal: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Analog Haberleşme Dersi</dc:title>
  <dc:creator>emyo</dc:creator>
  <cp:lastModifiedBy>emyo</cp:lastModifiedBy>
  <cp:revision>220</cp:revision>
  <dcterms:created xsi:type="dcterms:W3CDTF">2017-09-06T09:51:07Z</dcterms:created>
  <dcterms:modified xsi:type="dcterms:W3CDTF">2018-02-12T08:10:39Z</dcterms:modified>
</cp:coreProperties>
</file>