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4A7B-8F44-4896-AA15-140927A54C5B}" type="datetimeFigureOut">
              <a:rPr lang="tr-TR" smtClean="0"/>
              <a:t>14.07.2020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7A903-48D8-47D9-8578-09F9118750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569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4A7B-8F44-4896-AA15-140927A54C5B}" type="datetimeFigureOut">
              <a:rPr lang="tr-TR" smtClean="0"/>
              <a:t>14.07.2020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7A903-48D8-47D9-8578-09F9118750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3509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4A7B-8F44-4896-AA15-140927A54C5B}" type="datetimeFigureOut">
              <a:rPr lang="tr-TR" smtClean="0"/>
              <a:t>14.07.2020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7A903-48D8-47D9-8578-09F9118750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0621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4A7B-8F44-4896-AA15-140927A54C5B}" type="datetimeFigureOut">
              <a:rPr lang="tr-TR" smtClean="0"/>
              <a:t>14.07.2020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7A903-48D8-47D9-8578-09F9118750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4105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4A7B-8F44-4896-AA15-140927A54C5B}" type="datetimeFigureOut">
              <a:rPr lang="tr-TR" smtClean="0"/>
              <a:t>14.07.2020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7A903-48D8-47D9-8578-09F9118750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6197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4A7B-8F44-4896-AA15-140927A54C5B}" type="datetimeFigureOut">
              <a:rPr lang="tr-TR" smtClean="0"/>
              <a:t>14.07.2020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7A903-48D8-47D9-8578-09F9118750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0710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4A7B-8F44-4896-AA15-140927A54C5B}" type="datetimeFigureOut">
              <a:rPr lang="tr-TR" smtClean="0"/>
              <a:t>14.07.2020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7A903-48D8-47D9-8578-09F9118750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3908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4A7B-8F44-4896-AA15-140927A54C5B}" type="datetimeFigureOut">
              <a:rPr lang="tr-TR" smtClean="0"/>
              <a:t>14.07.2020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7A903-48D8-47D9-8578-09F9118750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4159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4A7B-8F44-4896-AA15-140927A54C5B}" type="datetimeFigureOut">
              <a:rPr lang="tr-TR" smtClean="0"/>
              <a:t>14.07.2020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7A903-48D8-47D9-8578-09F9118750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9688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4A7B-8F44-4896-AA15-140927A54C5B}" type="datetimeFigureOut">
              <a:rPr lang="tr-TR" smtClean="0"/>
              <a:t>14.07.2020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7A903-48D8-47D9-8578-09F9118750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2306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4A7B-8F44-4896-AA15-140927A54C5B}" type="datetimeFigureOut">
              <a:rPr lang="tr-TR" smtClean="0"/>
              <a:t>14.07.2020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7A903-48D8-47D9-8578-09F9118750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1638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D4A7B-8F44-4896-AA15-140927A54C5B}" type="datetimeFigureOut">
              <a:rPr lang="tr-TR" smtClean="0"/>
              <a:t>14.07.2020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7A903-48D8-47D9-8578-09F9118750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6909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8000" y="2237264"/>
            <a:ext cx="6096000" cy="15724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ANKARA ÜNİVERSİTESİ</a:t>
            </a:r>
            <a:endParaRPr lang="tr-TR" sz="1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DEVLET KONSERVATUVARI</a:t>
            </a:r>
            <a:endParaRPr lang="tr-TR" sz="1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KORO </a:t>
            </a:r>
            <a:r>
              <a:rPr lang="tr-TR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BÖLÜMÜ</a:t>
            </a:r>
            <a:endParaRPr lang="tr-TR" sz="1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1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GENEL MÜZİK </a:t>
            </a:r>
            <a:r>
              <a:rPr lang="tr-TR" b="1" smtClean="0">
                <a:latin typeface="Calibri" panose="020F0502020204030204" pitchFamily="34" charset="0"/>
                <a:cs typeface="Times New Roman" panose="02020603050405020304" pitchFamily="18" charset="0"/>
              </a:rPr>
              <a:t>BİLGİSİ </a:t>
            </a:r>
            <a:r>
              <a:rPr lang="tr-TR" b="1" smtClean="0">
                <a:latin typeface="Calibri" panose="020F0502020204030204" pitchFamily="34" charset="0"/>
                <a:cs typeface="Times New Roman" panose="02020603050405020304" pitchFamily="18" charset="0"/>
              </a:rPr>
              <a:t>KOR120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82583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8000" y="2197381"/>
            <a:ext cx="6096000" cy="24632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u="sng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Müzik yazmak için şu temel işaretleri porte (dizek) üzerinde kullanırız:</a:t>
            </a:r>
            <a:endParaRPr lang="tr-TR" sz="11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tr-TR" sz="11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Nota, anahtar, sus, alterasyon (değişim).</a:t>
            </a:r>
            <a:endParaRPr lang="tr-TR" sz="11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tr-TR" sz="11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u="sng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Nota biçimleri ve değerleri, seslerin süresini gösterir:</a:t>
            </a:r>
            <a:endParaRPr lang="tr-TR" sz="11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tr-TR" sz="11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Birlik, ikilik, dörtlük, sekizlik, on altılık, otuz ikilik. </a:t>
            </a:r>
            <a:endParaRPr lang="tr-TR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7016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8000" y="1604655"/>
            <a:ext cx="6096000" cy="364869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Değişim işaretleri: Diyez, bemol, doğal, çift diyez, çift bemol.</a:t>
            </a:r>
            <a:endParaRPr lang="tr-TR" sz="11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tr-TR" sz="11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Diyez notanın sesini yarım perde inceltir.</a:t>
            </a:r>
            <a:endParaRPr lang="tr-TR" sz="11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tr-TR" sz="11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Bemol notanın sesini yarım perde kalınlaştırır.</a:t>
            </a:r>
            <a:endParaRPr lang="tr-TR" sz="11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tr-TR" sz="11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Çift diyez, notayı diyezin iki katı kadar inceltir.</a:t>
            </a:r>
            <a:endParaRPr lang="tr-TR" sz="11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tr-TR" sz="11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Çift bemol, notayı bemolün iki katı kadar kalınlaştırır.</a:t>
            </a:r>
            <a:endParaRPr lang="tr-TR" sz="11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tr-TR" sz="11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tr-TR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Naturel / Doğal </a:t>
            </a: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ise diğerlerinin etkisini ortadan kaldırır.</a:t>
            </a:r>
            <a:endParaRPr lang="tr-TR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1393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8000" y="1752836"/>
            <a:ext cx="6096000" cy="335232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Seslerin, sırayla birbiri arkasından ve tonalite kurallarına göre dizilmesine </a:t>
            </a:r>
            <a:r>
              <a:rPr lang="tr-TR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DİYATONİK DİZİ </a:t>
            </a: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denir.</a:t>
            </a:r>
            <a:endParaRPr lang="tr-TR" sz="11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tr-TR" sz="11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Diyatonik diziler birbirlerini beşliler zinciriyle takip ederler.</a:t>
            </a:r>
            <a:endParaRPr lang="tr-TR" sz="11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tr-TR" sz="11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Diyezli majör diziler için yukarı doğru tam beşli çıkılr, bemollü majör diziler içinse aşağı doğru tam beşli inilir.</a:t>
            </a:r>
            <a:endParaRPr lang="tr-TR" sz="11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tr-TR" sz="11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Aynı değişimleri içeren minör dizileri (ilgili minör) bulmak içinse, söz konusu majör diziden bir küçük üçlü aşağı ineriz.</a:t>
            </a:r>
            <a:endParaRPr lang="tr-TR" sz="11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tr-TR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4344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u="sng" smtClean="0"/>
              <a:t>Beşliler zinciri tablosu:</a:t>
            </a:r>
            <a:br>
              <a:rPr lang="tr-TR" sz="3200" b="1" u="sng" smtClean="0"/>
            </a:br>
            <a:endParaRPr lang="tr-TR" sz="3200" b="1" u="sng"/>
          </a:p>
        </p:txBody>
      </p:sp>
      <p:pic>
        <p:nvPicPr>
          <p:cNvPr id="3" name="Resim 2" descr="C:\Users\Mert\Desktop\circle-of-fifths (2)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8167" y="1619249"/>
            <a:ext cx="5186149" cy="41401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87519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8000" y="1701540"/>
            <a:ext cx="6096000" cy="34549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899160" indent="449580" algn="just">
              <a:lnSpc>
                <a:spcPct val="107000"/>
              </a:lnSpc>
              <a:spcAft>
                <a:spcPts val="800"/>
              </a:spcAft>
            </a:pPr>
            <a:r>
              <a:rPr lang="tr-TR" b="1" u="sng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Tabloda da görüldüğü üzere:</a:t>
            </a:r>
            <a:endParaRPr lang="tr-TR" sz="11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895350" algn="l"/>
              </a:tabLst>
            </a:pP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Majör tonalitesinde değişim işareti yoktur.</a:t>
            </a:r>
            <a:endParaRPr lang="tr-TR" sz="11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895350" algn="l"/>
              </a:tabLst>
            </a:pPr>
            <a:r>
              <a:rPr lang="tr-TR" u="sng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Diyezli Majör Diziler sırasıyla:</a:t>
            </a:r>
            <a:endParaRPr lang="tr-TR" sz="11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895350" algn="l"/>
              </a:tabLst>
            </a:pP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 Majör, Re Majör, La Majör, Mi Majör, Si Majör, Fa diyez Majör ve Do diyez Majör.</a:t>
            </a:r>
            <a:endParaRPr lang="tr-TR" sz="11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895350" algn="l"/>
              </a:tabLst>
            </a:pPr>
            <a:r>
              <a:rPr lang="tr-TR" u="sng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Bemollü Majör diziler sırasıyla:</a:t>
            </a:r>
            <a:endParaRPr lang="tr-TR" sz="11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895350" algn="l"/>
              </a:tabLst>
            </a:pP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 Majör, Si bemol Majör, Mi bemol Majör, La bemol Majör, Re bemol Majör, Sol bemol Majör veDo bemol Majör.</a:t>
            </a:r>
            <a:endParaRPr lang="tr-TR" sz="11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895350" algn="l"/>
              </a:tabLst>
            </a:pP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Tabloyu daha iyi anlamak için nota adları ve diğer temel terminolojinin çeşitli dillerdeki karşılıkları bir sonraki tabloda verilmiştir.</a:t>
            </a:r>
            <a:endParaRPr lang="tr-TR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4181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0033654"/>
              </p:ext>
            </p:extLst>
          </p:nvPr>
        </p:nvGraphicFramePr>
        <p:xfrm>
          <a:off x="2546253" y="1139484"/>
          <a:ext cx="7906042" cy="5060771"/>
        </p:xfrm>
        <a:graphic>
          <a:graphicData uri="http://schemas.openxmlformats.org/drawingml/2006/table">
            <a:tbl>
              <a:tblPr firstRow="1" firstCol="1" bandRow="1"/>
              <a:tblGrid>
                <a:gridCol w="1642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95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23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96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52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690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Türkçe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İngilizce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Fransızca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Almanca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İtalyanca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Ut / Do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Ré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0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 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 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0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Sol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Sol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Sol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0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0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 (B = Sib)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0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Majör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Major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Majeur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-Dur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Maggiore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0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Minör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Minor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Mineur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-moll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Minore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0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Bemol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Flat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Bémol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-es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Bemolle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0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Diyez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Sharp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Dièse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-is (Kreuz)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Diesis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6216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Naturel / Bekar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Natural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Béccare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Auflösungszeichen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Bequadro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190875" y="17922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4477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8000" y="2493744"/>
            <a:ext cx="6096000" cy="24139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895350" algn="l"/>
              </a:tabLst>
            </a:pP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Birbirine olan uzaklıkları ne olursa olsun, iki sesi ayıran mesafeye, </a:t>
            </a:r>
            <a:r>
              <a:rPr lang="tr-TR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ARALIK </a:t>
            </a: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(interval) diyoruz</a:t>
            </a:r>
            <a:r>
              <a:rPr lang="tr-TR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  <a:tabLst>
                <a:tab pos="895350" algn="l"/>
              </a:tabLst>
            </a:pPr>
            <a:endParaRPr lang="tr-TR" sz="11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895350" algn="l"/>
              </a:tabLst>
            </a:pP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Büyük ya da Küçük olabilen aralıklar: 2’li, 3’lü, 6’lı ve 7’li</a:t>
            </a:r>
            <a:r>
              <a:rPr lang="tr-TR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  <a:tabLst>
                <a:tab pos="895350" algn="l"/>
              </a:tabLst>
            </a:pPr>
            <a:endParaRPr lang="tr-TR" sz="11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895350" algn="l"/>
              </a:tabLst>
            </a:pP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Tam olabilen aralıklar: 1’li, 4’lü, 5’li, oktav</a:t>
            </a:r>
            <a:r>
              <a:rPr lang="tr-TR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  <a:tabLst>
                <a:tab pos="895350" algn="l"/>
              </a:tabLst>
            </a:pPr>
            <a:endParaRPr lang="tr-TR" sz="11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895350" algn="l"/>
              </a:tabLst>
            </a:pP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 aralıkar yarım perde inceltilirse ARTIK, kalınlaştırılırsa EKSİK olarak adlandırılır.</a:t>
            </a:r>
            <a:endParaRPr lang="tr-TR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2844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8000" y="2080234"/>
            <a:ext cx="6096000" cy="324095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895350" algn="l"/>
              </a:tabLst>
            </a:pP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Bir ses zayıf zamanda başlayıp kuvvetli zamanda sona ererse buna </a:t>
            </a:r>
            <a:r>
              <a:rPr lang="tr-TR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SENKOP</a:t>
            </a: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denir</a:t>
            </a:r>
            <a:r>
              <a:rPr lang="tr-TR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  <a:tabLst>
                <a:tab pos="895350" algn="l"/>
              </a:tabLst>
            </a:pPr>
            <a:endParaRPr lang="tr-TR" sz="11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895350" algn="l"/>
              </a:tabLst>
            </a:pP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Zayıf zamanda başlayıp kuvvetli zamanda devam etmeyenler ise </a:t>
            </a:r>
            <a:r>
              <a:rPr lang="tr-TR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Karşı Zaman</a:t>
            </a: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diye adlandırılırlar</a:t>
            </a:r>
            <a:r>
              <a:rPr lang="tr-TR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  <a:tabLst>
                <a:tab pos="895350" algn="l"/>
              </a:tabLst>
            </a:pPr>
            <a:endParaRPr lang="tr-TR" sz="11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895350" algn="l"/>
              </a:tabLst>
            </a:pP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Tempo’nun çabukluğunu ise genelde İtalyanca terimler ile gösteririz. Yavaştan hızlıya doğru</a:t>
            </a:r>
            <a:r>
              <a:rPr lang="tr-TR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  <a:tabLst>
                <a:tab pos="895350" algn="l"/>
              </a:tabLst>
            </a:pPr>
            <a:endParaRPr lang="tr-TR" sz="11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895350" algn="l"/>
              </a:tabLst>
            </a:pPr>
            <a:r>
              <a:rPr lang="tr-TR" b="1" i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Largo, Larghetto, Lento, Adagio, Andante, Andantino, Moderato, Allegretto, Allegro, Presto, Prestissimo.</a:t>
            </a:r>
            <a:endParaRPr lang="tr-TR" sz="11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895350" algn="l"/>
              </a:tabLst>
            </a:pPr>
            <a:r>
              <a:rPr lang="tr-TR" sz="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tr-TR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68990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486</Words>
  <Application>Microsoft Office PowerPoint</Application>
  <PresentationFormat>Geniş ekran</PresentationFormat>
  <Paragraphs>118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Symbol</vt:lpstr>
      <vt:lpstr>Times New Roman</vt:lpstr>
      <vt:lpstr>Office Teması</vt:lpstr>
      <vt:lpstr>PowerPoint Sunusu</vt:lpstr>
      <vt:lpstr>PowerPoint Sunusu</vt:lpstr>
      <vt:lpstr>PowerPoint Sunusu</vt:lpstr>
      <vt:lpstr>PowerPoint Sunusu</vt:lpstr>
      <vt:lpstr>Beşliler zinciri tablosu: 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Mert</dc:creator>
  <cp:lastModifiedBy>ArdaErdem</cp:lastModifiedBy>
  <cp:revision>8</cp:revision>
  <dcterms:created xsi:type="dcterms:W3CDTF">2020-06-06T19:15:16Z</dcterms:created>
  <dcterms:modified xsi:type="dcterms:W3CDTF">2020-07-14T10:56:28Z</dcterms:modified>
</cp:coreProperties>
</file>