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0" r:id="rId15"/>
    <p:sldId id="272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23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8692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503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6007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06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831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11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5128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6487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55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165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3688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25B56-D380-4D4E-93FA-A53ADAB2D747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28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3056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smtClean="0"/>
              <a:t>REPRODÜKTİF SÜRÜ SAĞLIĞI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28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53584" y="170253"/>
            <a:ext cx="3718810" cy="969000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  <a:latin typeface="+mn-lt"/>
              </a:rPr>
              <a:t>Kistik</a:t>
            </a:r>
            <a:r>
              <a:rPr lang="tr-TR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n-lt"/>
              </a:rPr>
              <a:t>ovaryum</a:t>
            </a:r>
            <a:endParaRPr lang="tr-TR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53583" y="1367614"/>
            <a:ext cx="658193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Kistler</a:t>
            </a:r>
            <a:r>
              <a:rPr lang="tr-TR" sz="3200" dirty="0" smtClean="0"/>
              <a:t> </a:t>
            </a:r>
            <a:r>
              <a:rPr lang="tr-TR" sz="3200" dirty="0" smtClean="0"/>
              <a:t>10 günden fazla varlığını sürdüren </a:t>
            </a:r>
            <a:r>
              <a:rPr lang="tr-TR" sz="3200" dirty="0" err="1" smtClean="0"/>
              <a:t>anovulatorik</a:t>
            </a:r>
            <a:r>
              <a:rPr lang="tr-TR" sz="3200" dirty="0" smtClean="0"/>
              <a:t> </a:t>
            </a:r>
            <a:r>
              <a:rPr lang="tr-TR" sz="3200" dirty="0" err="1" smtClean="0"/>
              <a:t>foliküler</a:t>
            </a:r>
            <a:r>
              <a:rPr lang="tr-TR" sz="3200" dirty="0" smtClean="0"/>
              <a:t> yapılardır.</a:t>
            </a:r>
          </a:p>
          <a:p>
            <a:pPr marL="457200" indent="-457200">
              <a:buFont typeface="Arial" charset="0"/>
              <a:buChar char="•"/>
            </a:pPr>
            <a:r>
              <a:rPr lang="tr-TR" sz="3200" dirty="0" smtClean="0"/>
              <a:t>2cm veya daha büyük olan </a:t>
            </a:r>
            <a:r>
              <a:rPr lang="tr-TR" sz="3200" dirty="0" err="1" smtClean="0"/>
              <a:t>foliküler</a:t>
            </a:r>
            <a:r>
              <a:rPr lang="tr-TR" sz="3200" dirty="0" smtClean="0"/>
              <a:t> "</a:t>
            </a:r>
            <a:r>
              <a:rPr lang="tr-TR" sz="3200" dirty="0" err="1" smtClean="0"/>
              <a:t>kistik</a:t>
            </a:r>
            <a:r>
              <a:rPr lang="tr-TR" sz="3200" dirty="0" smtClean="0"/>
              <a:t>" olarak düşünülür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369" y="944382"/>
            <a:ext cx="5011710" cy="4691921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783355" y="6365396"/>
            <a:ext cx="2424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2079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53584" y="170253"/>
            <a:ext cx="3718810" cy="969000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  <a:latin typeface="+mn-lt"/>
              </a:rPr>
              <a:t>Kistik</a:t>
            </a:r>
            <a:r>
              <a:rPr lang="tr-TR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n-lt"/>
              </a:rPr>
              <a:t>ovaryum</a:t>
            </a:r>
            <a:endParaRPr lang="tr-TR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911" y="1139253"/>
            <a:ext cx="7919804" cy="5156616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498542" y="6488668"/>
            <a:ext cx="254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2411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53584" y="170253"/>
            <a:ext cx="3718810" cy="969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+mn-lt"/>
              </a:rPr>
              <a:t>Metritis</a:t>
            </a:r>
            <a:endParaRPr lang="tr-TR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" name="3 İçerik Yer Tutucusu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3584" y="1139253"/>
            <a:ext cx="4818605" cy="4392117"/>
          </a:xfrm>
          <a:prstGeom prst="rect">
            <a:avLst/>
          </a:prstGeom>
        </p:spPr>
      </p:pic>
      <p:pic>
        <p:nvPicPr>
          <p:cNvPr id="6" name="3 İçerik Yer Tutucusu" descr="1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16192" y="1225399"/>
            <a:ext cx="5486262" cy="4305971"/>
          </a:xfrm>
        </p:spPr>
      </p:pic>
      <p:sp>
        <p:nvSpPr>
          <p:cNvPr id="7" name="Metin kutusu 6"/>
          <p:cNvSpPr txBox="1"/>
          <p:nvPr/>
        </p:nvSpPr>
        <p:spPr>
          <a:xfrm>
            <a:off x="8348642" y="6221874"/>
            <a:ext cx="315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</a:t>
            </a:r>
            <a:r>
              <a:rPr lang="tr-TR" dirty="0" err="1" smtClean="0"/>
              <a:t>Vurak</a:t>
            </a:r>
            <a:r>
              <a:rPr lang="tr-TR" dirty="0" smtClean="0"/>
              <a:t>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2555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6714" y="974362"/>
            <a:ext cx="6563851" cy="5013130"/>
          </a:xfrm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253584" y="170253"/>
            <a:ext cx="3718810" cy="969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+mn-lt"/>
              </a:rPr>
              <a:t>Metritis</a:t>
            </a:r>
            <a:endParaRPr lang="tr-TR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8678424" y="6488668"/>
            <a:ext cx="315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</a:t>
            </a:r>
            <a:r>
              <a:rPr lang="tr-TR" dirty="0" err="1" smtClean="0"/>
              <a:t>Vurak</a:t>
            </a:r>
            <a:r>
              <a:rPr lang="tr-TR" dirty="0" smtClean="0"/>
              <a:t>, 2015 TİGEM)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253584" y="1729581"/>
            <a:ext cx="45366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err="1" smtClean="0"/>
              <a:t>Puerparal</a:t>
            </a:r>
            <a:r>
              <a:rPr lang="tr-TR" sz="3200" dirty="0" smtClean="0"/>
              <a:t> dönemin önemi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36262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6497" y="1139253"/>
            <a:ext cx="6640643" cy="5051685"/>
          </a:xfrm>
        </p:spPr>
      </p:pic>
      <p:sp>
        <p:nvSpPr>
          <p:cNvPr id="10" name="9 Metin kutusu"/>
          <p:cNvSpPr txBox="1"/>
          <p:nvPr/>
        </p:nvSpPr>
        <p:spPr>
          <a:xfrm>
            <a:off x="8299554" y="6519446"/>
            <a:ext cx="350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/>
              <a:t>(</a:t>
            </a:r>
            <a:r>
              <a:rPr lang="tr-TR" sz="1600" dirty="0" err="1" smtClean="0"/>
              <a:t>Küplülü</a:t>
            </a:r>
            <a:r>
              <a:rPr lang="tr-TR" sz="1600" dirty="0" smtClean="0"/>
              <a:t> , </a:t>
            </a:r>
            <a:r>
              <a:rPr lang="tr-TR" sz="1600" dirty="0"/>
              <a:t>Vural </a:t>
            </a:r>
            <a:r>
              <a:rPr lang="tr-TR" sz="1600" dirty="0" smtClean="0"/>
              <a:t>, </a:t>
            </a:r>
            <a:r>
              <a:rPr lang="tr-TR" sz="1600" dirty="0"/>
              <a:t>Polat </a:t>
            </a:r>
            <a:r>
              <a:rPr lang="tr-TR" sz="1600" dirty="0" smtClean="0"/>
              <a:t>2012)</a:t>
            </a:r>
            <a:endParaRPr lang="tr-TR" sz="1600" dirty="0"/>
          </a:p>
        </p:txBody>
      </p:sp>
      <p:sp>
        <p:nvSpPr>
          <p:cNvPr id="2" name="Metin kutusu 1"/>
          <p:cNvSpPr txBox="1"/>
          <p:nvPr/>
        </p:nvSpPr>
        <p:spPr>
          <a:xfrm>
            <a:off x="253584" y="1729581"/>
            <a:ext cx="45366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err="1" smtClean="0"/>
              <a:t>Puerparal</a:t>
            </a:r>
            <a:r>
              <a:rPr lang="tr-TR" sz="3200" dirty="0" smtClean="0"/>
              <a:t> dönemin önemi</a:t>
            </a:r>
            <a:endParaRPr lang="tr-TR" sz="3200" dirty="0"/>
          </a:p>
        </p:txBody>
      </p:sp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253584" y="0"/>
            <a:ext cx="3718810" cy="969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+mn-lt"/>
              </a:rPr>
              <a:t>Metritis</a:t>
            </a:r>
            <a:endParaRPr lang="tr-TR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0198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6125" y="834088"/>
            <a:ext cx="6115986" cy="520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Metin kutusu"/>
          <p:cNvSpPr txBox="1"/>
          <p:nvPr/>
        </p:nvSpPr>
        <p:spPr>
          <a:xfrm>
            <a:off x="8299554" y="6519446"/>
            <a:ext cx="350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/>
              <a:t>(</a:t>
            </a:r>
            <a:r>
              <a:rPr lang="tr-TR" sz="1600" dirty="0" err="1" smtClean="0"/>
              <a:t>Küplülü</a:t>
            </a:r>
            <a:r>
              <a:rPr lang="tr-TR" sz="1600" dirty="0" smtClean="0"/>
              <a:t> , </a:t>
            </a:r>
            <a:r>
              <a:rPr lang="tr-TR" sz="1600" dirty="0"/>
              <a:t>Vural </a:t>
            </a:r>
            <a:r>
              <a:rPr lang="tr-TR" sz="1600" dirty="0" smtClean="0"/>
              <a:t>, </a:t>
            </a:r>
            <a:r>
              <a:rPr lang="tr-TR" sz="1600" dirty="0"/>
              <a:t>Polat </a:t>
            </a:r>
            <a:r>
              <a:rPr lang="tr-TR" sz="1600" dirty="0" smtClean="0"/>
              <a:t>2012)</a:t>
            </a:r>
            <a:endParaRPr lang="tr-TR" sz="1600" dirty="0"/>
          </a:p>
        </p:txBody>
      </p:sp>
      <p:sp>
        <p:nvSpPr>
          <p:cNvPr id="11" name="Unvan 1"/>
          <p:cNvSpPr>
            <a:spLocks noGrp="1"/>
          </p:cNvSpPr>
          <p:nvPr>
            <p:ph type="title"/>
          </p:nvPr>
        </p:nvSpPr>
        <p:spPr>
          <a:xfrm>
            <a:off x="253584" y="0"/>
            <a:ext cx="3718810" cy="969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+mn-lt"/>
              </a:rPr>
              <a:t>Metritis</a:t>
            </a:r>
            <a:endParaRPr lang="tr-TR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58319" y="1939444"/>
            <a:ext cx="45366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err="1" smtClean="0"/>
              <a:t>Puerparal</a:t>
            </a:r>
            <a:r>
              <a:rPr lang="tr-TR" sz="3200" dirty="0" smtClean="0"/>
              <a:t> dönemin önemi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2031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54833" y="0"/>
            <a:ext cx="69064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Gebelik Muayenesi/</a:t>
            </a:r>
            <a:r>
              <a:rPr lang="tr-TR" sz="3600" dirty="0" err="1" smtClean="0">
                <a:solidFill>
                  <a:srgbClr val="FF0000"/>
                </a:solidFill>
              </a:rPr>
              <a:t>Rektal</a:t>
            </a:r>
            <a:r>
              <a:rPr lang="tr-TR" sz="3600" dirty="0" smtClean="0">
                <a:solidFill>
                  <a:srgbClr val="FF0000"/>
                </a:solidFill>
              </a:rPr>
              <a:t> muayene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-429232" y="1019331"/>
            <a:ext cx="74351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tr-TR" sz="3200" b="1" dirty="0" err="1" smtClean="0">
                <a:solidFill>
                  <a:srgbClr val="FF0000"/>
                </a:solidFill>
              </a:rPr>
              <a:t>Rektal</a:t>
            </a:r>
            <a:r>
              <a:rPr lang="tr-TR" sz="3200" b="1" dirty="0" smtClean="0">
                <a:solidFill>
                  <a:srgbClr val="FF0000"/>
                </a:solidFill>
              </a:rPr>
              <a:t> Muayene: </a:t>
            </a:r>
          </a:p>
          <a:p>
            <a:pPr lvl="1"/>
            <a:r>
              <a:rPr lang="tr-TR" sz="3200" b="1" dirty="0" smtClean="0"/>
              <a:t>Trans-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r</a:t>
            </a:r>
            <a:r>
              <a:rPr lang="tr-TR" sz="3200" b="1" dirty="0" err="1" smtClean="0"/>
              <a:t>ektal</a:t>
            </a:r>
            <a:r>
              <a:rPr lang="tr-TR" sz="3200" b="1" dirty="0" smtClean="0"/>
              <a:t> olarak </a:t>
            </a:r>
            <a:r>
              <a:rPr lang="tr-TR" sz="3200" b="1" dirty="0" err="1" smtClean="0"/>
              <a:t>cavum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pelvis</a:t>
            </a:r>
            <a:r>
              <a:rPr lang="tr-TR" sz="3200" b="1" dirty="0" smtClean="0"/>
              <a:t> içindeki ve karın boşluğunun arka </a:t>
            </a:r>
            <a:r>
              <a:rPr lang="tr-TR" sz="3200" b="1" dirty="0" err="1" smtClean="0"/>
              <a:t>kısımındaki</a:t>
            </a:r>
            <a:r>
              <a:rPr lang="tr-TR" sz="3200" b="1" dirty="0" smtClean="0"/>
              <a:t> organ ve dokuların </a:t>
            </a:r>
            <a:r>
              <a:rPr lang="tr-TR" sz="3200" b="1" dirty="0" err="1" smtClean="0"/>
              <a:t>palpasyonu</a:t>
            </a:r>
            <a:endParaRPr lang="tr-TR" sz="3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184" y="1134705"/>
            <a:ext cx="5976079" cy="5320631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638451" y="6455336"/>
            <a:ext cx="315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</a:t>
            </a:r>
            <a:r>
              <a:rPr lang="tr-TR" dirty="0" err="1" smtClean="0"/>
              <a:t>Vurak</a:t>
            </a:r>
            <a:r>
              <a:rPr lang="tr-TR" dirty="0" smtClean="0"/>
              <a:t>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49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0" y="1390911"/>
            <a:ext cx="7166548" cy="25664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u="sng" dirty="0" err="1" smtClean="0">
                <a:solidFill>
                  <a:srgbClr val="FF0000"/>
                </a:solidFill>
              </a:rPr>
              <a:t>Rektal</a:t>
            </a:r>
            <a:r>
              <a:rPr lang="tr-TR" sz="3200" u="sng" dirty="0" smtClean="0">
                <a:solidFill>
                  <a:srgbClr val="FF0000"/>
                </a:solidFill>
              </a:rPr>
              <a:t> </a:t>
            </a:r>
            <a:r>
              <a:rPr lang="tr-TR" sz="3200" u="sng" dirty="0" smtClean="0">
                <a:solidFill>
                  <a:srgbClr val="FF0000"/>
                </a:solidFill>
              </a:rPr>
              <a:t>muayenenin başlıca amaçları</a:t>
            </a:r>
          </a:p>
          <a:p>
            <a:r>
              <a:rPr lang="tr-TR" sz="3200" b="1" dirty="0"/>
              <a:t>G</a:t>
            </a:r>
            <a:r>
              <a:rPr lang="tr-TR" sz="3200" b="1" dirty="0" smtClean="0"/>
              <a:t>ebelik teşhisi </a:t>
            </a:r>
          </a:p>
          <a:p>
            <a:r>
              <a:rPr lang="tr-TR" sz="3200" b="1" dirty="0"/>
              <a:t>S</a:t>
            </a:r>
            <a:r>
              <a:rPr lang="tr-TR" sz="3200" b="1" dirty="0" smtClean="0"/>
              <a:t>uni </a:t>
            </a:r>
            <a:r>
              <a:rPr lang="tr-TR" sz="3200" b="1" dirty="0" smtClean="0"/>
              <a:t>tohumlama</a:t>
            </a:r>
          </a:p>
          <a:p>
            <a:r>
              <a:rPr lang="tr-TR" sz="3200" b="1" dirty="0"/>
              <a:t>Ü</a:t>
            </a:r>
            <a:r>
              <a:rPr lang="tr-TR" sz="3200" b="1" dirty="0" smtClean="0"/>
              <a:t>reme organlarının Muayenesi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254833" y="0"/>
            <a:ext cx="69064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Gebelik Muayenesi/</a:t>
            </a:r>
            <a:r>
              <a:rPr lang="tr-TR" sz="3600" dirty="0" err="1" smtClean="0">
                <a:solidFill>
                  <a:srgbClr val="FF0000"/>
                </a:solidFill>
              </a:rPr>
              <a:t>Rektal</a:t>
            </a:r>
            <a:r>
              <a:rPr lang="tr-TR" sz="3600" dirty="0" smtClean="0">
                <a:solidFill>
                  <a:srgbClr val="FF0000"/>
                </a:solidFill>
              </a:rPr>
              <a:t> muayene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016" y="969025"/>
            <a:ext cx="5866152" cy="5161952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783355" y="6365396"/>
            <a:ext cx="315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518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423" y="794478"/>
            <a:ext cx="7025390" cy="5763718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54833" y="0"/>
            <a:ext cx="69064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Gebelik Muayenesi/</a:t>
            </a:r>
            <a:r>
              <a:rPr lang="tr-TR" sz="3600" dirty="0" err="1" smtClean="0">
                <a:solidFill>
                  <a:srgbClr val="FF0000"/>
                </a:solidFill>
              </a:rPr>
              <a:t>Rektal</a:t>
            </a:r>
            <a:r>
              <a:rPr lang="tr-TR" sz="3600" dirty="0" smtClean="0">
                <a:solidFill>
                  <a:srgbClr val="FF0000"/>
                </a:solidFill>
              </a:rPr>
              <a:t> muayene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0" y="1349115"/>
            <a:ext cx="374333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/>
              <a:t>USG ile 22-25 günlük </a:t>
            </a:r>
          </a:p>
          <a:p>
            <a:r>
              <a:rPr lang="tr-TR" sz="3200" dirty="0" smtClean="0"/>
              <a:t>gebelik teşhisi</a:t>
            </a:r>
            <a:endParaRPr lang="tr-TR" sz="3200" dirty="0"/>
          </a:p>
        </p:txBody>
      </p:sp>
      <p:pic>
        <p:nvPicPr>
          <p:cNvPr id="7" name="İçerik Yer Tutucusu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2658151"/>
            <a:ext cx="3625828" cy="3203003"/>
          </a:xfrm>
        </p:spPr>
      </p:pic>
      <p:sp>
        <p:nvSpPr>
          <p:cNvPr id="8" name="Metin kutusu 7"/>
          <p:cNvSpPr txBox="1"/>
          <p:nvPr/>
        </p:nvSpPr>
        <p:spPr>
          <a:xfrm>
            <a:off x="8348640" y="6521677"/>
            <a:ext cx="315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</a:t>
            </a:r>
            <a:r>
              <a:rPr lang="tr-TR" dirty="0" err="1" smtClean="0"/>
              <a:t>Vurak</a:t>
            </a:r>
            <a:r>
              <a:rPr lang="tr-TR" dirty="0" smtClean="0"/>
              <a:t>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9582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333" y="816086"/>
            <a:ext cx="5599887" cy="5112661"/>
          </a:xfrm>
        </p:spPr>
      </p:pic>
      <p:sp>
        <p:nvSpPr>
          <p:cNvPr id="5" name="Dikdörtgen 4"/>
          <p:cNvSpPr/>
          <p:nvPr/>
        </p:nvSpPr>
        <p:spPr>
          <a:xfrm>
            <a:off x="449704" y="231311"/>
            <a:ext cx="34777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Gebelik Muayenesi</a:t>
            </a:r>
            <a:endParaRPr lang="tr-TR" sz="32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8378621" y="6413717"/>
            <a:ext cx="254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20013)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209862" y="2428406"/>
            <a:ext cx="54641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/>
              <a:t>T</a:t>
            </a:r>
            <a:r>
              <a:rPr lang="tr-TR" sz="3200" dirty="0" smtClean="0"/>
              <a:t>ahmini 25 günlük gebelik</a:t>
            </a:r>
          </a:p>
          <a:p>
            <a:r>
              <a:rPr lang="tr-TR" sz="3200" dirty="0"/>
              <a:t>A</a:t>
            </a:r>
            <a:r>
              <a:rPr lang="tr-TR" sz="3200" dirty="0" smtClean="0"/>
              <a:t>simetri ve gebelik </a:t>
            </a:r>
            <a:r>
              <a:rPr lang="tr-TR" sz="3200" dirty="0" err="1" smtClean="0"/>
              <a:t>CL’si</a:t>
            </a:r>
            <a:r>
              <a:rPr lang="tr-TR" sz="3200" dirty="0" smtClean="0"/>
              <a:t> mevcut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80897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54833" y="0"/>
            <a:ext cx="3742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Gebelik Muayenesi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898" y="1079291"/>
            <a:ext cx="7684958" cy="517160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378621" y="6413717"/>
            <a:ext cx="254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2391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94872" y="319"/>
            <a:ext cx="3742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Gebelik Muayenesi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335" y="869429"/>
            <a:ext cx="9144000" cy="5321509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378621" y="6413717"/>
            <a:ext cx="254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9422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39842" y="0"/>
            <a:ext cx="3742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Gebelik Muayenesi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15" y="1124261"/>
            <a:ext cx="9144000" cy="532900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378621" y="6413717"/>
            <a:ext cx="254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9385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87" y="779488"/>
            <a:ext cx="9144000" cy="563422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54833" y="0"/>
            <a:ext cx="3742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Gebelik Muayenesi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8378621" y="6413717"/>
            <a:ext cx="254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9461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214</Words>
  <Application>Microsoft Macintosh PowerPoint</Application>
  <PresentationFormat>Geniş Ekran</PresentationFormat>
  <Paragraphs>45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Calibri</vt:lpstr>
      <vt:lpstr>Calibri Light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Kistik ovaryum</vt:lpstr>
      <vt:lpstr>Kistik ovaryum</vt:lpstr>
      <vt:lpstr>Metritis</vt:lpstr>
      <vt:lpstr>Metritis</vt:lpstr>
      <vt:lpstr>Metritis</vt:lpstr>
      <vt:lpstr>Metritis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7</cp:revision>
  <dcterms:created xsi:type="dcterms:W3CDTF">2018-01-17T09:23:34Z</dcterms:created>
  <dcterms:modified xsi:type="dcterms:W3CDTF">2018-01-17T10:42:26Z</dcterms:modified>
</cp:coreProperties>
</file>