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2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705"/>
  </p:normalViewPr>
  <p:slideViewPr>
    <p:cSldViewPr snapToGrid="0" snapToObjects="1">
      <p:cViewPr varScale="1">
        <p:scale>
          <a:sx n="86" d="100"/>
          <a:sy n="86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869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950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00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0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831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11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512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6487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55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16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368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5B56-D380-4D4E-93FA-A53ADAB2D747}" type="datetimeFigureOut">
              <a:rPr lang="tr-TR" smtClean="0"/>
              <a:t>17.01.2018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549C9-E841-AD4C-87BA-63B8B0FE76A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028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738304" y="1998246"/>
            <a:ext cx="63056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 smtClean="0"/>
              <a:t>REPRODÜKTİF SÜRÜ SAĞLIĞI</a:t>
            </a:r>
            <a:endParaRPr lang="tr-TR" sz="4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4214348" y="4202136"/>
            <a:ext cx="3353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err="1" smtClean="0"/>
              <a:t>Prof.Dr</a:t>
            </a:r>
            <a:r>
              <a:rPr lang="tr-TR" sz="2800" dirty="0" smtClean="0"/>
              <a:t>. Şükrü </a:t>
            </a:r>
            <a:r>
              <a:rPr lang="tr-TR" sz="2800" dirty="0" err="1" smtClean="0"/>
              <a:t>Küplülü</a:t>
            </a:r>
            <a:endParaRPr lang="tr-TR" sz="2800" dirty="0"/>
          </a:p>
        </p:txBody>
      </p:sp>
      <p:pic>
        <p:nvPicPr>
          <p:cNvPr id="6" name="Picture 4" descr="au_ambl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0" y="160722"/>
            <a:ext cx="1763687" cy="1768936"/>
          </a:xfrm>
          <a:prstGeom prst="rect">
            <a:avLst/>
          </a:prstGeom>
        </p:spPr>
      </p:pic>
      <p:pic>
        <p:nvPicPr>
          <p:cNvPr id="7" name="Picture 5" descr="1067241575veteriner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573" y="182606"/>
            <a:ext cx="1743456" cy="17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8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3584" y="170253"/>
            <a:ext cx="3718810" cy="96900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+mn-lt"/>
              </a:rPr>
              <a:t>Kistik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+mn-lt"/>
              </a:rPr>
              <a:t>ovaryum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3583" y="1367614"/>
            <a:ext cx="65819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Kistler</a:t>
            </a:r>
            <a:r>
              <a:rPr lang="tr-TR" sz="3200" dirty="0" smtClean="0"/>
              <a:t> </a:t>
            </a:r>
            <a:r>
              <a:rPr lang="tr-TR" sz="3200" dirty="0" smtClean="0"/>
              <a:t>10 günden fazla varlığını sürdüren </a:t>
            </a:r>
            <a:r>
              <a:rPr lang="tr-TR" sz="3200" dirty="0" err="1" smtClean="0"/>
              <a:t>anovulatorik</a:t>
            </a:r>
            <a:r>
              <a:rPr lang="tr-TR" sz="3200" dirty="0" smtClean="0"/>
              <a:t> </a:t>
            </a:r>
            <a:r>
              <a:rPr lang="tr-TR" sz="3200" dirty="0" err="1" smtClean="0"/>
              <a:t>foliküler</a:t>
            </a:r>
            <a:r>
              <a:rPr lang="tr-TR" sz="3200" dirty="0" smtClean="0"/>
              <a:t> yapılardır.</a:t>
            </a:r>
          </a:p>
          <a:p>
            <a:pPr marL="457200" indent="-457200">
              <a:buFont typeface="Arial" charset="0"/>
              <a:buChar char="•"/>
            </a:pPr>
            <a:r>
              <a:rPr lang="tr-TR" sz="3200" dirty="0" smtClean="0"/>
              <a:t>2cm veya daha büyük olan </a:t>
            </a:r>
            <a:r>
              <a:rPr lang="tr-TR" sz="3200" dirty="0" err="1" smtClean="0"/>
              <a:t>foliküler</a:t>
            </a:r>
            <a:r>
              <a:rPr lang="tr-TR" sz="3200" dirty="0" smtClean="0"/>
              <a:t> "</a:t>
            </a:r>
            <a:r>
              <a:rPr lang="tr-TR" sz="3200" dirty="0" err="1" smtClean="0"/>
              <a:t>kistik</a:t>
            </a:r>
            <a:r>
              <a:rPr lang="tr-TR" sz="3200" dirty="0" smtClean="0"/>
              <a:t>" olarak düşünülür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69" y="944382"/>
            <a:ext cx="5011710" cy="469192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83355" y="6365396"/>
            <a:ext cx="242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07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3584" y="170253"/>
            <a:ext cx="3718810" cy="969000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+mn-lt"/>
              </a:rPr>
              <a:t>Kistik</a:t>
            </a:r>
            <a:r>
              <a:rPr lang="tr-TR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rgbClr val="FF0000"/>
                </a:solidFill>
                <a:latin typeface="+mn-lt"/>
              </a:rPr>
              <a:t>ovaryum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11" y="1139253"/>
            <a:ext cx="7919804" cy="515661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498542" y="6488668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3241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253584" y="170253"/>
            <a:ext cx="3718810" cy="969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Metritis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3 İçerik Yer Tutucusu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84" y="1139253"/>
            <a:ext cx="4818605" cy="4392117"/>
          </a:xfrm>
          <a:prstGeom prst="rect">
            <a:avLst/>
          </a:prstGeom>
        </p:spPr>
      </p:pic>
      <p:pic>
        <p:nvPicPr>
          <p:cNvPr id="6" name="3 İçerik Yer Tutucusu" descr="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6192" y="1225399"/>
            <a:ext cx="5486262" cy="4305971"/>
          </a:xfrm>
        </p:spPr>
      </p:pic>
      <p:sp>
        <p:nvSpPr>
          <p:cNvPr id="7" name="Metin kutusu 6"/>
          <p:cNvSpPr txBox="1"/>
          <p:nvPr/>
        </p:nvSpPr>
        <p:spPr>
          <a:xfrm>
            <a:off x="8348642" y="6221874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</a:t>
            </a:r>
            <a:r>
              <a:rPr lang="tr-TR" dirty="0" err="1" smtClean="0"/>
              <a:t>Vurak</a:t>
            </a:r>
            <a:r>
              <a:rPr lang="tr-TR" dirty="0" smtClean="0"/>
              <a:t>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2555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6714" y="974362"/>
            <a:ext cx="6563851" cy="5013130"/>
          </a:xfrm>
        </p:spPr>
      </p:pic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253584" y="170253"/>
            <a:ext cx="3718810" cy="969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Metritis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678424" y="6488668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</a:t>
            </a:r>
            <a:r>
              <a:rPr lang="tr-TR" dirty="0" err="1" smtClean="0"/>
              <a:t>Vurak</a:t>
            </a:r>
            <a:r>
              <a:rPr lang="tr-TR" dirty="0" smtClean="0"/>
              <a:t>, 2015 TİGEM)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53584" y="1729581"/>
            <a:ext cx="453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Puerparal</a:t>
            </a:r>
            <a:r>
              <a:rPr lang="tr-TR" sz="3200" dirty="0" smtClean="0"/>
              <a:t> dönemin önemi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23626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6497" y="1139253"/>
            <a:ext cx="6640643" cy="5051685"/>
          </a:xfrm>
        </p:spPr>
      </p:pic>
      <p:sp>
        <p:nvSpPr>
          <p:cNvPr id="10" name="9 Metin kutusu"/>
          <p:cNvSpPr txBox="1"/>
          <p:nvPr/>
        </p:nvSpPr>
        <p:spPr>
          <a:xfrm>
            <a:off x="8299554" y="6519446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, </a:t>
            </a:r>
            <a:r>
              <a:rPr lang="tr-TR" sz="1600" dirty="0"/>
              <a:t>Vural </a:t>
            </a:r>
            <a:r>
              <a:rPr lang="tr-TR" sz="1600" dirty="0" smtClean="0"/>
              <a:t>, </a:t>
            </a:r>
            <a:r>
              <a:rPr lang="tr-TR" sz="1600" dirty="0"/>
              <a:t>Polat </a:t>
            </a:r>
            <a:r>
              <a:rPr lang="tr-TR" sz="1600" dirty="0" smtClean="0"/>
              <a:t>2012)</a:t>
            </a:r>
            <a:endParaRPr lang="tr-TR" sz="16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253584" y="1729581"/>
            <a:ext cx="453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Puerparal</a:t>
            </a:r>
            <a:r>
              <a:rPr lang="tr-TR" sz="3200" dirty="0" smtClean="0"/>
              <a:t> dönemin önemi</a:t>
            </a:r>
            <a:endParaRPr lang="tr-TR" sz="3200" dirty="0"/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253584" y="0"/>
            <a:ext cx="3718810" cy="969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Metritis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9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6125" y="834088"/>
            <a:ext cx="6115986" cy="520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8299554" y="6519446"/>
            <a:ext cx="350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dirty="0"/>
              <a:t>(</a:t>
            </a:r>
            <a:r>
              <a:rPr lang="tr-TR" sz="1600" dirty="0" err="1" smtClean="0"/>
              <a:t>Küplülü</a:t>
            </a:r>
            <a:r>
              <a:rPr lang="tr-TR" sz="1600" dirty="0" smtClean="0"/>
              <a:t> , </a:t>
            </a:r>
            <a:r>
              <a:rPr lang="tr-TR" sz="1600" dirty="0"/>
              <a:t>Vural </a:t>
            </a:r>
            <a:r>
              <a:rPr lang="tr-TR" sz="1600" dirty="0" smtClean="0"/>
              <a:t>, </a:t>
            </a:r>
            <a:r>
              <a:rPr lang="tr-TR" sz="1600" dirty="0"/>
              <a:t>Polat </a:t>
            </a:r>
            <a:r>
              <a:rPr lang="tr-TR" sz="1600" dirty="0" smtClean="0"/>
              <a:t>2012)</a:t>
            </a:r>
            <a:endParaRPr lang="tr-TR" sz="1600" dirty="0"/>
          </a:p>
        </p:txBody>
      </p:sp>
      <p:sp>
        <p:nvSpPr>
          <p:cNvPr id="11" name="Unvan 1"/>
          <p:cNvSpPr>
            <a:spLocks noGrp="1"/>
          </p:cNvSpPr>
          <p:nvPr>
            <p:ph type="title"/>
          </p:nvPr>
        </p:nvSpPr>
        <p:spPr>
          <a:xfrm>
            <a:off x="253584" y="0"/>
            <a:ext cx="3718810" cy="969000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+mn-lt"/>
              </a:rPr>
              <a:t>Metritis</a:t>
            </a:r>
            <a:endParaRPr lang="tr-T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658319" y="1939444"/>
            <a:ext cx="4536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err="1" smtClean="0"/>
              <a:t>Puerparal</a:t>
            </a:r>
            <a:r>
              <a:rPr lang="tr-TR" sz="3200" dirty="0" smtClean="0"/>
              <a:t> dönemin önemi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203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4833" y="0"/>
            <a:ext cx="690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Gebelik Muayenesi/</a:t>
            </a:r>
            <a:r>
              <a:rPr lang="tr-TR" sz="3600" dirty="0" err="1" smtClean="0">
                <a:solidFill>
                  <a:srgbClr val="FF0000"/>
                </a:solidFill>
              </a:rPr>
              <a:t>Rektal</a:t>
            </a:r>
            <a:r>
              <a:rPr lang="tr-TR" sz="3600" dirty="0" smtClean="0">
                <a:solidFill>
                  <a:srgbClr val="FF0000"/>
                </a:solidFill>
              </a:rPr>
              <a:t> muayene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-429232" y="1019331"/>
            <a:ext cx="7435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tr-TR" sz="3200" b="1" dirty="0" err="1" smtClean="0">
                <a:solidFill>
                  <a:srgbClr val="FF0000"/>
                </a:solidFill>
              </a:rPr>
              <a:t>Rektal</a:t>
            </a:r>
            <a:r>
              <a:rPr lang="tr-TR" sz="3200" b="1" dirty="0" smtClean="0">
                <a:solidFill>
                  <a:srgbClr val="FF0000"/>
                </a:solidFill>
              </a:rPr>
              <a:t> Muayene: </a:t>
            </a:r>
          </a:p>
          <a:p>
            <a:pPr lvl="1"/>
            <a:r>
              <a:rPr lang="tr-TR" sz="3200" b="1" dirty="0" smtClean="0"/>
              <a:t>Trans-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r</a:t>
            </a:r>
            <a:r>
              <a:rPr lang="tr-TR" sz="3200" b="1" dirty="0" err="1" smtClean="0"/>
              <a:t>ektal</a:t>
            </a:r>
            <a:r>
              <a:rPr lang="tr-TR" sz="3200" b="1" dirty="0" smtClean="0"/>
              <a:t> olarak </a:t>
            </a:r>
            <a:r>
              <a:rPr lang="tr-TR" sz="3200" b="1" dirty="0" err="1" smtClean="0"/>
              <a:t>cavum</a:t>
            </a:r>
            <a:r>
              <a:rPr lang="tr-TR" sz="3200" b="1" dirty="0" smtClean="0"/>
              <a:t> </a:t>
            </a:r>
            <a:r>
              <a:rPr lang="tr-TR" sz="3200" b="1" dirty="0" err="1" smtClean="0"/>
              <a:t>pelvis</a:t>
            </a:r>
            <a:r>
              <a:rPr lang="tr-TR" sz="3200" b="1" dirty="0" smtClean="0"/>
              <a:t> içindeki ve karın boşluğunun arka </a:t>
            </a:r>
            <a:r>
              <a:rPr lang="tr-TR" sz="3200" b="1" dirty="0" err="1" smtClean="0"/>
              <a:t>kısımındaki</a:t>
            </a:r>
            <a:r>
              <a:rPr lang="tr-TR" sz="3200" b="1" dirty="0" smtClean="0"/>
              <a:t> organ ve dokuların </a:t>
            </a:r>
            <a:r>
              <a:rPr lang="tr-TR" sz="3200" b="1" dirty="0" err="1" smtClean="0"/>
              <a:t>palpasyonu</a:t>
            </a:r>
            <a:endParaRPr lang="tr-TR" sz="3200" b="1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84" y="1134705"/>
            <a:ext cx="5976079" cy="532063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638451" y="6455336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</a:t>
            </a:r>
            <a:r>
              <a:rPr lang="tr-TR" dirty="0" err="1" smtClean="0"/>
              <a:t>Vurak</a:t>
            </a:r>
            <a:r>
              <a:rPr lang="tr-TR" dirty="0" smtClean="0"/>
              <a:t>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4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>
            <a:spLocks noGrp="1"/>
          </p:cNvSpPr>
          <p:nvPr>
            <p:ph idx="1"/>
          </p:nvPr>
        </p:nvSpPr>
        <p:spPr>
          <a:xfrm>
            <a:off x="0" y="1390911"/>
            <a:ext cx="7166548" cy="25664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u="sng" dirty="0" err="1" smtClean="0">
                <a:solidFill>
                  <a:srgbClr val="FF0000"/>
                </a:solidFill>
              </a:rPr>
              <a:t>Rektal</a:t>
            </a:r>
            <a:r>
              <a:rPr lang="tr-TR" sz="3200" u="sng" dirty="0" smtClean="0">
                <a:solidFill>
                  <a:srgbClr val="FF0000"/>
                </a:solidFill>
              </a:rPr>
              <a:t> </a:t>
            </a:r>
            <a:r>
              <a:rPr lang="tr-TR" sz="3200" u="sng" dirty="0" smtClean="0">
                <a:solidFill>
                  <a:srgbClr val="FF0000"/>
                </a:solidFill>
              </a:rPr>
              <a:t>muayenenin başlıca amaçları</a:t>
            </a:r>
          </a:p>
          <a:p>
            <a:r>
              <a:rPr lang="tr-TR" sz="3200" b="1" dirty="0"/>
              <a:t>G</a:t>
            </a:r>
            <a:r>
              <a:rPr lang="tr-TR" sz="3200" b="1" dirty="0" smtClean="0"/>
              <a:t>ebelik teşhisi </a:t>
            </a:r>
          </a:p>
          <a:p>
            <a:r>
              <a:rPr lang="tr-TR" sz="3200" b="1" dirty="0"/>
              <a:t>S</a:t>
            </a:r>
            <a:r>
              <a:rPr lang="tr-TR" sz="3200" b="1" dirty="0" smtClean="0"/>
              <a:t>uni </a:t>
            </a:r>
            <a:r>
              <a:rPr lang="tr-TR" sz="3200" b="1" dirty="0" smtClean="0"/>
              <a:t>tohumlama</a:t>
            </a:r>
          </a:p>
          <a:p>
            <a:r>
              <a:rPr lang="tr-TR" sz="3200" b="1" dirty="0"/>
              <a:t>Ü</a:t>
            </a:r>
            <a:r>
              <a:rPr lang="tr-TR" sz="3200" b="1" dirty="0" smtClean="0"/>
              <a:t>reme organlarının Muayenesi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254833" y="0"/>
            <a:ext cx="690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Gebelik Muayenesi/</a:t>
            </a:r>
            <a:r>
              <a:rPr lang="tr-TR" sz="3600" dirty="0" err="1" smtClean="0">
                <a:solidFill>
                  <a:srgbClr val="FF0000"/>
                </a:solidFill>
              </a:rPr>
              <a:t>Rektal</a:t>
            </a:r>
            <a:r>
              <a:rPr lang="tr-TR" sz="3600" dirty="0" smtClean="0">
                <a:solidFill>
                  <a:srgbClr val="FF0000"/>
                </a:solidFill>
              </a:rPr>
              <a:t> muayene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016" y="969025"/>
            <a:ext cx="5866152" cy="5161952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83355" y="6365396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51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23" y="794478"/>
            <a:ext cx="7025390" cy="576371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4833" y="0"/>
            <a:ext cx="6906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Gebelik Muayenesi/</a:t>
            </a:r>
            <a:r>
              <a:rPr lang="tr-TR" sz="3600" dirty="0" err="1" smtClean="0">
                <a:solidFill>
                  <a:srgbClr val="FF0000"/>
                </a:solidFill>
              </a:rPr>
              <a:t>Rektal</a:t>
            </a:r>
            <a:r>
              <a:rPr lang="tr-TR" sz="3600" dirty="0" smtClean="0">
                <a:solidFill>
                  <a:srgbClr val="FF0000"/>
                </a:solidFill>
              </a:rPr>
              <a:t> muayene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0" y="1349115"/>
            <a:ext cx="37433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/>
              <a:t>USG ile 22-25 günlük </a:t>
            </a:r>
          </a:p>
          <a:p>
            <a:r>
              <a:rPr lang="tr-TR" sz="3200" dirty="0" smtClean="0"/>
              <a:t>gebelik teşhisi</a:t>
            </a:r>
            <a:endParaRPr lang="tr-TR" sz="3200" dirty="0"/>
          </a:p>
        </p:txBody>
      </p:sp>
      <p:pic>
        <p:nvPicPr>
          <p:cNvPr id="7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658151"/>
            <a:ext cx="3625828" cy="3203003"/>
          </a:xfrm>
        </p:spPr>
      </p:pic>
      <p:sp>
        <p:nvSpPr>
          <p:cNvPr id="8" name="Metin kutusu 7"/>
          <p:cNvSpPr txBox="1"/>
          <p:nvPr/>
        </p:nvSpPr>
        <p:spPr>
          <a:xfrm>
            <a:off x="8348640" y="6521677"/>
            <a:ext cx="315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</a:t>
            </a:r>
            <a:r>
              <a:rPr lang="tr-TR" dirty="0" err="1" smtClean="0"/>
              <a:t>Vurak</a:t>
            </a:r>
            <a:r>
              <a:rPr lang="tr-TR" dirty="0" smtClean="0"/>
              <a:t>, 2015 TİGEM)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958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33" y="816086"/>
            <a:ext cx="5599887" cy="5112661"/>
          </a:xfrm>
        </p:spPr>
      </p:pic>
      <p:sp>
        <p:nvSpPr>
          <p:cNvPr id="5" name="Dikdörtgen 4"/>
          <p:cNvSpPr/>
          <p:nvPr/>
        </p:nvSpPr>
        <p:spPr>
          <a:xfrm>
            <a:off x="449704" y="231311"/>
            <a:ext cx="3477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Gebelik Muayenesi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209862" y="2428406"/>
            <a:ext cx="54641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/>
              <a:t>T</a:t>
            </a:r>
            <a:r>
              <a:rPr lang="tr-TR" sz="3200" dirty="0" smtClean="0"/>
              <a:t>ahmini 25 günlük gebelik</a:t>
            </a:r>
          </a:p>
          <a:p>
            <a:r>
              <a:rPr lang="tr-TR" sz="3200" dirty="0"/>
              <a:t>A</a:t>
            </a:r>
            <a:r>
              <a:rPr lang="tr-TR" sz="3200" dirty="0" smtClean="0"/>
              <a:t>simetri ve gebelik </a:t>
            </a:r>
            <a:r>
              <a:rPr lang="tr-TR" sz="3200" dirty="0" err="1" smtClean="0"/>
              <a:t>CL’si</a:t>
            </a:r>
            <a:r>
              <a:rPr lang="tr-TR" sz="3200" dirty="0" smtClean="0"/>
              <a:t> mevcut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38089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54833" y="0"/>
            <a:ext cx="374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Gebelik Muayenesi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98" y="1079291"/>
            <a:ext cx="7684958" cy="5171607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2391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94872" y="319"/>
            <a:ext cx="374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Gebelik Muayenesi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5" y="869429"/>
            <a:ext cx="9144000" cy="5321509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9942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239842" y="0"/>
            <a:ext cx="374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Gebelik Muayenesi</a:t>
            </a:r>
            <a:endParaRPr lang="tr-TR" sz="3600" dirty="0">
              <a:solidFill>
                <a:srgbClr val="FF0000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15" y="1124261"/>
            <a:ext cx="9144000" cy="532900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9385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187" y="779488"/>
            <a:ext cx="9144000" cy="563422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54833" y="0"/>
            <a:ext cx="3742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FF0000"/>
                </a:solidFill>
              </a:rPr>
              <a:t>Gebelik Muayenesi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78621" y="6413717"/>
            <a:ext cx="254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</a:t>
            </a:r>
            <a:r>
              <a:rPr lang="tr-TR" dirty="0" err="1" smtClean="0"/>
              <a:t>Küplülü</a:t>
            </a:r>
            <a:r>
              <a:rPr lang="tr-TR" dirty="0" smtClean="0"/>
              <a:t> ve Vural, 20013)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9461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214</Words>
  <Application>Microsoft Macintosh PowerPoint</Application>
  <PresentationFormat>Geniş Ekran</PresentationFormat>
  <Paragraphs>45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Kistik ovaryum</vt:lpstr>
      <vt:lpstr>Kistik ovaryum</vt:lpstr>
      <vt:lpstr>Metritis</vt:lpstr>
      <vt:lpstr>Metritis</vt:lpstr>
      <vt:lpstr>Metritis</vt:lpstr>
      <vt:lpstr>Metritis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7</cp:revision>
  <dcterms:created xsi:type="dcterms:W3CDTF">2018-01-17T09:23:34Z</dcterms:created>
  <dcterms:modified xsi:type="dcterms:W3CDTF">2018-01-17T10:42:26Z</dcterms:modified>
</cp:coreProperties>
</file>