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Yumuşak Doku Sarkomlarında Radyoterapi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Yaklaşımları ve Uygulamaları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Yumuşak Doku Sarkomları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Sarkomlar tüm kanserlerin yaklaşık %1’ni oluşturan nadir tümörlerdir.</a:t>
            </a:r>
          </a:p>
          <a:p>
            <a:pPr marL="0" indent="0">
              <a:buNone/>
            </a:pPr>
            <a:r>
              <a:rPr lang="tr-TR" dirty="0"/>
              <a:t>Bu grupta </a:t>
            </a:r>
          </a:p>
          <a:p>
            <a:r>
              <a:rPr lang="tr-TR" dirty="0"/>
              <a:t>Yumuşak doku sarkomları, </a:t>
            </a:r>
          </a:p>
          <a:p>
            <a:r>
              <a:rPr lang="tr-TR" dirty="0"/>
              <a:t>Kemik</a:t>
            </a:r>
          </a:p>
          <a:p>
            <a:r>
              <a:rPr lang="tr-TR" dirty="0"/>
              <a:t>Kıkırdak tümörleri,</a:t>
            </a:r>
          </a:p>
          <a:p>
            <a:r>
              <a:rPr lang="tr-TR" dirty="0"/>
              <a:t>Embriyolojik olarak </a:t>
            </a:r>
            <a:r>
              <a:rPr lang="tr-TR" dirty="0" err="1"/>
              <a:t>mezodermal</a:t>
            </a:r>
            <a:r>
              <a:rPr lang="tr-TR" dirty="0"/>
              <a:t> kökenli tüm </a:t>
            </a:r>
            <a:r>
              <a:rPr lang="tr-TR" dirty="0" err="1"/>
              <a:t>malign</a:t>
            </a:r>
            <a:r>
              <a:rPr lang="tr-TR" dirty="0"/>
              <a:t> tümörler yer alır. </a:t>
            </a:r>
          </a:p>
          <a:p>
            <a:r>
              <a:rPr lang="tr-TR" dirty="0"/>
              <a:t>Vücudun her yerinde oluşabilmekle beraber en sık </a:t>
            </a:r>
            <a:r>
              <a:rPr lang="tr-TR" dirty="0" err="1"/>
              <a:t>extremitelerde</a:t>
            </a:r>
            <a:r>
              <a:rPr lang="tr-TR" dirty="0"/>
              <a:t> ikinci sıklıkla batında ve </a:t>
            </a:r>
            <a:r>
              <a:rPr lang="tr-TR" dirty="0" err="1"/>
              <a:t>retroperitoneal</a:t>
            </a:r>
            <a:r>
              <a:rPr lang="tr-TR" dirty="0"/>
              <a:t> bölgede görülür. 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Seçenekleri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Cerrahi</a:t>
            </a:r>
          </a:p>
          <a:p>
            <a:r>
              <a:rPr lang="tr-TR" dirty="0"/>
              <a:t>Radyoterapi</a:t>
            </a:r>
          </a:p>
          <a:p>
            <a:r>
              <a:rPr lang="tr-TR" dirty="0"/>
              <a:t>Kemoterapidir. </a:t>
            </a:r>
          </a:p>
          <a:p>
            <a:r>
              <a:rPr lang="tr-TR" dirty="0" err="1"/>
              <a:t>İmmünoterapi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8445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B203BC7-2657-4760-8005-FFFBEC771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BCD48C-A35C-4B26-9F3F-B1CAB4895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Radyoterapinin lokal kontrole katkısı sayesinde günümüzde </a:t>
            </a:r>
            <a:r>
              <a:rPr lang="tr-TR" dirty="0" err="1"/>
              <a:t>extremite</a:t>
            </a:r>
            <a:r>
              <a:rPr lang="tr-TR" dirty="0"/>
              <a:t> yerleşimli tümörlerde, fonksiyon koruyucu cerrahi yaklaşımlar ön plandadır. </a:t>
            </a:r>
          </a:p>
          <a:p>
            <a:endParaRPr lang="tr-TR" dirty="0"/>
          </a:p>
          <a:p>
            <a:r>
              <a:rPr lang="tr-TR" dirty="0"/>
              <a:t>Radyoterapi, </a:t>
            </a:r>
            <a:r>
              <a:rPr lang="tr-TR" dirty="0" err="1"/>
              <a:t>external</a:t>
            </a:r>
            <a:r>
              <a:rPr lang="tr-TR" dirty="0"/>
              <a:t> veya </a:t>
            </a:r>
            <a:r>
              <a:rPr lang="tr-TR" dirty="0" err="1"/>
              <a:t>brakiterapi</a:t>
            </a:r>
            <a:r>
              <a:rPr lang="tr-TR" dirty="0"/>
              <a:t> ile ameliyat öncesi veya sonrası dönemde </a:t>
            </a:r>
            <a:r>
              <a:rPr lang="tr-TR" dirty="0" err="1"/>
              <a:t>uygulanabilinir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42075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64F551-7C04-45B5-BFC1-D9F869F9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Planlama Teknikleri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7E5A86-EF9E-4C12-A302-1173053BD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Bilgisayarlı </a:t>
            </a:r>
            <a:r>
              <a:rPr lang="tr-TR" dirty="0" err="1"/>
              <a:t>tomogrofi</a:t>
            </a:r>
            <a:r>
              <a:rPr lang="tr-TR" dirty="0"/>
              <a:t> temelli 3 boyutlu planlama , iki boyutlu planlamaya göre</a:t>
            </a:r>
          </a:p>
          <a:p>
            <a:r>
              <a:rPr lang="tr-TR" dirty="0"/>
              <a:t>Hedef volümde yeterli </a:t>
            </a:r>
          </a:p>
          <a:p>
            <a:r>
              <a:rPr lang="tr-TR" dirty="0"/>
              <a:t>Homojen doz dağılımı elde edilirken </a:t>
            </a:r>
          </a:p>
          <a:p>
            <a:r>
              <a:rPr lang="tr-TR" dirty="0"/>
              <a:t>Normal dokulardaki korumasında daha iyi olması nedeni ile tercih edilir. </a:t>
            </a:r>
          </a:p>
          <a:p>
            <a:r>
              <a:rPr lang="tr-TR" dirty="0"/>
              <a:t>Gerektiğinde YART tekniği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4024941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upta</a:t>
            </a:r>
            <a:endParaRPr lang="tr-TR" dirty="0"/>
          </a:p>
          <a:p>
            <a:endParaRPr lang="tr-TR" dirty="0"/>
          </a:p>
          <a:p>
            <a:r>
              <a:rPr lang="tr-TR" dirty="0"/>
              <a:t>Tedavide daha çok </a:t>
            </a:r>
            <a:r>
              <a:rPr lang="tr-TR" dirty="0" err="1"/>
              <a:t>supin</a:t>
            </a:r>
            <a:r>
              <a:rPr lang="tr-TR" dirty="0"/>
              <a:t> pozisyon kullanılır. </a:t>
            </a:r>
          </a:p>
          <a:p>
            <a:endParaRPr lang="tr-TR" dirty="0"/>
          </a:p>
          <a:p>
            <a:r>
              <a:rPr lang="tr-TR" dirty="0"/>
              <a:t>Ancak tümör yerleşim yerine uygun olarak hastaya özel pozisyonlar verilebilir, </a:t>
            </a:r>
          </a:p>
          <a:p>
            <a:endParaRPr lang="tr-TR" dirty="0"/>
          </a:p>
          <a:p>
            <a:r>
              <a:rPr lang="tr-TR" dirty="0"/>
              <a:t>Karşı </a:t>
            </a:r>
            <a:r>
              <a:rPr lang="tr-TR" dirty="0" err="1"/>
              <a:t>ekstremitenin</a:t>
            </a:r>
            <a:r>
              <a:rPr lang="tr-TR" dirty="0"/>
              <a:t> ışınlanma alanı dışında kalması sağlanır. </a:t>
            </a:r>
          </a:p>
        </p:txBody>
      </p:sp>
    </p:spTree>
    <p:extLst>
      <p:ext uri="{BB962C8B-B14F-4D97-AF65-F5344CB8AC3E}">
        <p14:creationId xmlns:p14="http://schemas.microsoft.com/office/powerpoint/2010/main" val="45255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Hastanın </a:t>
            </a:r>
            <a:r>
              <a:rPr lang="tr-TR" dirty="0" err="1"/>
              <a:t>immobilizasyonu</a:t>
            </a:r>
            <a:r>
              <a:rPr lang="tr-TR" dirty="0"/>
              <a:t> için </a:t>
            </a:r>
          </a:p>
          <a:p>
            <a:r>
              <a:rPr lang="tr-TR" dirty="0"/>
              <a:t>Vakumlu yatak </a:t>
            </a:r>
          </a:p>
          <a:p>
            <a:r>
              <a:rPr lang="tr-TR" dirty="0"/>
              <a:t>Özel </a:t>
            </a:r>
            <a:r>
              <a:rPr lang="tr-TR" dirty="0" err="1"/>
              <a:t>termoplastik</a:t>
            </a:r>
            <a:r>
              <a:rPr lang="tr-TR" dirty="0"/>
              <a:t> maske, </a:t>
            </a:r>
          </a:p>
          <a:p>
            <a:r>
              <a:rPr lang="tr-TR" dirty="0"/>
              <a:t>Köpük destek ve kalıplar </a:t>
            </a:r>
            <a:r>
              <a:rPr lang="tr-TR" dirty="0" err="1"/>
              <a:t>hazırlanabilinir</a:t>
            </a:r>
            <a:r>
              <a:rPr lang="tr-TR" dirty="0"/>
              <a:t>. </a:t>
            </a:r>
          </a:p>
          <a:p>
            <a:r>
              <a:rPr lang="tr-TR" dirty="0"/>
              <a:t>Cerrahi kesi yeri </a:t>
            </a:r>
            <a:r>
              <a:rPr lang="tr-TR" dirty="0" err="1"/>
              <a:t>radyoopak</a:t>
            </a:r>
            <a:r>
              <a:rPr lang="tr-TR" dirty="0"/>
              <a:t> tel veya </a:t>
            </a:r>
            <a:r>
              <a:rPr lang="tr-TR" dirty="0" err="1"/>
              <a:t>bilyacık</a:t>
            </a:r>
            <a:r>
              <a:rPr lang="tr-TR" dirty="0"/>
              <a:t> ile işaretlenir. </a:t>
            </a:r>
          </a:p>
          <a:p>
            <a:r>
              <a:rPr lang="tr-TR" dirty="0"/>
              <a:t>BT ile 3mm kesitlerle hedef bölge taranır.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2416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157020-CEC0-4DD0-ACEF-BB611225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4112DB-AD92-4D6B-9EF8-57600942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Hastalar simülasyon anındaki pozisyonda ve aynı </a:t>
            </a:r>
            <a:r>
              <a:rPr lang="tr-TR" dirty="0" err="1"/>
              <a:t>immobilizasyon</a:t>
            </a:r>
            <a:r>
              <a:rPr lang="tr-TR" dirty="0"/>
              <a:t> gereçleri kullanılarak tedavi masasına yatırılır. </a:t>
            </a:r>
          </a:p>
          <a:p>
            <a:endParaRPr lang="tr-TR" dirty="0"/>
          </a:p>
          <a:p>
            <a:r>
              <a:rPr lang="tr-TR" dirty="0"/>
              <a:t>Lazerler yardımıyla hastanın tedavi masasında düzgün yatıp yatmadığı kontrol edilir. </a:t>
            </a:r>
          </a:p>
          <a:p>
            <a:endParaRPr lang="tr-TR" dirty="0"/>
          </a:p>
          <a:p>
            <a:r>
              <a:rPr lang="tr-TR" dirty="0"/>
              <a:t>Tedavi öncesi manuel port filmler veya elektronik portal görüntüleme cihazları ile alınan görüntüler, planlama sisteminden alınan görüntülerdeki anatomik referanslarla karşılaştırılır ve gerekiyorsa elle ya da otomatik olarak düzeltme yapılır.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024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Hastalara 5-7 hafta arası toplam 50-70 </a:t>
            </a:r>
            <a:r>
              <a:rPr lang="tr-TR" dirty="0" err="1"/>
              <a:t>Gy</a:t>
            </a:r>
            <a:r>
              <a:rPr lang="tr-TR" dirty="0"/>
              <a:t> radyoterapi uygulanmaktadır</a:t>
            </a:r>
          </a:p>
          <a:p>
            <a:endParaRPr lang="tr-TR" dirty="0"/>
          </a:p>
          <a:p>
            <a:r>
              <a:rPr lang="tr-TR" dirty="0"/>
              <a:t>Tedavi sırasında set </a:t>
            </a:r>
            <a:r>
              <a:rPr lang="tr-TR" dirty="0" err="1"/>
              <a:t>up</a:t>
            </a:r>
            <a:r>
              <a:rPr lang="tr-TR" dirty="0"/>
              <a:t> doğruluğu düzgün olarak kontrol edilmelidir. </a:t>
            </a:r>
          </a:p>
          <a:p>
            <a:endParaRPr lang="tr-TR" dirty="0"/>
          </a:p>
          <a:p>
            <a:r>
              <a:rPr lang="tr-TR" dirty="0"/>
              <a:t>Yumuşak Doku Sarkomlarında lezyonun yerine göre yan etkiler değişmektedir</a:t>
            </a:r>
            <a:r>
              <a:rPr lang="tr-TR"/>
              <a:t>. </a:t>
            </a:r>
          </a:p>
          <a:p>
            <a:endParaRPr lang="tr-TR" dirty="0"/>
          </a:p>
          <a:p>
            <a:r>
              <a:rPr lang="tr-TR" dirty="0"/>
              <a:t>Hekimine haftalık kontrol için yönlendirilmelidir.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678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293</Words>
  <Application>Microsoft Office PowerPoint</Application>
  <PresentationFormat>Geniş ekran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Yumuşak Doku Sarkomlarında Radyoterapi Yaklaşımları ve Uygulamaları </vt:lpstr>
      <vt:lpstr>Yumuşak Doku Sarkomları</vt:lpstr>
      <vt:lpstr>Tedavi Seçenekleri </vt:lpstr>
      <vt:lpstr>Radyoterapi</vt:lpstr>
      <vt:lpstr>Planlama Teknikleri</vt:lpstr>
      <vt:lpstr>Simülasyon </vt:lpstr>
      <vt:lpstr>Simülasyon </vt:lpstr>
      <vt:lpstr>Tedavi uygulamaları</vt:lpstr>
      <vt:lpstr>Tedavi Süreci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user</cp:lastModifiedBy>
  <cp:revision>33</cp:revision>
  <dcterms:created xsi:type="dcterms:W3CDTF">2019-02-24T09:33:56Z</dcterms:created>
  <dcterms:modified xsi:type="dcterms:W3CDTF">2021-04-07T10:41:15Z</dcterms:modified>
</cp:coreProperties>
</file>