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4" r:id="rId4"/>
    <p:sldId id="275" r:id="rId5"/>
    <p:sldId id="276" r:id="rId6"/>
    <p:sldId id="268" r:id="rId7"/>
    <p:sldId id="269" r:id="rId8"/>
    <p:sldId id="270" r:id="rId9"/>
    <p:sldId id="263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68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B6F097D-F18D-4A40-834F-B8BB06A13E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9BF66B7-9A1D-41C6-B7CE-FBB43AA01D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5931386-07B2-450C-BC79-E57086048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1B98FF1-058C-4C9D-BC1D-4833CCFDE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052AD1C-85E0-4C34-B86B-D3218502C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2555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A2EEDF4-7A1D-4B0D-AAA7-B771ADA06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6735B04-D4FB-47E6-B099-E336960420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4414F7A-6B72-41B0-A7C3-6B8EB50ED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92F795-1718-4622-B6D6-5634471DE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50B579A-ACF1-4B2F-91EC-92ADBA01B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5603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88F4EE68-5BF5-4E57-9649-3C9A213874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0AA383D-C19B-417E-97D5-8C8A15B1AB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B2918D-8AA9-4A60-A436-34F6BCDB9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6B2D1F0-1279-4120-ACD7-EDF52DB97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4F92C26-F604-488D-92F0-7B391E662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345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9DCD0D-BDF6-490D-9EF3-5741EB6F0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D7EF74F-EBBE-43CA-9A2E-2DD1B43DDA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7B9E5EA-83FE-46D4-889D-E3BFA72D3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1B7989D-9A55-476E-91D2-9022D55EA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DD0BF1B-F4BC-4F35-9127-C2A8C9430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3865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FB9E053-832F-45F3-AE30-6898B97DC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FFA8D93-D1BA-456E-A233-773D47BB75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EFD2F4C-F131-488E-9B28-DA6B9452F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9BB4938-DCE2-43C0-B8F9-31B91A3F9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39148B-BCC3-4566-A1EC-0370387AA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3251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768AC8D-F507-42CD-AFE9-C917C6FE7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4DB3A5-3378-454C-B96F-BAC11C8338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640A1A8-9633-401A-ADB0-9997EC89AC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A97DE1B-2674-4B0F-BB96-96C7BC23B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B1D67EA-9E94-4B17-BF15-7320480F2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C8135C5-50C4-4624-B3B6-AD5758750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5557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4955824-55A8-4F26-87C2-A0C595C3B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650CE59-72EF-42EA-B390-6E0AD4B608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022D00E-B2B9-4182-AF25-4DE1E66CC8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11B8857-9D88-4518-8B72-19898AB256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C1A0D07B-C8AB-48C2-9A21-44154BC537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45DB08F-6C94-4629-94BF-E98072A1A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ED4DBAF8-45F5-4E93-9557-101662BF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3ADDC4F-34DA-4DEF-A29A-950885F9C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1969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D0ED670-A989-4C65-881E-0883B82CD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A2386AC-C666-4CA0-AF0C-41A3E61CD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8FB6DA6-2F7A-4DA1-9F09-3C63E968D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3EC4EF79-56E2-4A00-91A2-C6647444D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15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C0C104F0-883E-4F5F-B6A3-E8B4DED18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952A8096-7607-4CA8-A6C8-99DCE3145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5EBB263-434C-4E11-BAEF-A6F3292D8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4663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8D7DAB-13F2-4EA1-99D1-31C7C9501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ACDE305-7A4A-4C15-A4AE-2142A821D3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7E76A5A-858E-405D-9369-F1AE0A89B1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B412A32-77CE-4C7A-BB0C-FBFB3EBDC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A3CF771-CEF1-4486-A270-F9570502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C20A8A-6899-4888-9621-DCE581097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630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FC098A0-16C2-40B7-AA55-D3E86CD65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71228EB-C31C-4FE0-9C7E-C92AFBAA0A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7697784-AD86-4E07-912B-4FCB663352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B15A796-5056-4C70-A670-A251707A6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F116AFE-2111-4213-A598-602ABB344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C8C2984-C818-4207-A7FA-D86C96DB0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2892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1F2F0F30-D99D-4561-A42C-37AA8F931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EB92105-D52A-4FE2-8548-D257AB7D9D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29622A4-FA37-47FB-91AE-773ED6C32B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A823E6F-59E0-4465-BFF2-E6071E7403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DD95DFE-4DD5-4F27-9DCD-56064676CD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9909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219DD-7F9A-40AB-8032-33BBED7CF4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Yumuşak Doku Sarkomlarında Radyoterapi</a:t>
            </a:r>
            <a:r>
              <a:rPr lang="tr-TR" dirty="0"/>
              <a:t/>
            </a:r>
            <a:br>
              <a:rPr lang="tr-TR" dirty="0"/>
            </a:br>
            <a:r>
              <a:rPr lang="tr-TR" b="1" dirty="0"/>
              <a:t>Yaklaşımları ve Uygulamaları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1553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Yumuşak Doku Sarkomları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Sarkomlar tüm kanserlerin yaklaşık %1’ni oluşturan nadir tümörlerdir.</a:t>
            </a:r>
          </a:p>
          <a:p>
            <a:pPr marL="0" indent="0">
              <a:buNone/>
            </a:pPr>
            <a:r>
              <a:rPr lang="tr-TR" dirty="0"/>
              <a:t>Bu grupta </a:t>
            </a:r>
          </a:p>
          <a:p>
            <a:r>
              <a:rPr lang="tr-TR" dirty="0"/>
              <a:t>Yumuşak doku sarkomları, </a:t>
            </a:r>
          </a:p>
          <a:p>
            <a:r>
              <a:rPr lang="tr-TR" dirty="0"/>
              <a:t>Kemik</a:t>
            </a:r>
          </a:p>
          <a:p>
            <a:r>
              <a:rPr lang="tr-TR" dirty="0"/>
              <a:t>Kıkırdak tümörleri,</a:t>
            </a:r>
          </a:p>
          <a:p>
            <a:r>
              <a:rPr lang="tr-TR" dirty="0"/>
              <a:t>Embriyolojik olarak </a:t>
            </a:r>
            <a:r>
              <a:rPr lang="tr-TR" dirty="0" err="1"/>
              <a:t>mezodermal</a:t>
            </a:r>
            <a:r>
              <a:rPr lang="tr-TR" dirty="0"/>
              <a:t> kökenli tüm </a:t>
            </a:r>
            <a:r>
              <a:rPr lang="tr-TR" dirty="0" err="1"/>
              <a:t>malign</a:t>
            </a:r>
            <a:r>
              <a:rPr lang="tr-TR" dirty="0"/>
              <a:t> tümörler yer alır. </a:t>
            </a:r>
          </a:p>
          <a:p>
            <a:r>
              <a:rPr lang="tr-TR" dirty="0"/>
              <a:t>Vücudun her yerinde oluşabilmekle beraber en sık </a:t>
            </a:r>
            <a:r>
              <a:rPr lang="tr-TR" dirty="0" err="1"/>
              <a:t>extremitelerde</a:t>
            </a:r>
            <a:r>
              <a:rPr lang="tr-TR" dirty="0"/>
              <a:t> ikinci sıklıkla batında ve </a:t>
            </a:r>
            <a:r>
              <a:rPr lang="tr-TR" dirty="0" err="1"/>
              <a:t>retroperitoneal</a:t>
            </a:r>
            <a:r>
              <a:rPr lang="tr-TR" dirty="0"/>
              <a:t> bölgede görülür. </a:t>
            </a:r>
          </a:p>
        </p:txBody>
      </p:sp>
    </p:spTree>
    <p:extLst>
      <p:ext uri="{BB962C8B-B14F-4D97-AF65-F5344CB8AC3E}">
        <p14:creationId xmlns:p14="http://schemas.microsoft.com/office/powerpoint/2010/main" val="3298197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7F6CED1-DF64-4167-9C32-3F6A4D5D9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Tedavi Seçenekleri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0B62A74-01A8-454E-9F31-A4908E2A2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Cerrahi</a:t>
            </a:r>
          </a:p>
          <a:p>
            <a:r>
              <a:rPr lang="tr-TR" dirty="0"/>
              <a:t>Radyoterapi</a:t>
            </a:r>
          </a:p>
          <a:p>
            <a:r>
              <a:rPr lang="tr-TR" dirty="0"/>
              <a:t>Kemoterapidir. </a:t>
            </a:r>
          </a:p>
          <a:p>
            <a:r>
              <a:rPr lang="tr-TR" dirty="0" err="1"/>
              <a:t>İmmünoterapi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8445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B203BC7-2657-4760-8005-FFFBEC771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Radyoterapi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0BCD48C-A35C-4B26-9F3F-B1CAB48951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Radyoterapinin lokal kontrole katkısı sayesinde günümüzde </a:t>
            </a:r>
            <a:r>
              <a:rPr lang="tr-TR" dirty="0" err="1"/>
              <a:t>extremite</a:t>
            </a:r>
            <a:r>
              <a:rPr lang="tr-TR" dirty="0"/>
              <a:t> yerleşimli tümörlerde, fonksiyon koruyucu cerrahi yaklaşımlar ön plandadır. </a:t>
            </a:r>
          </a:p>
          <a:p>
            <a:endParaRPr lang="tr-TR" dirty="0"/>
          </a:p>
          <a:p>
            <a:r>
              <a:rPr lang="tr-TR" dirty="0"/>
              <a:t>Radyoterapi, </a:t>
            </a:r>
            <a:r>
              <a:rPr lang="tr-TR" dirty="0" err="1"/>
              <a:t>external</a:t>
            </a:r>
            <a:r>
              <a:rPr lang="tr-TR" dirty="0"/>
              <a:t> veya </a:t>
            </a:r>
            <a:r>
              <a:rPr lang="tr-TR" dirty="0" err="1"/>
              <a:t>brakiterapi</a:t>
            </a:r>
            <a:r>
              <a:rPr lang="tr-TR" dirty="0"/>
              <a:t> ile ameliyat öncesi veya sonrası dönemde </a:t>
            </a:r>
            <a:r>
              <a:rPr lang="tr-TR" dirty="0" err="1"/>
              <a:t>uygulanabilinir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420751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564F551-7C04-45B5-BFC1-D9F869F9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Planlama Teknikleri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D7E5A86-EF9E-4C12-A302-1173053BDE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Bilgisayarlı </a:t>
            </a:r>
            <a:r>
              <a:rPr lang="tr-TR" dirty="0" err="1"/>
              <a:t>tomogrofi</a:t>
            </a:r>
            <a:r>
              <a:rPr lang="tr-TR" dirty="0"/>
              <a:t> temelli 3 boyutlu planlama , iki boyutlu planlamaya göre</a:t>
            </a:r>
          </a:p>
          <a:p>
            <a:r>
              <a:rPr lang="tr-TR" dirty="0"/>
              <a:t>Hedef volümde yeterli </a:t>
            </a:r>
          </a:p>
          <a:p>
            <a:r>
              <a:rPr lang="tr-TR" dirty="0"/>
              <a:t>Homojen doz dağılımı elde edilirken </a:t>
            </a:r>
          </a:p>
          <a:p>
            <a:r>
              <a:rPr lang="tr-TR" dirty="0"/>
              <a:t>Normal dokulardaki korumasında daha iyi olması nedeni ile tercih edilir. </a:t>
            </a:r>
          </a:p>
          <a:p>
            <a:r>
              <a:rPr lang="tr-TR" dirty="0"/>
              <a:t>Gerektiğinde YART tekniği kullanılır. </a:t>
            </a:r>
          </a:p>
        </p:txBody>
      </p:sp>
    </p:spTree>
    <p:extLst>
      <p:ext uri="{BB962C8B-B14F-4D97-AF65-F5344CB8AC3E}">
        <p14:creationId xmlns:p14="http://schemas.microsoft.com/office/powerpoint/2010/main" val="4024941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2C3F0E-CF9D-46D0-B1D7-57A8D1C5C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Simülasyon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D042D11-B983-4DD6-8675-04A5C9C06A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İmmobilizasyon</a:t>
            </a:r>
            <a:r>
              <a:rPr lang="tr-TR" dirty="0"/>
              <a:t> ve set </a:t>
            </a:r>
            <a:r>
              <a:rPr lang="tr-TR" dirty="0" err="1"/>
              <a:t>upta</a:t>
            </a:r>
            <a:endParaRPr lang="tr-TR" dirty="0"/>
          </a:p>
          <a:p>
            <a:endParaRPr lang="tr-TR" dirty="0"/>
          </a:p>
          <a:p>
            <a:r>
              <a:rPr lang="tr-TR" dirty="0"/>
              <a:t>Tedavide daha çok </a:t>
            </a:r>
            <a:r>
              <a:rPr lang="tr-TR" dirty="0" err="1"/>
              <a:t>supin</a:t>
            </a:r>
            <a:r>
              <a:rPr lang="tr-TR" dirty="0"/>
              <a:t> pozisyon kullanılır. </a:t>
            </a:r>
          </a:p>
          <a:p>
            <a:endParaRPr lang="tr-TR" dirty="0"/>
          </a:p>
          <a:p>
            <a:r>
              <a:rPr lang="tr-TR" dirty="0"/>
              <a:t>Ancak tümör yerleşim yerine uygun olarak hastaya özel pozisyonlar verilebilir, </a:t>
            </a:r>
          </a:p>
          <a:p>
            <a:endParaRPr lang="tr-TR" dirty="0"/>
          </a:p>
          <a:p>
            <a:r>
              <a:rPr lang="tr-TR" dirty="0"/>
              <a:t>Karşı </a:t>
            </a:r>
            <a:r>
              <a:rPr lang="tr-TR" dirty="0" err="1"/>
              <a:t>ekstremitenin</a:t>
            </a:r>
            <a:r>
              <a:rPr lang="tr-TR" dirty="0"/>
              <a:t> ışınlanma alanı dışında kalması sağlanır. </a:t>
            </a:r>
          </a:p>
        </p:txBody>
      </p:sp>
    </p:spTree>
    <p:extLst>
      <p:ext uri="{BB962C8B-B14F-4D97-AF65-F5344CB8AC3E}">
        <p14:creationId xmlns:p14="http://schemas.microsoft.com/office/powerpoint/2010/main" val="45255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2C3F0E-CF9D-46D0-B1D7-57A8D1C5C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Simülasyon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D042D11-B983-4DD6-8675-04A5C9C06A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Hastanın </a:t>
            </a:r>
            <a:r>
              <a:rPr lang="tr-TR" dirty="0" err="1"/>
              <a:t>immobilizasyonu</a:t>
            </a:r>
            <a:r>
              <a:rPr lang="tr-TR" dirty="0"/>
              <a:t> için </a:t>
            </a:r>
          </a:p>
          <a:p>
            <a:r>
              <a:rPr lang="tr-TR" dirty="0"/>
              <a:t>Vakumlu yatak </a:t>
            </a:r>
          </a:p>
          <a:p>
            <a:r>
              <a:rPr lang="tr-TR" dirty="0"/>
              <a:t>Özel </a:t>
            </a:r>
            <a:r>
              <a:rPr lang="tr-TR" dirty="0" err="1"/>
              <a:t>termoplastik</a:t>
            </a:r>
            <a:r>
              <a:rPr lang="tr-TR" dirty="0"/>
              <a:t> maske, </a:t>
            </a:r>
          </a:p>
          <a:p>
            <a:r>
              <a:rPr lang="tr-TR" dirty="0"/>
              <a:t>Köpük destek ve kalıplar </a:t>
            </a:r>
            <a:r>
              <a:rPr lang="tr-TR" dirty="0" err="1"/>
              <a:t>hazırlanabilinir</a:t>
            </a:r>
            <a:r>
              <a:rPr lang="tr-TR" dirty="0"/>
              <a:t>. </a:t>
            </a:r>
          </a:p>
          <a:p>
            <a:r>
              <a:rPr lang="tr-TR" dirty="0"/>
              <a:t>Cerrahi kesi yeri </a:t>
            </a:r>
            <a:r>
              <a:rPr lang="tr-TR" dirty="0" err="1"/>
              <a:t>radyoopak</a:t>
            </a:r>
            <a:r>
              <a:rPr lang="tr-TR" dirty="0"/>
              <a:t> tel veya </a:t>
            </a:r>
            <a:r>
              <a:rPr lang="tr-TR" dirty="0" err="1"/>
              <a:t>bilyacık</a:t>
            </a:r>
            <a:r>
              <a:rPr lang="tr-TR" dirty="0"/>
              <a:t> ile işaretlenir. </a:t>
            </a:r>
          </a:p>
          <a:p>
            <a:r>
              <a:rPr lang="tr-TR" dirty="0"/>
              <a:t>BT ile 3mm kesitlerle hedef bölge taranır.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24161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0157020-CEC0-4DD0-ACEF-BB6112251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Tedavi uygulamaları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24112DB-AD92-4D6B-9EF8-57600942A9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Hastalar simülasyon anındaki pozisyonda ve aynı </a:t>
            </a:r>
            <a:r>
              <a:rPr lang="tr-TR" dirty="0" err="1"/>
              <a:t>immobilizasyon</a:t>
            </a:r>
            <a:r>
              <a:rPr lang="tr-TR" dirty="0"/>
              <a:t> gereçleri kullanılarak tedavi masasına yatırılır. </a:t>
            </a:r>
          </a:p>
          <a:p>
            <a:endParaRPr lang="tr-TR" dirty="0"/>
          </a:p>
          <a:p>
            <a:r>
              <a:rPr lang="tr-TR" dirty="0"/>
              <a:t>Lazerler yardımıyla hastanın tedavi masasında düzgün yatıp yatmadığı kontrol edilir. </a:t>
            </a:r>
          </a:p>
          <a:p>
            <a:endParaRPr lang="tr-TR" dirty="0"/>
          </a:p>
          <a:p>
            <a:r>
              <a:rPr lang="tr-TR" dirty="0"/>
              <a:t>Tedavi öncesi manuel port filmler veya elektronik portal görüntüleme cihazları ile alınan görüntüler, planlama sisteminden alınan görüntülerdeki anatomik referanslarla karşılaştırılır ve gerekiyorsa elle ya da otomatik olarak düzeltme yapılır.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50240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Tedavi Süreci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Hastalara 5-7 hafta arası toplam 50-70 </a:t>
            </a:r>
            <a:r>
              <a:rPr lang="tr-TR" dirty="0" err="1"/>
              <a:t>Gy</a:t>
            </a:r>
            <a:r>
              <a:rPr lang="tr-TR" dirty="0"/>
              <a:t> radyoterapi uygulanmaktadır</a:t>
            </a:r>
          </a:p>
          <a:p>
            <a:endParaRPr lang="tr-TR" dirty="0"/>
          </a:p>
          <a:p>
            <a:r>
              <a:rPr lang="tr-TR" dirty="0"/>
              <a:t>Tedavi sırasında set </a:t>
            </a:r>
            <a:r>
              <a:rPr lang="tr-TR" dirty="0" err="1"/>
              <a:t>up</a:t>
            </a:r>
            <a:r>
              <a:rPr lang="tr-TR" dirty="0"/>
              <a:t> doğruluğu düzgün olarak kontrol edilmelidir. </a:t>
            </a:r>
          </a:p>
          <a:p>
            <a:endParaRPr lang="tr-TR" dirty="0"/>
          </a:p>
          <a:p>
            <a:r>
              <a:rPr lang="tr-TR" dirty="0"/>
              <a:t>Yumuşak Doku Sarkomlarında lezyonun yerine göre yan etkiler değişmektedir</a:t>
            </a:r>
            <a:r>
              <a:rPr lang="tr-TR"/>
              <a:t>. </a:t>
            </a:r>
          </a:p>
          <a:p>
            <a:endParaRPr lang="tr-TR" dirty="0"/>
          </a:p>
          <a:p>
            <a:r>
              <a:rPr lang="tr-TR" dirty="0"/>
              <a:t>Hekimine haftalık kontrol için yönlendirilmelidir.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9678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293</Words>
  <Application>Microsoft Office PowerPoint</Application>
  <PresentationFormat>Geniş ekran</PresentationFormat>
  <Paragraphs>53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Yumuşak Doku Sarkomlarında Radyoterapi Yaklaşımları ve Uygulamaları </vt:lpstr>
      <vt:lpstr>Yumuşak Doku Sarkomları</vt:lpstr>
      <vt:lpstr>Tedavi Seçenekleri </vt:lpstr>
      <vt:lpstr>Radyoterapi</vt:lpstr>
      <vt:lpstr>Planlama Teknikleri</vt:lpstr>
      <vt:lpstr>Simülasyon </vt:lpstr>
      <vt:lpstr>Simülasyon </vt:lpstr>
      <vt:lpstr>Tedavi uygulamaları</vt:lpstr>
      <vt:lpstr>Tedavi Süreci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Lenovo</dc:creator>
  <cp:lastModifiedBy>user</cp:lastModifiedBy>
  <cp:revision>33</cp:revision>
  <dcterms:created xsi:type="dcterms:W3CDTF">2019-02-24T09:33:56Z</dcterms:created>
  <dcterms:modified xsi:type="dcterms:W3CDTF">2021-04-07T10:41:15Z</dcterms:modified>
</cp:coreProperties>
</file>