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2"/>
  </p:notesMasterIdLst>
  <p:sldIdLst>
    <p:sldId id="339" r:id="rId2"/>
    <p:sldId id="340" r:id="rId3"/>
    <p:sldId id="342" r:id="rId4"/>
    <p:sldId id="343" r:id="rId5"/>
    <p:sldId id="345" r:id="rId6"/>
    <p:sldId id="346" r:id="rId7"/>
    <p:sldId id="347" r:id="rId8"/>
    <p:sldId id="348" r:id="rId9"/>
    <p:sldId id="349" r:id="rId10"/>
    <p:sldId id="351" r:id="rId11"/>
    <p:sldId id="352" r:id="rId12"/>
    <p:sldId id="353" r:id="rId13"/>
    <p:sldId id="354" r:id="rId14"/>
    <p:sldId id="357" r:id="rId15"/>
    <p:sldId id="358" r:id="rId16"/>
    <p:sldId id="359" r:id="rId17"/>
    <p:sldId id="362" r:id="rId18"/>
    <p:sldId id="364" r:id="rId19"/>
    <p:sldId id="365" r:id="rId20"/>
    <p:sldId id="366" r:id="rId21"/>
    <p:sldId id="367" r:id="rId22"/>
    <p:sldId id="368" r:id="rId23"/>
    <p:sldId id="369" r:id="rId24"/>
    <p:sldId id="373" r:id="rId25"/>
    <p:sldId id="374" r:id="rId26"/>
    <p:sldId id="375" r:id="rId27"/>
    <p:sldId id="376" r:id="rId28"/>
    <p:sldId id="377" r:id="rId29"/>
    <p:sldId id="379" r:id="rId30"/>
    <p:sldId id="380" r:id="rId31"/>
    <p:sldId id="381" r:id="rId32"/>
    <p:sldId id="382" r:id="rId33"/>
    <p:sldId id="384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394" r:id="rId43"/>
    <p:sldId id="396" r:id="rId44"/>
    <p:sldId id="397" r:id="rId45"/>
    <p:sldId id="398" r:id="rId46"/>
    <p:sldId id="400" r:id="rId47"/>
    <p:sldId id="401" r:id="rId48"/>
    <p:sldId id="402" r:id="rId49"/>
    <p:sldId id="403" r:id="rId50"/>
    <p:sldId id="404" r:id="rId51"/>
    <p:sldId id="405" r:id="rId52"/>
    <p:sldId id="406" r:id="rId53"/>
    <p:sldId id="408" r:id="rId54"/>
    <p:sldId id="410" r:id="rId55"/>
    <p:sldId id="411" r:id="rId56"/>
    <p:sldId id="413" r:id="rId57"/>
    <p:sldId id="414" r:id="rId58"/>
    <p:sldId id="415" r:id="rId59"/>
    <p:sldId id="416" r:id="rId60"/>
    <p:sldId id="418" r:id="rId61"/>
    <p:sldId id="419" r:id="rId62"/>
    <p:sldId id="420" r:id="rId63"/>
    <p:sldId id="421" r:id="rId64"/>
    <p:sldId id="423" r:id="rId65"/>
    <p:sldId id="424" r:id="rId66"/>
    <p:sldId id="425" r:id="rId67"/>
    <p:sldId id="426" r:id="rId68"/>
    <p:sldId id="427" r:id="rId69"/>
    <p:sldId id="432" r:id="rId70"/>
    <p:sldId id="434" r:id="rId71"/>
    <p:sldId id="435" r:id="rId72"/>
    <p:sldId id="436" r:id="rId73"/>
    <p:sldId id="437" r:id="rId74"/>
    <p:sldId id="438" r:id="rId75"/>
    <p:sldId id="439" r:id="rId76"/>
    <p:sldId id="441" r:id="rId77"/>
    <p:sldId id="442" r:id="rId78"/>
    <p:sldId id="443" r:id="rId79"/>
    <p:sldId id="444" r:id="rId80"/>
    <p:sldId id="445" r:id="rId81"/>
    <p:sldId id="446" r:id="rId82"/>
    <p:sldId id="447" r:id="rId83"/>
    <p:sldId id="448" r:id="rId84"/>
    <p:sldId id="449" r:id="rId85"/>
    <p:sldId id="450" r:id="rId86"/>
    <p:sldId id="451" r:id="rId87"/>
    <p:sldId id="452" r:id="rId88"/>
    <p:sldId id="453" r:id="rId89"/>
    <p:sldId id="455" r:id="rId90"/>
    <p:sldId id="456" r:id="rId91"/>
  </p:sldIdLst>
  <p:sldSz cx="9144000" cy="6858000" type="screen4x3"/>
  <p:notesSz cx="6858000" cy="9144000"/>
  <p:photoAlbum/>
  <p:custDataLst>
    <p:tags r:id="rId9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4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8B853-ACA8-44F8-A8F0-305E15A4E82D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4AF88-5158-45D8-B992-B6566002F0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00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AF88-5158-45D8-B992-B6566002F0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92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7429-9F9E-4A71-97C4-F5DA94733A3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56350"/>
            <a:ext cx="44196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8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0FAE-1648-4214-ADDB-6BAE293FD07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2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8847-54A1-459E-9B37-1A276706095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6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87E-570B-4B5A-97FA-B9D9FE5B6FB7}" type="datetime1">
              <a:rPr lang="en-US" smtClean="0"/>
              <a:pPr>
                <a:defRPr/>
              </a:pPr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2209800" y="6356350"/>
            <a:ext cx="4800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A883E-35A7-42FB-8A69-63E4685B25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94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55DB6-06CF-4E5C-89DF-13DBEFCFFE1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8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E5D92-12F2-4AA8-B33D-501C2CFA86A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0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95394-28F6-4FC8-AF16-3A1311E2AFC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4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A1EDD-146A-49B3-AFA3-A56B8CB1375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8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3486-DCEF-4313-A824-312B15E2F05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9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06C5F-5AB7-40FF-9FB0-C7046203098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8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C69F0-753F-4B4A-BE81-9B56C55541C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3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996C-A750-434F-8AF0-69D8855F140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0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DB88F-9D4A-4D47-AFF4-9F73B436CE0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62200" y="6356350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5C7F1-DA37-4ED5-BD71-1E8050852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0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5</a:t>
            </a:r>
            <a:br>
              <a:rPr lang="en-US" dirty="0"/>
            </a:br>
            <a:r>
              <a:rPr lang="en-US"/>
              <a:t>C Functions</a:t>
            </a:r>
            <a:endParaRPr lang="en-US" dirty="0"/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C7F1-DA37-4ED5-BD71-1E8050852EE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0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469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>
          <a:xfrm>
            <a:off x="76200" y="740542"/>
            <a:ext cx="8915400" cy="4953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invoked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called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within the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"%d  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square(x)); </a:t>
            </a:r>
            <a: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  <a:t>// function call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 a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value of </a:t>
            </a:r>
            <a:r>
              <a:rPr lang="en-US" altLang="en-US" sz="25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in the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 </a:t>
            </a:r>
            <a:r>
              <a:rPr lang="en-US" altLang="en-US" sz="25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calculates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result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back returned to function </a:t>
            </a:r>
            <a:r>
              <a:rPr lang="en-US" alt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where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was invoked, 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displays the result.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process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repeated 10 times using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249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32" y="873945"/>
            <a:ext cx="8915400" cy="5243513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definition of function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shows that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expects an integer parameter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keyword </a:t>
            </a:r>
            <a:r>
              <a:rPr lang="en-US" sz="24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preceding the function name indicates that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an integer result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2400" dirty="0">
                <a:solidFill>
                  <a:srgbClr val="0000FF"/>
                </a:solidFill>
                <a:latin typeface="Cambria" panose="02040503050406030204" pitchFamily="18" charset="0"/>
              </a:rPr>
              <a:t> statement 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passes the value of the expression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y * 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(that is, the result of the calculation) back to the calling function.</a:t>
            </a:r>
          </a:p>
          <a:p>
            <a:pPr marL="0" indent="0" algn="ctr" eaLnBrk="1" hangingPunct="1"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square(</a:t>
            </a:r>
            <a:r>
              <a:rPr lang="en-US" sz="24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y); </a:t>
            </a:r>
            <a:r>
              <a:rPr lang="en-US" sz="2400" b="1" dirty="0">
                <a:solidFill>
                  <a:srgbClr val="00BF00"/>
                </a:solidFill>
                <a:latin typeface="Consolas" panose="020B0609020204030204" pitchFamily="49" charset="0"/>
              </a:rPr>
              <a:t>// function prototype </a:t>
            </a:r>
          </a:p>
          <a:p>
            <a:pPr lvl="1" algn="just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parentheses informs the compiler that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expects to </a:t>
            </a:r>
            <a:r>
              <a:rPr 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an integer value from the caller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880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228600" y="966417"/>
            <a:ext cx="8763000" cy="558678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left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function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informs the compiler that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an integer result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the caller.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compiler refers to the function prototype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check that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any calls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contain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correct return 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correct number of arguments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correct argument types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that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arguments are in the correct order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format of a function definition is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return-value-type </a:t>
            </a:r>
            <a:r>
              <a:rPr lang="en-US" altLang="en-US" sz="2500" b="1" i="1" dirty="0">
                <a:solidFill>
                  <a:srgbClr val="3380E6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function-name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parameter-list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b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definitions</a:t>
            </a:r>
            <a:b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altLang="en-US" sz="25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statements</a:t>
            </a:r>
            <a:br>
              <a:rPr lang="en-US" alt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23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638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1"/>
            <a:ext cx="8915400" cy="4419600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function-name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is any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valid identifier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i="1" dirty="0">
                <a:solidFill>
                  <a:srgbClr val="0000FF"/>
                </a:solidFill>
                <a:latin typeface="Cambria" panose="02040503050406030204" pitchFamily="18" charset="0"/>
              </a:rPr>
              <a:t>return-value-type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data type of the 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returned to the caller.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return-value-type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a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return a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Together,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return-value-type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function-name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parameter-list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are sometimes referred to as the function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header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672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0292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three ways to return control from a called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point at which a function was invoked.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does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return a 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control is returned simply when the function-ending right brace is reached, or 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executing the statement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3000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function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does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return a 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statement 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3000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expression</a:t>
            </a:r>
            <a:r>
              <a:rPr lang="en-US" altLang="en-US" sz="3000" i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returns the value of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expression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the caller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258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720" y="109892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257800"/>
          </a:xfrm>
        </p:spPr>
        <p:txBody>
          <a:bodyPr>
            <a:no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main’s Return Type </a:t>
            </a:r>
          </a:p>
          <a:p>
            <a:pPr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Notice that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has an </a:t>
            </a:r>
            <a:r>
              <a:rPr lang="en-US" sz="28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return type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return value of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used to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 whether the program executed correctly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earlier versions of C, we’d explicitly place</a:t>
            </a:r>
          </a:p>
          <a:p>
            <a:pPr marL="109537" indent="0" algn="ctr" eaLnBrk="1" hangingPunct="1">
              <a:buFont typeface="Wingdings 3" panose="05040102010807070707" pitchFamily="18" charset="2"/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sz="2800" dirty="0">
                <a:solidFill>
                  <a:srgbClr val="0070C0"/>
                </a:solidFill>
                <a:latin typeface="Consolas" panose="020B0609020204030204" pitchFamily="49" charset="0"/>
              </a:rPr>
              <a:t>return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Consolas" panose="020B0609020204030204" pitchFamily="49" charset="0"/>
              </a:rPr>
              <a:t>0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at 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end of </a:t>
            </a:r>
            <a:r>
              <a:rPr 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a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 ran successfully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C standard indicates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that main implicitly returns 0 if you to omit the preceding statement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—as we’ve done throughout this </a:t>
            </a:r>
            <a:r>
              <a:rPr lang="tr-TR" sz="2800" dirty="0" err="1">
                <a:solidFill>
                  <a:srgbClr val="000000"/>
                </a:solidFill>
                <a:latin typeface="Cambria" panose="02040503050406030204" pitchFamily="18" charset="0"/>
              </a:rPr>
              <a:t>course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3273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720" y="136525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Definitions (Cont.)</a:t>
            </a:r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>
          <a:xfrm>
            <a:off x="76200" y="943261"/>
            <a:ext cx="8991600" cy="567055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You can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explicitly return </a:t>
            </a:r>
            <a:r>
              <a:rPr lang="en-US" altLang="en-US" sz="24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non-zero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values from main 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to indicate that a problem occurred during your program’s execution. </a:t>
            </a:r>
          </a:p>
          <a:p>
            <a:pPr algn="just" eaLnBrk="1" hangingPunct="1"/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For information on how to report a program failure, see the documentation for your particular operating-system environment.</a:t>
            </a:r>
            <a:endParaRPr lang="tr-TR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09537" indent="0">
              <a:buNone/>
              <a:defRPr/>
            </a:pPr>
            <a:r>
              <a:rPr 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Function maximum</a:t>
            </a:r>
          </a:p>
          <a:p>
            <a:pPr algn="just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Our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example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uses a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programmer-defined function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maximum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determine and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the largest of three integers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(Fig. 5.4). </a:t>
            </a:r>
          </a:p>
          <a:p>
            <a:pPr algn="just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Next, they’re passed to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maximum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which determines the largest integer. </a:t>
            </a:r>
          </a:p>
          <a:p>
            <a:pPr algn="just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value is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 to main by the </a:t>
            </a:r>
            <a:r>
              <a:rPr 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return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maximum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endParaRPr lang="en-US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927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6246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9"/>
            <a:ext cx="8839200" cy="3863182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Early versions of C did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perform this kind of checking, so it was possible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 functions improperly without the compiler detecting the error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Such calls could result in fatal execution-time errors or nonfatal errors that caused subtle, difficult-to-detect problems.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6" name="Picture 1" descr="chtp8_05_Page_29">
            <a:extLst>
              <a:ext uri="{FF2B5EF4-FFF2-40B4-BE49-F238E27FC236}">
                <a16:creationId xmlns:a16="http://schemas.microsoft.com/office/drawing/2014/main" id="{538B39BF-F6A1-4ED1-92B0-BDC10B3CD2A4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t="5555" r="3631" b="73334"/>
          <a:stretch/>
        </p:blipFill>
        <p:spPr>
          <a:xfrm>
            <a:off x="1143000" y="5125183"/>
            <a:ext cx="6957472" cy="12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5543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839200" cy="5190332"/>
          </a:xfrm>
        </p:spPr>
        <p:txBody>
          <a:bodyPr>
            <a:normAutofit fontScale="92500" lnSpcReduction="2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Compilation Errors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match the function prototype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compilation error.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An error is also generated if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definition disagree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in Fig. 5.4, if the function prototype had been written</a:t>
            </a:r>
          </a:p>
          <a:p>
            <a:pPr lvl="2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maximum(</a:t>
            </a:r>
            <a:r>
              <a:rPr 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x, </a:t>
            </a:r>
            <a:r>
              <a:rPr 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y, </a:t>
            </a:r>
            <a:r>
              <a:rPr 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z);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compiler would generate an error because the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return type in the function prototype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differ from the </a:t>
            </a:r>
            <a:r>
              <a:rPr 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return 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header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9650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49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839200" cy="5190332"/>
          </a:xfrm>
        </p:spPr>
        <p:txBody>
          <a:bodyPr>
            <a:normAutofit fontScale="92500" lnSpcReduction="20000"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Argument Coercion and “Usual Arithmetic Conversion Rules”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Another important feature of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dirty="0">
                <a:solidFill>
                  <a:srgbClr val="0000FF"/>
                </a:solidFill>
                <a:latin typeface="Cambria" panose="02040503050406030204" pitchFamily="18" charset="0"/>
              </a:rPr>
              <a:t>coercion of arguments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i.e.,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forcing of arguments to the appropriate 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math library function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called with an 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argument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even though the function prototype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math.h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specifies a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parameter, and the function will still work correctly.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statement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32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3200" b="1" dirty="0">
                <a:solidFill>
                  <a:srgbClr val="128AFF"/>
                </a:solidFill>
                <a:latin typeface="Consolas" panose="020B0609020204030204" pitchFamily="49" charset="0"/>
              </a:rPr>
              <a:t>"%.3f\n"</a:t>
            </a:r>
            <a:r>
              <a:rPr 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32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	correctly evaluates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(4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) and prints the value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2.000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11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Introduction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47800"/>
            <a:ext cx="8686800" cy="4648200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Most computer programs that solve real-world problems are much larger than the programs presented in the first few chapters.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Experience has shown that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best way to develop and maintain a large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construct it from smaller pieces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each of which is more manageable than the original program.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technique is called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divide and conquer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chapter describes some key features of the C language that facilitate the design, implementation, operation and maintenance of large programs.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985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84582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>
          <a:xfrm>
            <a:off x="76200" y="1371600"/>
            <a:ext cx="8915400" cy="498475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causes the compiler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integer value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4.0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before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passed to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general,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values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that do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correspond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precisely to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 types in the function prototype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to the proper type before the function is called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conversions can lead to incorrect results if C’s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usual arithmetic conversion rules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not followed.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rules specify how values can be converted to other types without losing data. </a:t>
            </a:r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4720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134" y="136525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70659" name="Text Placeholder 2"/>
          <p:cNvSpPr>
            <a:spLocks noGrp="1"/>
          </p:cNvSpPr>
          <p:nvPr>
            <p:ph type="body" idx="1"/>
          </p:nvPr>
        </p:nvSpPr>
        <p:spPr>
          <a:xfrm>
            <a:off x="76200" y="1166018"/>
            <a:ext cx="8991600" cy="492998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our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example above, an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automatically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to a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without changing its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However, a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converted to an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truncates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the fractional part of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value, thus changing the original value.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Converting large integer types to small integer types (e.g.,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short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may also result in changed values. 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821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95400"/>
            <a:ext cx="8839200" cy="50609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usual arithmetic conversion rules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automatically apply to expressions containing values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or more data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(also referred to as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mixed-type expressions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and are handled for you by the compiler.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a mixed-type expression, the compiler makes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temporary copy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the value that needs to be converted then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converts the copy to the “highest” type in the expression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—the original value remains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unchanged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6249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Function Prototypes: A Deeper Look (Cont.)</a:t>
            </a:r>
          </a:p>
        </p:txBody>
      </p:sp>
      <p:sp>
        <p:nvSpPr>
          <p:cNvPr id="727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371600"/>
            <a:ext cx="8839200" cy="5257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usual arithmetic conversion rules for a mixed-type expression containing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 least one floating-point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 are:</a:t>
            </a:r>
          </a:p>
          <a:p>
            <a:pPr lvl="1" algn="just" eaLnBrk="1" hangingPunct="1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If one of the values is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long double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the other is converted to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long double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lvl="1" algn="just" eaLnBrk="1" hangingPunct="1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If one of the values is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double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the other is converted to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double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lvl="1" algn="just" eaLnBrk="1" hangingPunct="1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If one of the values is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float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the other is converted to a </a:t>
            </a:r>
            <a:r>
              <a:rPr lang="en-US" alt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float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438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877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</a:t>
            </a:r>
          </a:p>
        </p:txBody>
      </p:sp>
      <p:sp>
        <p:nvSpPr>
          <p:cNvPr id="8192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034757"/>
            <a:ext cx="8915400" cy="5486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To understand how C performs function calls, we first need to consider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structure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collection of related data items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known as a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stack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Think of a stack as analogous to a pile of dishes.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When a dish is placed on the pile, it’s normally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placed at the top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(referred to as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pushing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dish onto the stack).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Similarly, when a dish is removed from the pile, it’s normally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removed from the top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(referred to as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popping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dish off the stack).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Stacks are known as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last-in, first-out (LIFO)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data structures—the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last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item pushed (inserted)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on the stack is 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item popped (removed)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from the stack. </a:t>
            </a: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545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71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 Frames (Cont.)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76200" y="1299188"/>
            <a:ext cx="8915400" cy="519033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 important mechanism for computer science students to understand is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function call stack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(sometimes referred to as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program execution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data structure—working “behind the scenes”—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supports the function call/return mechanism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It also supports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creation, maintenance and destruction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each called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function’s local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054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649" y="143183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>
          <a:xfrm>
            <a:off x="76200" y="1219200"/>
            <a:ext cx="8839200" cy="51371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each function is called, it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may call other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may call other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—all before any function returns.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Each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eventually must return control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function that called it.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So, we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must keep track of the return addresses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each function needs to return control to the function that called it.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perfect data structure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handling this information. 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0651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513" y="152400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49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95400"/>
            <a:ext cx="8839200" cy="50609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Each time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calls another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 entry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pushed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onto the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entry, called 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stack frame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return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the called function needs in order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to the calling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function returns, instead of calling another function before returning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stack frame for the function call is popped,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control transfers to the return address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popped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stack frame.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0437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827" y="1524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601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393729"/>
            <a:ext cx="8915400" cy="496262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called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always finds the information it needs to return to its caller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 the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top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call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And, if a function makes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 to another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stack frame for the new function call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simply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pushed onto the call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Thus,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address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required by the newly called function to return to its caller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now located at the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top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5981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806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763000" cy="521335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function’s stack frame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perfect place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reserve the memory for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That stack frame exists only as long as the called function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active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that function returns—and no longer needs its local automatic variables—its stack frame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popped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from the stack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those local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variables are no longer known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program.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7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Modularizing Programs in C (Cont.) 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257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functions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we’ve used in previous chapters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library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You can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write your own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define  tasks that may be used at many points in a program.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These are sometimes referred to as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programmer-defined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 statements defining the function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written only once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the statements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hidden from other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Functions are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invoked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by a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function call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which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specifies the function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provides information (as </a:t>
            </a:r>
            <a:r>
              <a:rPr lang="en-US" altLang="en-US" sz="2500" u="sng" dirty="0">
                <a:solidFill>
                  <a:srgbClr val="0000FF"/>
                </a:solidFill>
                <a:latin typeface="Cambria" panose="02040503050406030204" pitchFamily="18" charset="0"/>
              </a:rPr>
              <a:t>arguments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the called function needs to perform its designated task. 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759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016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9091" name="Text Placeholder 2"/>
          <p:cNvSpPr>
            <a:spLocks noGrp="1"/>
          </p:cNvSpPr>
          <p:nvPr>
            <p:ph type="body" idx="1"/>
          </p:nvPr>
        </p:nvSpPr>
        <p:spPr>
          <a:xfrm>
            <a:off x="76200" y="1464864"/>
            <a:ext cx="8915400" cy="4495800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course, the amount of memory in a computer is finite,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so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a certain amount of memory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be used 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stack frames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on the function call stack.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lvl="1" indent="0" algn="just">
              <a:buNone/>
            </a:pPr>
            <a:endParaRPr lang="en-US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more function calls occur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than can have their stack frames stored on the function call stack, a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fatal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error known as a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stack overflow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occurs.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961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88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8601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839200" cy="5410200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Function Call Stack in Action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Now let’s consider how the 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call stack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supports the operation of a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square function called by </a:t>
            </a:r>
            <a:r>
              <a:rPr 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First the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operating system calls </a:t>
            </a:r>
            <a:r>
              <a:rPr 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—this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pushes a stack frame onto the stack</a:t>
            </a:r>
            <a:r>
              <a:rPr lang="tr-TR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(Fig. 5.</a:t>
            </a:r>
            <a:r>
              <a:rPr lang="tr-TR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7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stack frame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tells </a:t>
            </a:r>
            <a:r>
              <a:rPr 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how to return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operating system (i.e., transfer to return address R1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</a:rPr>
              <a:t>(memory location)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) and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the space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’s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variable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a, which is initialized to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23352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>
          <a:xfrm>
            <a:off x="266700" y="1662112"/>
            <a:ext cx="8724900" cy="48768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—before returning to the operating system—now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calls function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This causes a </a:t>
            </a:r>
            <a:r>
              <a:rPr lang="en-US" altLang="en-US" sz="30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stack frame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pushed onto the function call stack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(Fig. 5.8).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This stack frame contains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address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needs to return to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R2</a:t>
            </a:r>
            <a:r>
              <a:rPr lang="tr-TR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(memory location)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 and the memory for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’s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variable (i.e.,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486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8763000" cy="513715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After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calculates the square of its argument, it needs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 longer needs the memory for its automatic variable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stack is popped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—giving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return location in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R2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and losing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’s automatic variable.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 5.9 shows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 stack after square’s stack frame has been popped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6933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827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 Call Stack and Stack Frames (Cont.)</a:t>
            </a:r>
          </a:p>
        </p:txBody>
      </p:sp>
      <p:sp>
        <p:nvSpPr>
          <p:cNvPr id="96259" name="Text Placeholder 2"/>
          <p:cNvSpPr>
            <a:spLocks noGrp="1"/>
          </p:cNvSpPr>
          <p:nvPr>
            <p:ph type="body" idx="1"/>
          </p:nvPr>
        </p:nvSpPr>
        <p:spPr>
          <a:xfrm>
            <a:off x="179127" y="1371600"/>
            <a:ext cx="8763000" cy="480060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now displays the result of calling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square</a:t>
            </a:r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Reaching the closing right brace of main causes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its stack frame to be popped from the stack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gives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it needs to return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to the operating system (i.e.,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R1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Fig. 5.7) and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causes the memory for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’s automatic variable (i.e., a) to become unavailable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1959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16" y="2286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Headers</a:t>
            </a:r>
          </a:p>
        </p:txBody>
      </p:sp>
      <p:sp>
        <p:nvSpPr>
          <p:cNvPr id="972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52895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standard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has a corresponding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header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containing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 for all the functions in that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definitions of various data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constants needed by those functions.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5.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lists alphabetically some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library headers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may be included in programs.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term “macros” that’s used several times in Fig. 5.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discussed in detail in Chapter 13.  </a:t>
            </a: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4341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Headers (Cont.)</a:t>
            </a:r>
          </a:p>
        </p:txBody>
      </p:sp>
      <p:sp>
        <p:nvSpPr>
          <p:cNvPr id="9830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686800" cy="53340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You can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create custom headers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Programmer-defined headers should also use 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.h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filename extension.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 programmer-defined header can be included by using 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#include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preprocessor directive.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if the prototype for our square function was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located in the header </a:t>
            </a:r>
            <a:r>
              <a:rPr lang="en-US" altLang="en-US" sz="30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square.h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we’d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include that header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our program by using the following directive at the top of the program: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#include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3000" b="1" dirty="0" err="1">
                <a:solidFill>
                  <a:srgbClr val="128AFF"/>
                </a:solidFill>
                <a:latin typeface="Consolas" panose="020B0609020204030204" pitchFamily="49" charset="0"/>
              </a:rPr>
              <a:t>square.h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"</a:t>
            </a: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82820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72" y="1524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Passing Arguments By Value and By Reference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311201"/>
            <a:ext cx="8686800" cy="5159471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In many programming languages, there are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two ways to pass arguments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pass-by-value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 pass-by-reference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When arguments are </a:t>
            </a:r>
            <a:r>
              <a:rPr lang="en-US" altLang="en-US" sz="27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passed by value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argument’s value is made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passed to the called function.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Changes to the copy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do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affect an original variable’s value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the caller.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When an argument is </a:t>
            </a:r>
            <a:r>
              <a:rPr lang="en-US" altLang="en-US" sz="27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passed by reference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caller allows the called function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 the original variable’s value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Pass-by-value should be used whenever the called function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need to modify the value of the caller’s original variable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45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Passing Arguments By Value and By Reference (Cont.)</a:t>
            </a:r>
          </a:p>
        </p:txBody>
      </p:sp>
      <p:sp>
        <p:nvSpPr>
          <p:cNvPr id="10240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506095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prevents the accidental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side effects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(variable modifications)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so greatly hinder the development of correct and reliable software systems. </a:t>
            </a:r>
          </a:p>
          <a:p>
            <a:pPr algn="just" eaLnBrk="1" hangingPunct="1"/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Pass</a:t>
            </a:r>
            <a:r>
              <a:rPr lang="tr-TR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by</a:t>
            </a:r>
            <a:r>
              <a:rPr lang="tr-TR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used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only with trusted called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need to modify the original variable.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C,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all arguments are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by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Chapter 6, we’ll see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arguments are automatically passed by 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performance reasons. </a:t>
            </a:r>
          </a:p>
        </p:txBody>
      </p:sp>
      <p:sp>
        <p:nvSpPr>
          <p:cNvPr id="921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1750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003" y="2286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</a:t>
            </a:r>
          </a:p>
        </p:txBody>
      </p:sp>
      <p:sp>
        <p:nvSpPr>
          <p:cNvPr id="10342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0"/>
            <a:ext cx="8686800" cy="5029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We now take a brief </a:t>
            </a:r>
            <a:r>
              <a:rPr lang="tr-TR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introduction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simulation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game playing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element of chance can be introduced into computer applications by using the C standard library function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header.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Consider the following statement: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30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= rand();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generates an integer between 0 and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RAND_MAX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(a symbolic constant defined in the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3000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header). </a:t>
            </a:r>
          </a:p>
        </p:txBody>
      </p:sp>
      <p:sp>
        <p:nvSpPr>
          <p:cNvPr id="931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5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948"/>
            <a:ext cx="8229600" cy="7159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Modularizing Programs in C (Cont.) 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5181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common analogy for this is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hierarchical form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management.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boss (the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calling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caller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asks a worker (the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called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to perform a task and report back when the task is done (Fig. 5.1).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 function needing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 information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on the screen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calls the worker function </a:t>
            </a:r>
            <a:r>
              <a:rPr lang="en-US" alt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perform that task, then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displays the information and reports back—or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—to the calling function when its task is completed.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boss function does not know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how the worker function performs its designated tasks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480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6388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Standard C states that the value of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RAND_MAX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must be at least 32767, which is the maximum value for a two-byte (i.e., 16-bit) integer.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truly produces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integers at random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every number between 0 and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RAND_MAX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has an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equal chance (or probability) of being chosen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each time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called.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range of values produced directly by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often different from what’s needed in a specific application. </a:t>
            </a:r>
            <a:endParaRPr lang="tr-TR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 program that simulates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coin tossing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might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 only 0 for “heads” and 1 for “tails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.”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dice-rolling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program that simulates a six-sided die would require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random integers from 1 to 6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942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8636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57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00" y="838200"/>
            <a:ext cx="8763000" cy="5791200"/>
          </a:xfrm>
        </p:spPr>
        <p:txBody>
          <a:bodyPr>
            <a:normAutofit fontScale="92500" lnSpcReduction="10000"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700" b="1" i="1" dirty="0">
                <a:solidFill>
                  <a:srgbClr val="000000"/>
                </a:solidFill>
                <a:latin typeface="Cambria" panose="02040503050406030204" pitchFamily="18" charset="0"/>
              </a:rPr>
              <a:t>Rolling a Six-Sided Die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To demonstrate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let’s develop a program to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 20 rolls of a six-sided die and print the value of each roll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prototype for function 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in 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We use the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remainder operator (</a:t>
            </a:r>
            <a:r>
              <a:rPr 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conjunction with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as follows</a:t>
            </a:r>
            <a:r>
              <a:rPr lang="tr-TR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rand() % </a:t>
            </a: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6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to produce integers in the range </a:t>
            </a:r>
            <a:r>
              <a:rPr lang="tr-TR" sz="2700" dirty="0">
                <a:solidFill>
                  <a:srgbClr val="000000"/>
                </a:solidFill>
                <a:latin typeface="Cambria" panose="02040503050406030204" pitchFamily="18" charset="0"/>
              </a:rPr>
              <a:t>of 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0 to 5. </a:t>
            </a:r>
            <a:endParaRPr lang="tr-TR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This is called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scaling</a:t>
            </a: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6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called the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scaling factor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We then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shift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range of numbers produced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by adding 1 to our previous result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output of Fig. 5.7 confirms that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results are in the range 1 to 6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—the actual random values chosen might vary by compiler. 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462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99331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638800"/>
          </a:xfrm>
        </p:spPr>
        <p:txBody>
          <a:bodyPr>
            <a:normAutofit lnSpcReduction="1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600" b="1" i="1" dirty="0">
                <a:solidFill>
                  <a:srgbClr val="000000"/>
                </a:solidFill>
                <a:latin typeface="Cambria" panose="02040503050406030204" pitchFamily="18" charset="0"/>
              </a:rPr>
              <a:t>Rolling a Six-Sided Die 6,000,000 Times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To show that these numbers occur approximately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with </a:t>
            </a:r>
            <a:r>
              <a:rPr 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equal likelihood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let’s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 6,000,000 rolls of a die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with the program of Fig. 5.12. 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Each integer from 1 to 6 should appear approximately 1,000,000 times. </a:t>
            </a:r>
          </a:p>
          <a:p>
            <a:pPr algn="just" eaLnBrk="1" hangingPunct="1">
              <a:defRPr/>
            </a:pPr>
            <a:r>
              <a:rPr lang="tr-TR" sz="2600" dirty="0">
                <a:solidFill>
                  <a:srgbClr val="000000"/>
                </a:solidFill>
                <a:latin typeface="Cambria" panose="02040503050406030204" pitchFamily="18" charset="0"/>
              </a:rPr>
              <a:t>B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y scaling and shifting we’ve used the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function to realistically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 the rolling of a six-sided die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Note the use of the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%s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conversion specifier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print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strings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"Face"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"Frequency"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column headers.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After we study arrays in Chapter 6, we’ll show how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replace this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elegantly with 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single-line statement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endParaRPr 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7132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0547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8686800" cy="5289550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Randomizing the Random Number Generator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Executing the program of Fig. 5.11 again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produces exactly the same sequence of values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How can these be 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random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numbers? Ironically, this repeatability is an important characteristic of function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defRPr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debugging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this repeatability is essential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proving that corrections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a program work properly. </a:t>
            </a:r>
          </a:p>
          <a:p>
            <a:pPr eaLnBrk="1" hangingPunct="1">
              <a:defRPr/>
            </a:pPr>
            <a:endParaRPr 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eaLnBrk="1" hangingPunct="1">
              <a:defRPr/>
            </a:pPr>
            <a:endParaRPr 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054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8542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5.10  </a:t>
            </a:r>
            <a:r>
              <a:rPr lang="en-US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167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839200" cy="5029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actually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generates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pseudorandom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numbers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Calling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repeatedly produces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 sequence of numbers that appears to be random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However,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repeats itself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each time the program is executed.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Once a program has been thoroughly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debugged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it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can be conditioned to produce a different sequence of random numbers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for each execution. </a:t>
            </a:r>
          </a:p>
        </p:txBody>
      </p:sp>
      <p:sp>
        <p:nvSpPr>
          <p:cNvPr id="1065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663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177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6388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is called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randomizing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is accomplished with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standard library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takes an unsigned integer argument and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seeds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produce a different sequence of random numbers for each execution of the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demonstrate 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Fig. 5.13.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takes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unsigned </a:t>
            </a:r>
            <a:r>
              <a:rPr lang="en-US" altLang="en-US" u="sng" dirty="0" err="1">
                <a:solidFill>
                  <a:srgbClr val="000000"/>
                </a:solidFill>
                <a:latin typeface="Cambria" panose="02040503050406030204" pitchFamily="18" charset="0"/>
              </a:rPr>
              <a:t>int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value as an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conversion specifier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%u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used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read an unsigned </a:t>
            </a:r>
            <a:r>
              <a:rPr lang="en-US" altLang="en-US" u="sng" dirty="0" err="1">
                <a:solidFill>
                  <a:srgbClr val="000000"/>
                </a:solidFill>
                <a:latin typeface="Cambria" panose="02040503050406030204" pitchFamily="18" charset="0"/>
              </a:rPr>
              <a:t>int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found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38577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669" y="762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228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763000" cy="481593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Let’s run the program several times and observe the results.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Notice that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sequence of random numbers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obtained each time the program is run, provided that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seed is supplied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randomize without entering a seed each time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use a statement like 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srand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(time(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causes the computer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read its clock to obtain the value for the seed automatically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116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75213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2390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0"/>
            <a:ext cx="8686800" cy="5213350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time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seconds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have passed since midnight on January 1, 1970.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value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converted to an unsigned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as the seed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random number generator.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time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time.h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126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3609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562600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700" b="1" i="1" dirty="0">
                <a:solidFill>
                  <a:srgbClr val="000000"/>
                </a:solidFill>
                <a:latin typeface="Cambria" panose="02040503050406030204" pitchFamily="18" charset="0"/>
              </a:rPr>
              <a:t>Generalized Scaling and Shifting of Random Numbers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values produced directly by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are always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 the range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2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Symbol" pitchFamily="18" charset="2"/>
              </a:rPr>
              <a:t>£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rand() </a:t>
            </a:r>
            <a:r>
              <a:rPr lang="en-US" sz="2700" b="1" dirty="0">
                <a:solidFill>
                  <a:srgbClr val="000000"/>
                </a:solidFill>
                <a:latin typeface="Symbol" pitchFamily="18" charset="2"/>
              </a:rPr>
              <a:t>£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RAND_MAX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As you know, the following statement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simulates rolling a six-sided die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2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face = </a:t>
            </a: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+ rand() % </a:t>
            </a: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6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This statement always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assigns an integer value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(at random) to the variable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the range 1 </a:t>
            </a:r>
            <a:r>
              <a:rPr lang="en-US" sz="2700" dirty="0">
                <a:solidFill>
                  <a:srgbClr val="000000"/>
                </a:solidFill>
                <a:latin typeface="Symbol" pitchFamily="18" charset="2"/>
              </a:rPr>
              <a:t>£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 face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sz="2700" dirty="0">
                <a:solidFill>
                  <a:srgbClr val="000000"/>
                </a:solidFill>
                <a:latin typeface="Symbol" pitchFamily="18" charset="2"/>
              </a:rPr>
              <a:t>£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6. 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width of this range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(i.e., the number of consecutive integers in the range) is </a:t>
            </a:r>
            <a:r>
              <a:rPr 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6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starting number</a:t>
            </a:r>
            <a:r>
              <a:rPr 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in the range is </a:t>
            </a:r>
            <a:r>
              <a:rPr 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8988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 Number Generation (Cont.)</a:t>
            </a:r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>
          <a:xfrm>
            <a:off x="190500" y="891380"/>
            <a:ext cx="8763000" cy="566181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Referring to the preceding statement, we see that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width of the range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determined by the number used to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scale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remainder operator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(i.e., 6)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and the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starting number</a:t>
            </a:r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of the range is equal to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(i.e., 1) that’s added to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rand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6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We can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generalize this result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as follows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n = a + rand() % b;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where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shifting value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(which is equal to the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number in the desired range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consecutive integers) and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scaling factor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(which is equal to the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width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desired range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consecutive integers).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018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435" y="2286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Math Library Functions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>
          <a:xfrm>
            <a:off x="76200" y="1166018"/>
            <a:ext cx="8991600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Math library functions allow you to perform certain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common mathematical calculations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Functions are normally used in a program by writing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name of the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followed by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left parenthesis followed by the</a:t>
            </a:r>
            <a:r>
              <a:rPr lang="en-US" altLang="en-US" sz="2500" u="sng" dirty="0">
                <a:solidFill>
                  <a:srgbClr val="0000FF"/>
                </a:solidFill>
                <a:latin typeface="Cambria" panose="02040503050406030204" pitchFamily="18" charset="0"/>
              </a:rPr>
              <a:t> argument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(or a comma-separated list of arguments) of the function followed by a right parenthesis.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 programmer desiring to calculate and print the square root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900.0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might write</a:t>
            </a:r>
            <a:r>
              <a:rPr lang="tr-TR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"%.2f"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900.0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this statement executes,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math library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called to calculate the square root of the number contained in the parentheses (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900.0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7649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endParaRPr lang="en-US" dirty="0">
              <a:solidFill>
                <a:srgbClr val="3380E6"/>
              </a:solidFill>
              <a:latin typeface="Arial"/>
            </a:endParaRPr>
          </a:p>
        </p:txBody>
      </p:sp>
      <p:sp>
        <p:nvSpPr>
          <p:cNvPr id="128003" name="Text Placeholder 2"/>
          <p:cNvSpPr>
            <a:spLocks noGrp="1"/>
          </p:cNvSpPr>
          <p:nvPr>
            <p:ph type="body" idx="1"/>
          </p:nvPr>
        </p:nvSpPr>
        <p:spPr>
          <a:xfrm>
            <a:off x="190500" y="1257300"/>
            <a:ext cx="8763000" cy="49085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One of the most popular games of chance is a dice game known as “craps.” The rules of the game are simple.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 player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rolls two dice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Each die has six faces. These faces contain 1, 2, 3, 4, 5, and 6 spots. After the dice have come to rest,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sum of the spots on the two upward faces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calculated. 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sum is 7 or 11 on the first throw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 player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wins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sum is 2, 3, or 12 on the first throw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(called “craps”), the player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loses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(i.e., the “house” wins). 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sum is 4, 5, 6, 8, 9, or 10 on the first throw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then that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sum becomes the player’s “point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.” To win, you must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continue rolling the dice until you “make your point.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” The player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loses by rolling a 7 before making the point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Figure 5.14 simulates the game of craps and Fig. 5.15 shows several sample executions.</a:t>
            </a:r>
          </a:p>
        </p:txBody>
      </p:sp>
      <p:sp>
        <p:nvSpPr>
          <p:cNvPr id="1167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00168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15" y="152400"/>
            <a:ext cx="8229600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95400"/>
            <a:ext cx="8839200" cy="506095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the rules of the game, notice that the player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roll two dice on the first roll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must do so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later on all subsequent rolls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We define a function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roll the 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compute and print their sum.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defined once, but it’s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from two places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program.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Interestingly,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takes no arguments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so we’ve indicated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in the parameter list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the sum of the two dice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so a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type of </a:t>
            </a:r>
            <a:r>
              <a:rPr 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indicated in its function header and in its function prototype.</a:t>
            </a:r>
          </a:p>
        </p:txBody>
      </p:sp>
      <p:sp>
        <p:nvSpPr>
          <p:cNvPr id="1228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2816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8" y="152400"/>
            <a:ext cx="8229600" cy="868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(cont.)</a:t>
            </a:r>
          </a:p>
        </p:txBody>
      </p:sp>
      <p:sp>
        <p:nvSpPr>
          <p:cNvPr id="13619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4953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player may win or lose on the first roll, or may win or lose on any subsequent roll.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Variable </a:t>
            </a:r>
            <a:r>
              <a:rPr lang="en-US" altLang="en-US" sz="30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defined to be of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new type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3000" b="1" dirty="0" err="1">
                <a:solidFill>
                  <a:srgbClr val="0000FF"/>
                </a:solidFill>
                <a:latin typeface="Cambria" panose="02040503050406030204" pitchFamily="18" charset="0"/>
              </a:rPr>
              <a:t>enum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Status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the current status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enumeration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introduced by the keyword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is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set of integer constants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represented by identifiers.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Enumeration constants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help make programs easier to read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Values in an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start with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 by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39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74091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(cont.)</a:t>
            </a:r>
          </a:p>
        </p:txBody>
      </p:sp>
      <p:sp>
        <p:nvSpPr>
          <p:cNvPr id="140291" name="Text Placeholder 2"/>
          <p:cNvSpPr>
            <a:spLocks noGrp="1"/>
          </p:cNvSpPr>
          <p:nvPr>
            <p:ph type="body" idx="1"/>
          </p:nvPr>
        </p:nvSpPr>
        <p:spPr>
          <a:xfrm>
            <a:off x="97808" y="1273792"/>
            <a:ext cx="8991600" cy="489840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the game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won, either on the first roll or on a subsequent roll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set to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WON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the game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lost, either on the first roll or on a subsequent roll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set to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LOST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Otherwise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set to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game continues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09537" indent="0">
              <a:lnSpc>
                <a:spcPct val="90000"/>
              </a:lnSpc>
              <a:buNone/>
              <a:defRPr/>
            </a:pPr>
            <a:r>
              <a:rPr 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Game Ends on First Roll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After the first roll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if the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game is over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 is skipped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because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not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proceeds to the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…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else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which prints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"Player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wins"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if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WON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"Player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loses"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otherwise.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80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30630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(cont.)</a:t>
            </a:r>
          </a:p>
        </p:txBody>
      </p:sp>
      <p:sp>
        <p:nvSpPr>
          <p:cNvPr id="12902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5060950"/>
          </a:xfrm>
        </p:spPr>
        <p:txBody>
          <a:bodyPr>
            <a:normAutofit fontScale="92500" lnSpcReduction="1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Game Ends on a Subsequent Roll</a:t>
            </a:r>
          </a:p>
          <a:p>
            <a:pPr algn="just" eaLnBrk="1" hangingPunct="1"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After the first roll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if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game is not over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saved in </a:t>
            </a:r>
            <a:r>
              <a:rPr 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myPoint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Execution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proceeds with the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because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time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through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to produce a new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matches </a:t>
            </a:r>
            <a:r>
              <a:rPr 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myPoint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set to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WON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the player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-test fails,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…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else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 prints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"Player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wins"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execution terminates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90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4244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Example: A Game of Chance; Introducing </a:t>
            </a:r>
            <a:r>
              <a:rPr lang="en-US" dirty="0" err="1">
                <a:solidFill>
                  <a:srgbClr val="3380E6"/>
                </a:solidFill>
                <a:latin typeface="Arial"/>
              </a:rPr>
              <a:t>enum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(cont.)</a:t>
            </a:r>
          </a:p>
        </p:txBody>
      </p:sp>
      <p:sp>
        <p:nvSpPr>
          <p:cNvPr id="1433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8915400" cy="52578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equal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gameStatus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set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LOST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the player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-test fails,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…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else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 prints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"Player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loses"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execution terminates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09537" indent="0"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Control Architecture</a:t>
            </a:r>
          </a:p>
          <a:p>
            <a:pPr algn="just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Note the program’s interesting control architecture. </a:t>
            </a:r>
          </a:p>
          <a:p>
            <a:pPr algn="just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We’ve used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functions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rollDice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—and the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nested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…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else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nested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statements. 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6952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093" y="22746"/>
            <a:ext cx="8229600" cy="457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</a:t>
            </a:r>
          </a:p>
        </p:txBody>
      </p:sp>
      <p:sp>
        <p:nvSpPr>
          <p:cNvPr id="1454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688027"/>
            <a:ext cx="8915400" cy="603344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Chapters 2–4, we used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identifiers for variable names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attributes of variables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include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size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this chapter, we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also use identifiers as names for user-defined functions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Actually,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identifier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a program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has other attributes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including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class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duration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scope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linkage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C provides the </a:t>
            </a:r>
            <a:r>
              <a:rPr lang="en-US" altLang="en-US" sz="25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class </a:t>
            </a:r>
            <a:r>
              <a:rPr lang="en-US" altLang="en-US" sz="2500" b="1" dirty="0" err="1">
                <a:solidFill>
                  <a:srgbClr val="0000FF"/>
                </a:solidFill>
                <a:latin typeface="Cambria" panose="02040503050406030204" pitchFamily="18" charset="0"/>
              </a:rPr>
              <a:t>specifiers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auto</a:t>
            </a:r>
            <a:r>
              <a:rPr lang="en-US" altLang="en-US" sz="2500" dirty="0">
                <a:latin typeface="Cambria" panose="02040503050406030204" pitchFamily="18" charset="0"/>
              </a:rPr>
              <a:t>,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register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identifier’s </a:t>
            </a:r>
            <a:r>
              <a:rPr lang="en-US" altLang="en-US" sz="2500" u="sng" dirty="0">
                <a:solidFill>
                  <a:srgbClr val="0000FF"/>
                </a:solidFill>
                <a:latin typeface="Cambria" panose="02040503050406030204" pitchFamily="18" charset="0"/>
              </a:rPr>
              <a:t>storage class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determines its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storage duration, scope and linkage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62994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16" y="152400"/>
            <a:ext cx="8229600" cy="381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46435" name="Text Placeholder 2"/>
          <p:cNvSpPr>
            <a:spLocks noGrp="1"/>
          </p:cNvSpPr>
          <p:nvPr>
            <p:ph type="body" idx="1"/>
          </p:nvPr>
        </p:nvSpPr>
        <p:spPr>
          <a:xfrm>
            <a:off x="166616" y="806011"/>
            <a:ext cx="8824984" cy="591546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An identifier’s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duration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period during which the identifier exists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 memory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Some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exist briefly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, some are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repeatedly created and destroyed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, and others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exist for the program’s entire execution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An identifier’s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scope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where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identifier can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in a program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lvl="1" algn="just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Some can be referenced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throughout a program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, others from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portions of a program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An identifier’s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linkage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determines for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multiple-source-file program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whether the identifier is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known only in the current source file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300" u="sng" dirty="0">
                <a:solidFill>
                  <a:srgbClr val="000000"/>
                </a:solidFill>
                <a:latin typeface="Cambria" panose="02040503050406030204" pitchFamily="18" charset="0"/>
              </a:rPr>
              <a:t>in any source file with proper declarations</a:t>
            </a:r>
            <a:r>
              <a:rPr lang="en-US" altLang="en-US" sz="23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chapter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discusses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classes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storage duration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828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474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83765"/>
            <a:ext cx="8839200" cy="5257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storage-class specifiers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split into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FF"/>
                </a:solidFill>
                <a:latin typeface="Cambria" panose="02040503050406030204" pitchFamily="18" charset="0"/>
              </a:rPr>
              <a:t>automatic storage duration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200" dirty="0">
                <a:solidFill>
                  <a:srgbClr val="0000FF"/>
                </a:solidFill>
                <a:latin typeface="Cambria" panose="02040503050406030204" pitchFamily="18" charset="0"/>
              </a:rPr>
              <a:t>static storage duration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Keyword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auto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used to declare variables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storage duration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Variables with automatic storage duration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when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block in which they’re defined is entered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they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exist while the block is active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they’re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destroyed when the block is exited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331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2792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34147" name="Text Placeholder 2"/>
          <p:cNvSpPr>
            <a:spLocks noGrp="1"/>
          </p:cNvSpPr>
          <p:nvPr>
            <p:ph type="body" idx="1"/>
          </p:nvPr>
        </p:nvSpPr>
        <p:spPr>
          <a:xfrm>
            <a:off x="190500" y="887303"/>
            <a:ext cx="8763000" cy="5072217"/>
          </a:xfrm>
        </p:spPr>
        <p:txBody>
          <a:bodyPr>
            <a:normAutofit fontScale="92500" lnSpcReduction="1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</a:t>
            </a:r>
          </a:p>
          <a:p>
            <a:pPr algn="just" eaLnBrk="1" hangingPunct="1">
              <a:defRPr/>
            </a:pP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variables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have a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utomatic storage duration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 function’s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(those declared in the parameter list or function body) normally have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storage duration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Keyword 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auto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explicitly declares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variables of automatic storage duration.</a:t>
            </a:r>
            <a:endParaRPr lang="tr-TR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have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 storage duration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30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default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so keyword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auto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rarely used. </a:t>
            </a:r>
          </a:p>
          <a:p>
            <a:pPr algn="just"/>
            <a:r>
              <a:rPr lang="tr-TR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W</a:t>
            </a:r>
            <a:r>
              <a:rPr lang="en-US" altLang="en-US" sz="3000" dirty="0" err="1">
                <a:solidFill>
                  <a:srgbClr val="000000"/>
                </a:solidFill>
                <a:latin typeface="Cambria" panose="02040503050406030204" pitchFamily="18" charset="0"/>
              </a:rPr>
              <a:t>e’ll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refer 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with automatic storage duration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simply as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automatic 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 eaLnBrk="1" hangingPunct="1">
              <a:buNone/>
              <a:defRPr/>
            </a:pPr>
            <a:endParaRPr 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236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Math Library Functions (Cont.)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number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900.0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of the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preceding statement would print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30.00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takes an argument of type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a result of type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All functions in the math library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floating-point values return the data type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Note that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values, like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values,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output using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%f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conversion specification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2081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4233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8763000" cy="5289550"/>
          </a:xfrm>
        </p:spPr>
        <p:txBody>
          <a:bodyPr>
            <a:normAutofit fontScale="92500" lnSpcReduction="2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Static Storage Class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Keywords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in the declarations of identifiers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static storage duration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Identifiers of static storage duration exist from the time at which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 begins execution until the program terminates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static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storage is allocated and initialized </a:t>
            </a:r>
            <a:r>
              <a:rPr 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 once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before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the program begins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execution.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name of the function exists when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 begins execution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423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06264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5257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8686800" cy="56546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However, even though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exist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start of program execution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mean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these identifiers can be accessed throughout the program.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Storage duration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scope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(where a name can be used)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separate issues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as we’ll see in Section 5.13.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There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several types of identifiers with static storage duration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alt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external identifiers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(such as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 declared with the storage-class </a:t>
            </a:r>
            <a:r>
              <a:rPr lang="en-US" altLang="en-US" sz="2800" u="sng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of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storage class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by default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433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79629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53603" name="Text Placeholder 2"/>
          <p:cNvSpPr>
            <a:spLocks noGrp="1"/>
          </p:cNvSpPr>
          <p:nvPr>
            <p:ph type="body" idx="1"/>
          </p:nvPr>
        </p:nvSpPr>
        <p:spPr>
          <a:xfrm>
            <a:off x="114300" y="868363"/>
            <a:ext cx="8915400" cy="400843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created by placing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declarations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outside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any function definition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and they retain their values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throughout the execution of the program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by any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 follows their declarations or definitions in the file.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is one reason for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function prototypes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—when we include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a program that calls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 is placed at the start of our file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make the name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known to the rest of the file.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04415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948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Storage Classes (Cont.)</a:t>
            </a:r>
          </a:p>
        </p:txBody>
      </p:sp>
      <p:sp>
        <p:nvSpPr>
          <p:cNvPr id="1566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54864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declared with the keyword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still known only in the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they’re defined, but unlike automatic variables,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local variables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retain their value when the function is exited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next time the function is called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local variable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the value it had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when the function last exited.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following statement declares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count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initializes it to 1. </a:t>
            </a:r>
          </a:p>
          <a:p>
            <a:pPr marL="914400" lvl="2" indent="0" algn="ctr" eaLnBrk="1" hangingPunct="1"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 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count 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alt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All numeric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of static storage duration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 to zero by default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if you do not explicitly initialize them. </a:t>
            </a:r>
          </a:p>
          <a:p>
            <a:pPr algn="just"/>
            <a:endParaRPr lang="tr-TR" altLang="en-US" sz="36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914400" lvl="2" indent="0" algn="ctr" eaLnBrk="1" hangingPunct="1">
              <a:buNone/>
            </a:pPr>
            <a:endParaRPr lang="en-US" alt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68333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5070"/>
            <a:ext cx="8229600" cy="72312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Scope Rules </a:t>
            </a:r>
          </a:p>
        </p:txBody>
      </p:sp>
      <p:sp>
        <p:nvSpPr>
          <p:cNvPr id="158723" name="Text Placeholder 2"/>
          <p:cNvSpPr>
            <a:spLocks noGrp="1"/>
          </p:cNvSpPr>
          <p:nvPr>
            <p:ph type="body" idx="1"/>
          </p:nvPr>
        </p:nvSpPr>
        <p:spPr>
          <a:xfrm>
            <a:off x="218983" y="838199"/>
            <a:ext cx="8915400" cy="54864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scope of an identifier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portion of the program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 can be referenced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when we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define a local variable in a block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it can be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only following its definition in that block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in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blocks nested within that block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four identifier scopes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</a:t>
            </a:r>
            <a:r>
              <a:rPr lang="tr-TR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100" dirty="0">
                <a:solidFill>
                  <a:srgbClr val="0000FF"/>
                </a:solidFill>
                <a:latin typeface="Cambria" panose="02040503050406030204" pitchFamily="18" charset="0"/>
              </a:rPr>
              <a:t>function</a:t>
            </a:r>
            <a:r>
              <a:rPr lang="en-US" altLang="en-US" sz="21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100" dirty="0">
                <a:solidFill>
                  <a:srgbClr val="0000FF"/>
                </a:solidFill>
                <a:latin typeface="Cambria" panose="02040503050406030204" pitchFamily="18" charset="0"/>
              </a:rPr>
              <a:t>scope </a:t>
            </a:r>
            <a:endParaRPr lang="tr-TR" altLang="en-US" sz="2100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100" dirty="0">
                <a:solidFill>
                  <a:srgbClr val="0000FF"/>
                </a:solidFill>
                <a:latin typeface="Cambria" panose="02040503050406030204" pitchFamily="18" charset="0"/>
              </a:rPr>
              <a:t>file scope</a:t>
            </a:r>
            <a:endParaRPr lang="tr-TR" altLang="en-US" sz="2100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100" dirty="0">
                <a:solidFill>
                  <a:srgbClr val="0000FF"/>
                </a:solidFill>
                <a:latin typeface="Cambria" panose="02040503050406030204" pitchFamily="18" charset="0"/>
              </a:rPr>
              <a:t>block scope</a:t>
            </a:r>
            <a:endParaRPr lang="tr-TR" altLang="en-US" sz="21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100" dirty="0">
                <a:solidFill>
                  <a:srgbClr val="0000FF"/>
                </a:solidFill>
                <a:latin typeface="Cambria" panose="02040503050406030204" pitchFamily="18" charset="0"/>
              </a:rPr>
              <a:t>function-prototype scope</a:t>
            </a:r>
            <a:endParaRPr lang="tr-TR" altLang="en-US" sz="2100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marL="0" indent="0" algn="just" eaLnBrk="1" hangingPunct="1">
              <a:buNone/>
            </a:pPr>
            <a:r>
              <a:rPr lang="tr-TR" altLang="en-US" sz="25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Function</a:t>
            </a:r>
            <a:r>
              <a:rPr lang="tr-TR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5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scope</a:t>
            </a:r>
            <a:endParaRPr lang="tr-TR" altLang="en-US" sz="25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Labels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(identifiers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followed by a colon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such as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start: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are the only identifiers with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function scope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Labels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be used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anywhere in the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they appear, but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referenced outside the function body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16355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Scope Rules (Cont.)</a:t>
            </a:r>
          </a:p>
        </p:txBody>
      </p:sp>
      <p:sp>
        <p:nvSpPr>
          <p:cNvPr id="15974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763000" cy="5257800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Labels are used in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statements (as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labels)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Labels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hidden in the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they’re defined.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hiding—more formally called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information hiding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—is a means of implementing the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 principle of least privilege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—a fundamental principle of good software engineering.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File </a:t>
            </a:r>
            <a:r>
              <a:rPr lang="tr-TR" altLang="en-US" sz="2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scope</a:t>
            </a:r>
            <a:endParaRPr lang="en-US" altLang="en-US" sz="28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 declared outside any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has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file scope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Such an identifier is “known” (i.e., accessible) in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all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point at which the identifier is declared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until the end of the file.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definitions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placed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outside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all have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file scope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505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53365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3096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Scope Rules (Cont.)</a:t>
            </a:r>
          </a:p>
        </p:txBody>
      </p:sp>
      <p:sp>
        <p:nvSpPr>
          <p:cNvPr id="160771" name="Text Placeholder 2"/>
          <p:cNvSpPr>
            <a:spLocks noGrp="1"/>
          </p:cNvSpPr>
          <p:nvPr>
            <p:ph type="body" idx="1"/>
          </p:nvPr>
        </p:nvSpPr>
        <p:spPr>
          <a:xfrm>
            <a:off x="147224" y="1066800"/>
            <a:ext cx="8915400" cy="5289550"/>
          </a:xfrm>
        </p:spPr>
        <p:txBody>
          <a:bodyPr>
            <a:normAutofit fontScale="85000" lnSpcReduction="10000"/>
          </a:bodyPr>
          <a:lstStyle/>
          <a:p>
            <a:pPr marL="0" indent="0" algn="just" eaLnBrk="1" hangingPunct="1">
              <a:buNone/>
            </a:pPr>
            <a:r>
              <a:rPr lang="tr-TR" altLang="en-US" b="1" dirty="0" err="1">
                <a:solidFill>
                  <a:srgbClr val="000000"/>
                </a:solidFill>
                <a:latin typeface="Cambria" panose="02040503050406030204" pitchFamily="18" charset="0"/>
              </a:rPr>
              <a:t>Block</a:t>
            </a:r>
            <a:r>
              <a:rPr lang="tr-TR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b="1" dirty="0" err="1">
                <a:solidFill>
                  <a:srgbClr val="000000"/>
                </a:solidFill>
                <a:latin typeface="Cambria" panose="02040503050406030204" pitchFamily="18" charset="0"/>
              </a:rPr>
              <a:t>scope</a:t>
            </a:r>
            <a:endParaRPr lang="tr-TR" alt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Identifiers defined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inside a block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have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block scope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Block scope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ends at the terminating right brace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of the block.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defined at the beginning of a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have block scope as do function parameters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are considered local variables by the function.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Any block may contain variable definitions.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Local variables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still have block scope, even though they exist from before program startup.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Thus,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storage duration does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affect the scope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an identifier.</a:t>
            </a:r>
          </a:p>
          <a:p>
            <a:pPr algn="just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515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82819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Scope Rules (Cont.)</a:t>
            </a:r>
          </a:p>
        </p:txBody>
      </p:sp>
      <p:sp>
        <p:nvSpPr>
          <p:cNvPr id="1617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638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blocks are nested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an identifier in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outer block has the same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an identifier in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inner block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identifier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outer block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“hidden”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inner block terminates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means that while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executing in the inner block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inner block sees the value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its own local identifier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the value of the identically named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identifier in the enclosing block. </a:t>
            </a:r>
          </a:p>
        </p:txBody>
      </p:sp>
      <p:sp>
        <p:nvSpPr>
          <p:cNvPr id="1525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3349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136525"/>
            <a:ext cx="8229600" cy="5492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Scope Rules (Cont.)</a:t>
            </a:r>
          </a:p>
        </p:txBody>
      </p:sp>
      <p:sp>
        <p:nvSpPr>
          <p:cNvPr id="162819" name="Text Placeholder 2"/>
          <p:cNvSpPr>
            <a:spLocks noGrp="1"/>
          </p:cNvSpPr>
          <p:nvPr>
            <p:ph type="body" idx="1"/>
          </p:nvPr>
        </p:nvSpPr>
        <p:spPr>
          <a:xfrm>
            <a:off x="152400" y="877414"/>
            <a:ext cx="8839200" cy="5003816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en-US" sz="29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Function-prototype</a:t>
            </a:r>
            <a:r>
              <a:rPr lang="tr-TR" altLang="en-US" sz="29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9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scope</a:t>
            </a:r>
            <a:endParaRPr lang="tr-TR" altLang="en-US" sz="29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The only identifiers with </a:t>
            </a:r>
            <a:r>
              <a:rPr lang="en-US" altLang="en-US" sz="2900" dirty="0">
                <a:solidFill>
                  <a:srgbClr val="0000FF"/>
                </a:solidFill>
                <a:latin typeface="Cambria" panose="02040503050406030204" pitchFamily="18" charset="0"/>
              </a:rPr>
              <a:t>function-prototype scope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are those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in the parameter list of a function prototype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As mentioned previously, function prototypes do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not require names in the parameter list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</a:rPr>
              <a:t>only types are required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If a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name is used in the parameter list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of a function prototype, the compiler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ignores the name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Identifiers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in a function prototype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reused elsewhere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in the program without ambiguity.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8089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93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</a:t>
            </a:r>
          </a:p>
        </p:txBody>
      </p:sp>
      <p:sp>
        <p:nvSpPr>
          <p:cNvPr id="17408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001866"/>
            <a:ext cx="8915400" cy="5347826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programs we’ve discussed are generally structured as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 that call one another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 disciplined,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hierarchical manner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some types of problems, it’s useful to have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functions call themselves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recursive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function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calls itself either directly or indirectly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through another function.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consider recursion conceptually first, then examine several programs containing recursive functions.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Recursive problem-solving approaches have a number of elements in common.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 function is called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solve a problem.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 actually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knows how to solve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simplest case(s)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or so-called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base case(s)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886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Math Library Functions (Cont.)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47244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arguments may be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-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constants,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-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variables, or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-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expressions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13.0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3.0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4.0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then the statement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"%.2f"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sqrt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(c1 + d * f));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calculates and prints the square root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13.0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3.0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4.0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25.0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namely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5.00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the 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igure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5.2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variables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of type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565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4882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76131" name="Text Placeholder 2"/>
          <p:cNvSpPr>
            <a:spLocks noGrp="1"/>
          </p:cNvSpPr>
          <p:nvPr>
            <p:ph type="body" idx="1"/>
          </p:nvPr>
        </p:nvSpPr>
        <p:spPr>
          <a:xfrm>
            <a:off x="114300" y="762000"/>
            <a:ext cx="8877300" cy="51054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function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with a base 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simply returns a 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function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with a more complex problem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function divides the problem into two conceptual pieces: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piece that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knows how to do  </a:t>
            </a:r>
            <a:endParaRPr lang="tr-TR" altLang="en-US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piece that it does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know how to do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make recursion feasible, the latter piece must resemble the original problem, but be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slightly simpler or smaller version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669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3052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7715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2350"/>
            <a:ext cx="8686800" cy="5334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Because this new problem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looks like the original problem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function calls a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itself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go to work on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smaller problem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—this is referred to as a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recursive call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or the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recursion step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recursion step also includes the keyword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return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because its result will be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combined with the portion of the problem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function knew how to solve to form a result that will be passed back to the original caller.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 step executes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while the original call to the function is paused,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waiting for the result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from the recursion step. </a:t>
            </a:r>
          </a:p>
        </p:txBody>
      </p:sp>
      <p:sp>
        <p:nvSpPr>
          <p:cNvPr id="1679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8933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09" y="136525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78179" name="Text Placeholder 2"/>
          <p:cNvSpPr>
            <a:spLocks noGrp="1"/>
          </p:cNvSpPr>
          <p:nvPr>
            <p:ph type="body" idx="1"/>
          </p:nvPr>
        </p:nvSpPr>
        <p:spPr>
          <a:xfrm>
            <a:off x="190500" y="990600"/>
            <a:ext cx="8763000" cy="53657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recursion step can result in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many more such recursive calls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as the function keeps dividing each problem it’s called with into two conceptual pieces.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 to terminate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each time the function calls itself with a slightly simpler version of the original problem, this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of smaller problems must eventually converge on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base cas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When the function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recognizes the base case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returns a result to the previous copy of the function, and a sequence of returns </a:t>
            </a:r>
            <a:r>
              <a:rPr lang="tr-TR" altLang="en-US" sz="2800" dirty="0" err="1">
                <a:solidFill>
                  <a:srgbClr val="000000"/>
                </a:solidFill>
                <a:latin typeface="Cambria" panose="02040503050406030204" pitchFamily="18" charset="0"/>
              </a:rPr>
              <a:t>follows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all the way up the line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original call of the function eventually returns the final result to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689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0420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720" y="136525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839200" cy="5334000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Recursively Calculating Factorials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factorial of a nonnegative integer </a:t>
            </a:r>
            <a:r>
              <a:rPr 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written </a:t>
            </a:r>
            <a:r>
              <a:rPr 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n!</a:t>
            </a:r>
            <a:r>
              <a:rPr 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(pronounced “</a:t>
            </a:r>
            <a:r>
              <a:rPr 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factorial”), is the product</a:t>
            </a:r>
          </a:p>
          <a:p>
            <a:pPr marL="914400" lvl="2" indent="0" algn="ctr" eaLnBrk="1" hangingPunct="1">
              <a:lnSpc>
                <a:spcPct val="90000"/>
              </a:lnSpc>
              <a:buNone/>
              <a:defRPr/>
            </a:pPr>
            <a:r>
              <a:rPr lang="pt-BR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pt-BR" dirty="0">
                <a:solidFill>
                  <a:srgbClr val="000000"/>
                </a:solidFill>
                <a:latin typeface="Cambria" panose="02040503050406030204" pitchFamily="18" charset="0"/>
              </a:rPr>
              <a:t> · (</a:t>
            </a:r>
            <a:r>
              <a:rPr lang="pt-BR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pt-BR" dirty="0">
                <a:solidFill>
                  <a:srgbClr val="000000"/>
                </a:solidFill>
                <a:latin typeface="Cambria" panose="02040503050406030204" pitchFamily="18" charset="0"/>
              </a:rPr>
              <a:t> –1) · (</a:t>
            </a:r>
            <a:r>
              <a:rPr lang="pt-BR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pt-BR" dirty="0">
                <a:solidFill>
                  <a:srgbClr val="000000"/>
                </a:solidFill>
                <a:latin typeface="Cambria" panose="02040503050406030204" pitchFamily="18" charset="0"/>
              </a:rPr>
              <a:t> – 2) · … · 1</a:t>
            </a:r>
          </a:p>
          <a:p>
            <a:pPr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	with 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1!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equal to 1, and 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0!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defined to be 1.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5! is the product 5 * 4 * 3 * 2 * 1, which is equal to 120.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factorial of an integer,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greater than or equal to 0 can be calculated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iteratively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nonrecursively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a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as follows: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factorial = </a:t>
            </a:r>
            <a:r>
              <a:rPr lang="en-US" sz="2000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	for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(counter = number; counter &gt;= </a:t>
            </a:r>
            <a:r>
              <a:rPr lang="en-US" sz="2000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; counter--)</a:t>
            </a:r>
            <a:b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 factorial *= counter;</a:t>
            </a:r>
          </a:p>
        </p:txBody>
      </p:sp>
      <p:sp>
        <p:nvSpPr>
          <p:cNvPr id="1699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81023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71974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80227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8991600" cy="5410200"/>
          </a:xfrm>
        </p:spPr>
        <p:txBody>
          <a:bodyPr>
            <a:normAutofit fontScale="850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factorial function is arrived at by observing the following relationship: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alt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!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= n ·  (n – 1)!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5! is clearly equal to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5 * 4!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is shown by the following: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5!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= 5 ·  4 · 3 · 2 · 1</a:t>
            </a:r>
            <a:b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5!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= 5 · (4 · 3 · 2 · 1)</a:t>
            </a:r>
            <a:b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5!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= 5 · (4!)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evaluation of 5! would proceed as shown in Fig. 5.17.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5.17(a) shows how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succession of recursive calls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proceeds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 1!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evaluated to be 1 (i.e., the </a:t>
            </a:r>
            <a:r>
              <a:rPr lang="en-US" alt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base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case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which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terminates the recursion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5.17(b) shows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values returned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each recursive call to its caller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final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calculated and returned.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75380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81251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15400" cy="54102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Figure 5.18 uses recursion to calculate and print the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factorials of the integers 0–</a:t>
            </a:r>
            <a:r>
              <a:rPr lang="tr-TR" altLang="en-US" sz="2900" u="sng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(the choice of the type 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unsigned long </a:t>
            </a:r>
            <a:r>
              <a:rPr lang="en-US" altLang="en-US" sz="29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long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int 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will be explained). </a:t>
            </a:r>
            <a:endParaRPr lang="tr-TR" altLang="en-US" sz="29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If number is less than or equal to 1, factorial returns 1, no further recursion is necessary, and the program terminates. </a:t>
            </a:r>
          </a:p>
          <a:p>
            <a:pPr algn="just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If number is greater than 1, the statement</a:t>
            </a:r>
          </a:p>
          <a:p>
            <a:pPr lvl="2" algn="ctr">
              <a:lnSpc>
                <a:spcPct val="90000"/>
              </a:lnSpc>
              <a:buNone/>
            </a:pPr>
            <a:r>
              <a:rPr lang="en-US" altLang="en-US" sz="2900" b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return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number * factorial(number - </a:t>
            </a:r>
            <a:r>
              <a:rPr lang="en-US" altLang="en-US" sz="2900" b="1" dirty="0">
                <a:solidFill>
                  <a:srgbClr val="128A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algn="just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expresses the problem as the product of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number and a recursive call to factorial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evaluating the factorial of </a:t>
            </a:r>
            <a:r>
              <a:rPr lang="en-US" altLang="en-US" sz="2900" b="1" u="sng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number - 1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call 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factorial(number - 1)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is a slightly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simpler problem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 the original calculation</a:t>
            </a:r>
            <a:r>
              <a:rPr lang="tr-TR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tr-TR" altLang="en-US" sz="29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function</a:t>
            </a:r>
            <a:r>
              <a:rPr lang="tr-TR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factorial(number)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3604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892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83299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763000" cy="5334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factorial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has been declared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a parameter of type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a result of type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is shorthand notation for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C standard specifies that a variable of type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stored in at least 4 bytes, and thus may hold a value as large as +2147483647.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As can be seen in Fig. 5.14, factorial values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become large quickly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We’ve chosen the data type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so the program can calculate factorials greater than 7! on computers with small (such as 2-byte) integers. </a:t>
            </a:r>
          </a:p>
        </p:txBody>
      </p:sp>
      <p:sp>
        <p:nvSpPr>
          <p:cNvPr id="1740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4970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31" y="157979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88419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763000" cy="51054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recursive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factorial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tests whether a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terminating condition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is true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i.e., whether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less than or equal to 1.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conversion </a:t>
            </a:r>
            <a:r>
              <a:rPr lang="en-US" altLang="en-US" sz="2700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llu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used to print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values.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Unfortunately, the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factorial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produces large values so quickly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that even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does not help us print many factorial values before the maximum value of an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variable is exceeded.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Even when we use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we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still can’t calculate factorials beyond 21!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11402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2075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(Cont.)</a:t>
            </a:r>
          </a:p>
        </p:txBody>
      </p:sp>
      <p:sp>
        <p:nvSpPr>
          <p:cNvPr id="18944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1"/>
            <a:ext cx="8763000" cy="40386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points to a weakness in C (and most other procedural programming languages)—namely that the language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easily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extended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to handle the unique requirements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various applications. 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C++ is an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extensible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language that, through “classes,” allows us to create new data types, including ones that could hold arbitrarily large integers if we wish.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3526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882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</a:t>
            </a:r>
          </a:p>
        </p:txBody>
      </p:sp>
      <p:sp>
        <p:nvSpPr>
          <p:cNvPr id="192515" name="Text Placeholder 2"/>
          <p:cNvSpPr>
            <a:spLocks noGrp="1"/>
          </p:cNvSpPr>
          <p:nvPr>
            <p:ph type="body" idx="1"/>
          </p:nvPr>
        </p:nvSpPr>
        <p:spPr>
          <a:xfrm>
            <a:off x="304800" y="1166018"/>
            <a:ext cx="8686800" cy="508238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Fibonacci series</a:t>
            </a:r>
          </a:p>
          <a:p>
            <a:pPr marL="914400" lvl="2" indent="0" algn="ctr" eaLnBrk="1" hangingPunct="1"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0, 1, 1, 2, 3, 5, 8, 13, 21, …</a:t>
            </a:r>
          </a:p>
          <a:p>
            <a:pPr algn="just" eaLnBrk="1" hangingPunct="1"/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begins with 0 and 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has the property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subsequent Fibonacci number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sum of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previous two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Fibonacci numbers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series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occurs in nature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and, in particular, describes a form of spiral.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ratio of successive Fibonacci numbers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converges to a constant 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1.618…. </a:t>
            </a:r>
          </a:p>
        </p:txBody>
      </p:sp>
      <p:sp>
        <p:nvSpPr>
          <p:cNvPr id="1822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79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7183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8337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Functions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idx="1"/>
          </p:nvPr>
        </p:nvSpPr>
        <p:spPr>
          <a:xfrm>
            <a:off x="228600" y="906996"/>
            <a:ext cx="8763000" cy="5181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Functions allow you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modularize a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All variables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 in function definitions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local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—they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accessed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in the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which they’re defined.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Most functions have a list of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parameters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provide the means for communicating information between functions.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function’s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parameters are also local variables of that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3060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1935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95400"/>
            <a:ext cx="8763000" cy="50609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number, too, repeatedly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occurs in nature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has been called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golden ratio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golden mean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Humans tend to find the golden mean aesthetically pleasing.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Architects often design windows, rooms, and buildings whose length and width are in the ratio of the golden mean.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Postcards are often designed with a golden mean length/width ratio.</a:t>
            </a:r>
          </a:p>
        </p:txBody>
      </p:sp>
      <p:sp>
        <p:nvSpPr>
          <p:cNvPr id="1833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0320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240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19456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506095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Fibonacci series may be defined recursively as follows: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	fibonacci(0) = 0</a:t>
            </a:r>
            <a:b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fibonacci(1) = 1</a:t>
            </a:r>
            <a:b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fibonacci(</a:t>
            </a:r>
            <a:r>
              <a:rPr lang="it-IT" alt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it-IT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it-IT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= fibonacci(</a:t>
            </a:r>
            <a:r>
              <a:rPr lang="it-IT" alt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it-IT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– 1) + fibonacci(</a:t>
            </a:r>
            <a:r>
              <a:rPr lang="it-IT" alt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it-IT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– 2)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5.19 calculates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altLang="en-US" sz="2600" i="1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th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Fibonacci number recursively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using function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Notice that Fibonacci numbers tend to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become large quickly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Therefore, we’ve chosen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type 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for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type 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unsigned long </a:t>
            </a:r>
            <a:r>
              <a:rPr lang="en-US" altLang="en-US" sz="2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for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function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In Fig. 5.19, each pair of output lines shows a separate run of the program.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80183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19865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66018"/>
            <a:ext cx="8763000" cy="519033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call to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from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is not a recursive call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but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all subsequent calls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recursive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Each time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invoked, it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immediately tests for the base case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is equal to 0 or 1</a:t>
            </a:r>
            <a:endParaRPr lang="en-US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If this is true,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is returned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Interestingly,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is greater than 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recursion step generates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two recursive calls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each a slightly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simpler problem than the original call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Figure 5.20 shows how function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would evaluate </a:t>
            </a:r>
            <a:r>
              <a:rPr lang="en-US" alt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(3)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49535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66018"/>
            <a:ext cx="8763000" cy="5190332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Order of Evaluation of Operands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figure raises some interesting issues about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order in which C compilers will evaluate the operands of operators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is a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issue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from the order in which operators are applied to their operands, namely the order dictated by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rules of operator precedence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Fig. 5.20 shows that while evaluating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(3)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two recursive calls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will be made, namely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(2)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(1)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But in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what order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will these calls be made? You might simply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assume the operands will be evaluated left to right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62991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786" y="136525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20173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915400" cy="519033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optimization reasons, C does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specify the order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which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operands of most operators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(including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are to be evaluated.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Therefore, you should make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 assumption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about the order in which these calls will execute.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calls could in fact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execute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(2)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first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(1)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or the calls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could execute in the reverse order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(1)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this program and in most other programs,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final result would be the same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925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89355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2027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915400" cy="4929982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But in some programs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evaluation of an operand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have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side effects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could affect the final result of the expression.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 specifies the order of evaluation of the operands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only four operators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—namely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the comma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) operator</a:t>
            </a:r>
            <a:endParaRPr lang="tr-TR" alt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?:</a:t>
            </a:r>
            <a:endParaRPr lang="en-US" alt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three of these are binary operators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whose operands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guaranteed to be evaluated left to right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935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0100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704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20377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1"/>
            <a:ext cx="8839200" cy="4495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[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Note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 The commas used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separate the arguments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a function call are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not comma operators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.]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last operator is C’s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ternary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operator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Its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leftmost operand is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always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evaluated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; if the leftmost operand evaluates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nonzero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middle operand is evaluated next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the last operand is ignored; if the leftmost operand evaluates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zero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third operand is evaluated nex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 and the middle operand is ignored.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58568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27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66018"/>
            <a:ext cx="8763000" cy="5006182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  <a:latin typeface="Cambria" panose="02040503050406030204" pitchFamily="18" charset="0"/>
              </a:rPr>
              <a:t>Exponential Complexity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word of caution is in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order about recursive programs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like the one we use here to generate Fibonacci numbers.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Each level of recursion in the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fibonacci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function has a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doubling effect on the number of calls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—the number of recursive calls that will be executed to calculate the </a:t>
            </a:r>
            <a:r>
              <a:rPr 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sz="2500" i="1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th</a:t>
            </a:r>
            <a:r>
              <a:rPr 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Fibonacci number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on the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order of </a:t>
            </a:r>
            <a:r>
              <a:rPr 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2</a:t>
            </a:r>
            <a:r>
              <a:rPr lang="en-US" sz="2500" b="1" i="1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rapidly gets out of hand. </a:t>
            </a:r>
          </a:p>
          <a:p>
            <a:pPr algn="just" eaLnBrk="1" hangingPunct="1">
              <a:defRPr/>
            </a:pP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Calculating only the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20</a:t>
            </a:r>
            <a:r>
              <a:rPr lang="en-US" sz="2500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th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Fibonacci number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would require on the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order of 2</a:t>
            </a:r>
            <a:r>
              <a:rPr lang="en-US" sz="2500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20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about a million calls, calculating the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30</a:t>
            </a:r>
            <a:r>
              <a:rPr lang="en-US" sz="2500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th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Fibonacci number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would require on the order of </a:t>
            </a:r>
            <a:r>
              <a:rPr 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2</a:t>
            </a:r>
            <a:r>
              <a:rPr lang="en-US" sz="2500" u="sng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30</a:t>
            </a:r>
            <a:r>
              <a:rPr 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about a billion calls, and so on. </a:t>
            </a:r>
          </a:p>
        </p:txBody>
      </p:sp>
      <p:sp>
        <p:nvSpPr>
          <p:cNvPr id="1976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21034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526" y="41116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 Using Recursion: Fibonacci Series (Cont.)</a:t>
            </a:r>
          </a:p>
        </p:txBody>
      </p:sp>
      <p:sp>
        <p:nvSpPr>
          <p:cNvPr id="207875" name="Text Placeholder 2"/>
          <p:cNvSpPr>
            <a:spLocks noGrp="1"/>
          </p:cNvSpPr>
          <p:nvPr>
            <p:ph type="body" idx="1"/>
          </p:nvPr>
        </p:nvSpPr>
        <p:spPr>
          <a:xfrm>
            <a:off x="190500" y="1570037"/>
            <a:ext cx="8763000" cy="4419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Computer scientists refer to this as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exponential complexity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Problems of this nature humble even the world’s most powerful computers!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Complexity issues in general, and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exponential complexity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particular, are discussed in detail in the upper-level computer science curriculum course generally called “Algorithms.”</a:t>
            </a:r>
          </a:p>
        </p:txBody>
      </p:sp>
      <p:sp>
        <p:nvSpPr>
          <p:cNvPr id="1986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055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5.16  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Recursion vs. Iteration</a:t>
            </a:r>
          </a:p>
        </p:txBody>
      </p:sp>
      <p:sp>
        <p:nvSpPr>
          <p:cNvPr id="2099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36575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Both iteration and 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are based on a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control statement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uses a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repetition statement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uses a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selection statement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Both iteration and 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involve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repetition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 explicitly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uses a repetition statement;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achieves repetition through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repeated function calls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 and 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each involve a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termination test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 terminates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when the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loop-continuation condition fails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when a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base case is recognized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2017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89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071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353" y="120249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5.4  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Functions (Cont.)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23508"/>
            <a:ext cx="8839200" cy="479149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There are several motivations for “functionalizing” a program.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divide-and-conquer approach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makes program development more manageable.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Another motivation is </a:t>
            </a:r>
            <a:r>
              <a:rPr lang="en-US" altLang="en-US" sz="2400" dirty="0">
                <a:solidFill>
                  <a:srgbClr val="0000FF"/>
                </a:solidFill>
                <a:latin typeface="Cambria" panose="02040503050406030204" pitchFamily="18" charset="0"/>
              </a:rPr>
              <a:t>software reusability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existing functions as </a:t>
            </a:r>
            <a:r>
              <a:rPr lang="en-US" alt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building blocks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to create new programs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Software reusability is a major factor in the </a:t>
            </a:r>
            <a:r>
              <a:rPr lang="en-US" alt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object-oriented programming 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movement </a:t>
            </a:r>
            <a:r>
              <a:rPr lang="tr-TR" alt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like</a:t>
            </a:r>
            <a:r>
              <a:rPr lang="tr-TR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languages derived from C, such as C++, Java and C# (pronounced “C sharp”).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use abstraction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each time we use standard library functions like </a:t>
            </a:r>
            <a:r>
              <a:rPr lang="en-US" alt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 third motivation is to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avoid repeating code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a program.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Packaging code as a function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allows the code to be executed from other locations in a program simply by calling the function.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3602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04" y="58049"/>
            <a:ext cx="8229600" cy="6699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>
                <a:solidFill>
                  <a:srgbClr val="24B5A1"/>
                </a:solidFill>
                <a:latin typeface="Arial"/>
              </a:rPr>
              <a:t>5.16  </a:t>
            </a:r>
            <a:r>
              <a:rPr lang="fr-FR" dirty="0" err="1">
                <a:solidFill>
                  <a:srgbClr val="3380E6"/>
                </a:solidFill>
                <a:latin typeface="Arial"/>
              </a:rPr>
              <a:t>Recursion</a:t>
            </a:r>
            <a:r>
              <a:rPr lang="fr-FR" dirty="0">
                <a:solidFill>
                  <a:srgbClr val="3380E6"/>
                </a:solidFill>
                <a:latin typeface="Arial"/>
              </a:rPr>
              <a:t> vs. </a:t>
            </a:r>
            <a:r>
              <a:rPr lang="fr-FR" dirty="0" err="1">
                <a:solidFill>
                  <a:srgbClr val="3380E6"/>
                </a:solidFill>
                <a:latin typeface="Arial"/>
              </a:rPr>
              <a:t>Iteration</a:t>
            </a:r>
            <a:r>
              <a:rPr lang="fr-FR" dirty="0">
                <a:solidFill>
                  <a:srgbClr val="3380E6"/>
                </a:solidFill>
                <a:latin typeface="Arial"/>
              </a:rPr>
              <a:t> (</a:t>
            </a:r>
            <a:r>
              <a:rPr lang="fr-FR" dirty="0" err="1">
                <a:solidFill>
                  <a:srgbClr val="3380E6"/>
                </a:solidFill>
                <a:latin typeface="Arial"/>
              </a:rPr>
              <a:t>Cont</a:t>
            </a:r>
            <a:r>
              <a:rPr lang="fr-FR" dirty="0">
                <a:solidFill>
                  <a:srgbClr val="3380E6"/>
                </a:solidFill>
                <a:latin typeface="Arial"/>
              </a:rPr>
              <a:t>.)</a:t>
            </a:r>
          </a:p>
        </p:txBody>
      </p:sp>
      <p:sp>
        <p:nvSpPr>
          <p:cNvPr id="21094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44562"/>
            <a:ext cx="8839200" cy="56546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uses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counter-controlled repetition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recursion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uses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gradually approach termination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Iteration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keeps modifying a counter until the counter assumes a value that makes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loop-continuation condition fail</a:t>
            </a:r>
            <a:r>
              <a:rPr lang="tr-TR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lvl="1" algn="just">
              <a:lnSpc>
                <a:spcPct val="90000"/>
              </a:lnSpc>
            </a:pPr>
            <a:r>
              <a:rPr lang="tr-TR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R</a:t>
            </a:r>
            <a:r>
              <a:rPr lang="en-US" altLang="en-US" sz="26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ecursion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keeps producing simpler versions of the original problem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base case is reached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Both iteration and recursion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occur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infinitely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infinite loop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occurs with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iteration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if the loop-continuation test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never becomes false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infinite recursion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occurs if the recursion step does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reduce the problem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each time in a manner that converges on the base case.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Infinite iteration and recursion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typically occur as a result of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errors in a program’s logic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883E-35A7-42FB-8A69-63E4685B2520}" type="slidenum">
              <a:rPr lang="en-US" altLang="en-US" smtClean="0"/>
              <a:pPr/>
              <a:t>90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523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3"/>
  <p:tag name="MMPROD_UIDATA" val="&lt;database version=&quot;9.0&quot;&gt;&lt;object type=&quot;1&quot; unique_id=&quot;10001&quot;&gt;&lt;object type=&quot;2&quot; unique_id=&quot;11279&quot;&gt;&lt;object type=&quot;3&quot; unique_id=&quot;11281&quot;&gt;&lt;property id=&quot;20148&quot; value=&quot;5&quot;/&gt;&lt;property id=&quot;20300&quot; value=&quot;Slide 2&quot;/&gt;&lt;property id=&quot;20307&quot; value=&quot;258&quot;/&gt;&lt;/object&gt;&lt;object type=&quot;3&quot; unique_id=&quot;11282&quot;&gt;&lt;property id=&quot;20148&quot; value=&quot;5&quot;/&gt;&lt;property id=&quot;20300&quot; value=&quot;Slide 3&quot;/&gt;&lt;property id=&quot;20307&quot; value=&quot;259&quot;/&gt;&lt;/object&gt;&lt;object type=&quot;3&quot; unique_id=&quot;11283&quot;&gt;&lt;property id=&quot;20148&quot; value=&quot;5&quot;/&gt;&lt;property id=&quot;20300&quot; value=&quot;Slide 6&quot;/&gt;&lt;property id=&quot;20307&quot; value=&quot;260&quot;/&gt;&lt;/object&gt;&lt;object type=&quot;3&quot; unique_id=&quot;11284&quot;&gt;&lt;property id=&quot;20148&quot; value=&quot;5&quot;/&gt;&lt;property id=&quot;20300&quot; value=&quot;Slide 7&quot;/&gt;&lt;property id=&quot;20307&quot; value=&quot;261&quot;/&gt;&lt;/object&gt;&lt;object type=&quot;3&quot; unique_id=&quot;11285&quot;&gt;&lt;property id=&quot;20148&quot; value=&quot;5&quot;/&gt;&lt;property id=&quot;20300&quot; value=&quot;Slide 8&quot;/&gt;&lt;property id=&quot;20307&quot; value=&quot;262&quot;/&gt;&lt;/object&gt;&lt;object type=&quot;3&quot; unique_id=&quot;11286&quot;&gt;&lt;property id=&quot;20148&quot; value=&quot;5&quot;/&gt;&lt;property id=&quot;20300&quot; value=&quot;Slide 12&quot;/&gt;&lt;property id=&quot;20307&quot; value=&quot;263&quot;/&gt;&lt;/object&gt;&lt;object type=&quot;3&quot; unique_id=&quot;11287&quot;&gt;&lt;property id=&quot;20148&quot; value=&quot;5&quot;/&gt;&lt;property id=&quot;20300&quot; value=&quot;Slide 15&quot;/&gt;&lt;property id=&quot;20307&quot; value=&quot;264&quot;/&gt;&lt;/object&gt;&lt;object type=&quot;3&quot; unique_id=&quot;11288&quot;&gt;&lt;property id=&quot;20148&quot; value=&quot;5&quot;/&gt;&lt;property id=&quot;20300&quot; value=&quot;Slide 17&quot;/&gt;&lt;property id=&quot;20307&quot; value=&quot;265&quot;/&gt;&lt;/object&gt;&lt;object type=&quot;3&quot; unique_id=&quot;11289&quot;&gt;&lt;property id=&quot;20148&quot; value=&quot;5&quot;/&gt;&lt;property id=&quot;20300&quot; value=&quot;Slide 18&quot;/&gt;&lt;property id=&quot;20307&quot; value=&quot;266&quot;/&gt;&lt;/object&gt;&lt;object type=&quot;3&quot; unique_id=&quot;11290&quot;&gt;&lt;property id=&quot;20148&quot; value=&quot;5&quot;/&gt;&lt;property id=&quot;20300&quot; value=&quot;Slide 20&quot;/&gt;&lt;property id=&quot;20307&quot; value=&quot;267&quot;/&gt;&lt;/object&gt;&lt;object type=&quot;3&quot; unique_id=&quot;11291&quot;&gt;&lt;property id=&quot;20148&quot; value=&quot;5&quot;/&gt;&lt;property id=&quot;20300&quot; value=&quot;Slide 22&quot;/&gt;&lt;property id=&quot;20307&quot; value=&quot;268&quot;/&gt;&lt;/object&gt;&lt;object type=&quot;3&quot; unique_id=&quot;11292&quot;&gt;&lt;property id=&quot;20148&quot; value=&quot;5&quot;/&gt;&lt;property id=&quot;20300&quot; value=&quot;Slide 23&quot;/&gt;&lt;property id=&quot;20307&quot; value=&quot;269&quot;/&gt;&lt;/object&gt;&lt;object type=&quot;3&quot; unique_id=&quot;11293&quot;&gt;&lt;property id=&quot;20148&quot; value=&quot;5&quot;/&gt;&lt;property id=&quot;20300&quot; value=&quot;Slide 25&quot;/&gt;&lt;property id=&quot;20307&quot; value=&quot;270&quot;/&gt;&lt;/object&gt;&lt;object type=&quot;3&quot; unique_id=&quot;11294&quot;&gt;&lt;property id=&quot;20148&quot; value=&quot;5&quot;/&gt;&lt;property id=&quot;20300&quot; value=&quot;Slide 30&quot;/&gt;&lt;property id=&quot;20307&quot; value=&quot;271&quot;/&gt;&lt;/object&gt;&lt;object type=&quot;3&quot; unique_id=&quot;11295&quot;&gt;&lt;property id=&quot;20148&quot; value=&quot;5&quot;/&gt;&lt;property id=&quot;20300&quot; value=&quot;Slide 32&quot;/&gt;&lt;property id=&quot;20307&quot; value=&quot;272&quot;/&gt;&lt;/object&gt;&lt;object type=&quot;3&quot; unique_id=&quot;11296&quot;&gt;&lt;property id=&quot;20148&quot; value=&quot;5&quot;/&gt;&lt;property id=&quot;20300&quot; value=&quot;Slide 33&quot;/&gt;&lt;property id=&quot;20307&quot; value=&quot;273&quot;/&gt;&lt;/object&gt;&lt;object type=&quot;3&quot; unique_id=&quot;11297&quot;&gt;&lt;property id=&quot;20148&quot; value=&quot;5&quot;/&gt;&lt;property id=&quot;20300&quot; value=&quot;Slide 34&quot;/&gt;&lt;property id=&quot;20307&quot; value=&quot;274&quot;/&gt;&lt;/object&gt;&lt;object type=&quot;3&quot; unique_id=&quot;11298&quot;&gt;&lt;property id=&quot;20148&quot; value=&quot;5&quot;/&gt;&lt;property id=&quot;20300&quot; value=&quot;Slide 35&quot;/&gt;&lt;property id=&quot;20307&quot; value=&quot;275&quot;/&gt;&lt;/object&gt;&lt;object type=&quot;3&quot; unique_id=&quot;11299&quot;&gt;&lt;property id=&quot;20148&quot; value=&quot;5&quot;/&gt;&lt;property id=&quot;20300&quot; value=&quot;Slide 37&quot;/&gt;&lt;property id=&quot;20307&quot; value=&quot;276&quot;/&gt;&lt;/object&gt;&lt;object type=&quot;3&quot; unique_id=&quot;11300&quot;&gt;&lt;property id=&quot;20148&quot; value=&quot;5&quot;/&gt;&lt;property id=&quot;20300&quot; value=&quot;Slide 38&quot;/&gt;&lt;property id=&quot;20307&quot; value=&quot;277&quot;/&gt;&lt;/object&gt;&lt;object type=&quot;3&quot; unique_id=&quot;11301&quot;&gt;&lt;property id=&quot;20148&quot; value=&quot;5&quot;/&gt;&lt;property id=&quot;20300&quot; value=&quot;Slide 39&quot;/&gt;&lt;property id=&quot;20307&quot; value=&quot;278&quot;/&gt;&lt;/object&gt;&lt;object type=&quot;3&quot; unique_id=&quot;11302&quot;&gt;&lt;property id=&quot;20148&quot; value=&quot;5&quot;/&gt;&lt;property id=&quot;20300&quot; value=&quot;Slide 40&quot;/&gt;&lt;property id=&quot;20307&quot; value=&quot;279&quot;/&gt;&lt;/object&gt;&lt;object type=&quot;3&quot; unique_id=&quot;11303&quot;&gt;&lt;property id=&quot;20148&quot; value=&quot;5&quot;/&gt;&lt;property id=&quot;20300&quot; value=&quot;Slide 41&quot;/&gt;&lt;property id=&quot;20307&quot; value=&quot;280&quot;/&gt;&lt;/object&gt;&lt;object type=&quot;3&quot; unique_id=&quot;11304&quot;&gt;&lt;property id=&quot;20148&quot; value=&quot;5&quot;/&gt;&lt;property id=&quot;20300&quot; value=&quot;Slide 42&quot;/&gt;&lt;property id=&quot;20307&quot; value=&quot;281&quot;/&gt;&lt;/object&gt;&lt;object type=&quot;3&quot; unique_id=&quot;11305&quot;&gt;&lt;property id=&quot;20148&quot; value=&quot;5&quot;/&gt;&lt;property id=&quot;20300&quot; value=&quot;Slide 47&quot;/&gt;&lt;property id=&quot;20307&quot; value=&quot;282&quot;/&gt;&lt;/object&gt;&lt;object type=&quot;3&quot; unique_id=&quot;11306&quot;&gt;&lt;property id=&quot;20148&quot; value=&quot;5&quot;/&gt;&lt;property id=&quot;20300&quot; value=&quot;Slide 48&quot;/&gt;&lt;property id=&quot;20307&quot; value=&quot;283&quot;/&gt;&lt;/object&gt;&lt;object type=&quot;3&quot; unique_id=&quot;11307&quot;&gt;&lt;property id=&quot;20148&quot; value=&quot;5&quot;/&gt;&lt;property id=&quot;20300&quot; value=&quot;Slide 49&quot;/&gt;&lt;property id=&quot;20307&quot; value=&quot;284&quot;/&gt;&lt;/object&gt;&lt;object type=&quot;3&quot; unique_id=&quot;11308&quot;&gt;&lt;property id=&quot;20148&quot; value=&quot;5&quot;/&gt;&lt;property id=&quot;20300&quot; value=&quot;Slide 52&quot;/&gt;&lt;property id=&quot;20307&quot; value=&quot;285&quot;/&gt;&lt;/object&gt;&lt;object type=&quot;3&quot; unique_id=&quot;11309&quot;&gt;&lt;property id=&quot;20148&quot; value=&quot;5&quot;/&gt;&lt;property id=&quot;20300&quot; value=&quot;Slide 54&quot;/&gt;&lt;property id=&quot;20307&quot; value=&quot;286&quot;/&gt;&lt;/object&gt;&lt;object type=&quot;3&quot; unique_id=&quot;11310&quot;&gt;&lt;property id=&quot;20148&quot; value=&quot;5&quot;/&gt;&lt;property id=&quot;20300&quot; value=&quot;Slide 55&quot;/&gt;&lt;property id=&quot;20307&quot; value=&quot;287&quot;/&gt;&lt;/object&gt;&lt;object type=&quot;3&quot; unique_id=&quot;11311&quot;&gt;&lt;property id=&quot;20148&quot; value=&quot;5&quot;/&gt;&lt;property id=&quot;20300&quot; value=&quot;Slide 63&quot;/&gt;&lt;property id=&quot;20307&quot; value=&quot;288&quot;/&gt;&lt;/object&gt;&lt;object type=&quot;3&quot; unique_id=&quot;11312&quot;&gt;&lt;property id=&quot;20148&quot; value=&quot;5&quot;/&gt;&lt;property id=&quot;20300&quot; value=&quot;Slide 65&quot;/&gt;&lt;property id=&quot;20307&quot; value=&quot;289&quot;/&gt;&lt;/object&gt;&lt;object type=&quot;3&quot; unique_id=&quot;11313&quot;&gt;&lt;property id=&quot;20148&quot; value=&quot;5&quot;/&gt;&lt;property id=&quot;20300&quot; value=&quot;Slide 67&quot;/&gt;&lt;property id=&quot;20307&quot; value=&quot;290&quot;/&gt;&lt;/object&gt;&lt;object type=&quot;3&quot; unique_id=&quot;11314&quot;&gt;&lt;property id=&quot;20148&quot; value=&quot;5&quot;/&gt;&lt;property id=&quot;20300&quot; value=&quot;Slide 68&quot;/&gt;&lt;property id=&quot;20307&quot; value=&quot;291&quot;/&gt;&lt;/object&gt;&lt;object type=&quot;3&quot; unique_id=&quot;11316&quot;&gt;&lt;property id=&quot;20148&quot; value=&quot;5&quot;/&gt;&lt;property id=&quot;20300&quot; value=&quot;Slide 80&quot;/&gt;&lt;property id=&quot;20307&quot; value=&quot;293&quot;/&gt;&lt;/object&gt;&lt;object type=&quot;3&quot; unique_id=&quot;11317&quot;&gt;&lt;property id=&quot;20148&quot; value=&quot;5&quot;/&gt;&lt;property id=&quot;20300&quot; value=&quot;Slide 81&quot;/&gt;&lt;property id=&quot;20307&quot; value=&quot;294&quot;/&gt;&lt;/object&gt;&lt;object type=&quot;3&quot; unique_id=&quot;11318&quot;&gt;&lt;property id=&quot;20148&quot; value=&quot;5&quot;/&gt;&lt;property id=&quot;20300&quot; value=&quot;Slide 82&quot;/&gt;&lt;property id=&quot;20307&quot; value=&quot;295&quot;/&gt;&lt;/object&gt;&lt;object type=&quot;3&quot; unique_id=&quot;11319&quot;&gt;&lt;property id=&quot;20148&quot; value=&quot;5&quot;/&gt;&lt;property id=&quot;20300&quot; value=&quot;Slide 84&quot;/&gt;&lt;property id=&quot;20307&quot; value=&quot;296&quot;/&gt;&lt;/object&gt;&lt;object type=&quot;3&quot; unique_id=&quot;11320&quot;&gt;&lt;property id=&quot;20148&quot; value=&quot;5&quot;/&gt;&lt;property id=&quot;20300&quot; value=&quot;Slide 88&quot;/&gt;&lt;property id=&quot;20307&quot; value=&quot;297&quot;/&gt;&lt;/object&gt;&lt;object type=&quot;3&quot; unique_id=&quot;11321&quot;&gt;&lt;property id=&quot;20148&quot; value=&quot;5&quot;/&gt;&lt;property id=&quot;20300&quot; value=&quot;Slide 89&quot;/&gt;&lt;property id=&quot;20307&quot; value=&quot;298&quot;/&gt;&lt;/object&gt;&lt;object type=&quot;3&quot; unique_id=&quot;11322&quot;&gt;&lt;property id=&quot;20148&quot; value=&quot;5&quot;/&gt;&lt;property id=&quot;20300&quot; value=&quot;Slide 96&quot;/&gt;&lt;property id=&quot;20307&quot; value=&quot;299&quot;/&gt;&lt;/object&gt;&lt;object type=&quot;3&quot; unique_id=&quot;11323&quot;&gt;&lt;property id=&quot;20148&quot; value=&quot;5&quot;/&gt;&lt;property id=&quot;20300&quot; value=&quot;Slide 99&quot;/&gt;&lt;property id=&quot;20307&quot; value=&quot;300&quot;/&gt;&lt;/object&gt;&lt;object type=&quot;3&quot; unique_id=&quot;11324&quot;&gt;&lt;property id=&quot;20148&quot; value=&quot;5&quot;/&gt;&lt;property id=&quot;20300&quot; value=&quot;Slide 100&quot;/&gt;&lt;property id=&quot;20307&quot; value=&quot;301&quot;/&gt;&lt;/object&gt;&lt;object type=&quot;3&quot; unique_id=&quot;11325&quot;&gt;&lt;property id=&quot;20148&quot; value=&quot;5&quot;/&gt;&lt;property id=&quot;20300&quot; value=&quot;Slide 101&quot;/&gt;&lt;property id=&quot;20307&quot; value=&quot;302&quot;/&gt;&lt;/object&gt;&lt;object type=&quot;3&quot; unique_id=&quot;11326&quot;&gt;&lt;property id=&quot;20148&quot; value=&quot;5&quot;/&gt;&lt;property id=&quot;20300&quot; value=&quot;Slide 106&quot;/&gt;&lt;property id=&quot;20307&quot; value=&quot;303&quot;/&gt;&lt;/object&gt;&lt;object type=&quot;3&quot; unique_id=&quot;11327&quot;&gt;&lt;property id=&quot;20148&quot; value=&quot;5&quot;/&gt;&lt;property id=&quot;20300&quot; value=&quot;Slide 107&quot;/&gt;&lt;property id=&quot;20307&quot; value=&quot;304&quot;/&gt;&lt;/object&gt;&lt;object type=&quot;3&quot; unique_id=&quot;11328&quot;&gt;&lt;property id=&quot;20148&quot; value=&quot;5&quot;/&gt;&lt;property id=&quot;20300&quot; value=&quot;Slide 108&quot;/&gt;&lt;property id=&quot;20307&quot; value=&quot;305&quot;/&gt;&lt;/object&gt;&lt;object type=&quot;3&quot; unique_id=&quot;11329&quot;&gt;&lt;property id=&quot;20148&quot; value=&quot;5&quot;/&gt;&lt;property id=&quot;20300&quot; value=&quot;Slide 114&quot;/&gt;&lt;property id=&quot;20307&quot; value=&quot;306&quot;/&gt;&lt;/object&gt;&lt;object type=&quot;3&quot; unique_id=&quot;11330&quot;&gt;&lt;property id=&quot;20148&quot; value=&quot;5&quot;/&gt;&lt;property id=&quot;20300&quot; value=&quot;Slide 115&quot;/&gt;&lt;property id=&quot;20307&quot; value=&quot;307&quot;/&gt;&lt;/object&gt;&lt;object type=&quot;3&quot; unique_id=&quot;11331&quot;&gt;&lt;property id=&quot;20148&quot; value=&quot;5&quot;/&gt;&lt;property id=&quot;20300&quot; value=&quot;Slide 116&quot;/&gt;&lt;property id=&quot;20307&quot; value=&quot;308&quot;/&gt;&lt;/object&gt;&lt;object type=&quot;3&quot; unique_id=&quot;11332&quot;&gt;&lt;property id=&quot;20148&quot; value=&quot;5&quot;/&gt;&lt;property id=&quot;20300&quot; value=&quot;Slide 117&quot;/&gt;&lt;property id=&quot;20307&quot; value=&quot;309&quot;/&gt;&lt;/object&gt;&lt;object type=&quot;3&quot; unique_id=&quot;11333&quot;&gt;&lt;property id=&quot;20148&quot; value=&quot;5&quot;/&gt;&lt;property id=&quot;20300&quot; value=&quot;Slide 118&quot;/&gt;&lt;property id=&quot;20307&quot; value=&quot;310&quot;/&gt;&lt;/object&gt;&lt;object type=&quot;3&quot; unique_id=&quot;11334&quot;&gt;&lt;property id=&quot;20148&quot; value=&quot;5&quot;/&gt;&lt;property id=&quot;20300&quot; value=&quot;Slide 119&quot;/&gt;&lt;property id=&quot;20307&quot; value=&quot;311&quot;/&gt;&lt;/object&gt;&lt;object type=&quot;3&quot; unique_id=&quot;11335&quot;&gt;&lt;property id=&quot;20148&quot; value=&quot;5&quot;/&gt;&lt;property id=&quot;20300&quot; value=&quot;Slide 123&quot;/&gt;&lt;property id=&quot;20307&quot; value=&quot;312&quot;/&gt;&lt;/object&gt;&lt;object type=&quot;3&quot; unique_id=&quot;11336&quot;&gt;&lt;property id=&quot;20148&quot; value=&quot;5&quot;/&gt;&lt;property id=&quot;20300&quot; value=&quot;Slide 124&quot;/&gt;&lt;property id=&quot;20307&quot; value=&quot;313&quot;/&gt;&lt;/object&gt;&lt;object type=&quot;3&quot; unique_id=&quot;11337&quot;&gt;&lt;property id=&quot;20148&quot; value=&quot;5&quot;/&gt;&lt;property id=&quot;20300&quot; value=&quot;Slide 135&quot;/&gt;&lt;property id=&quot;20307&quot; value=&quot;314&quot;/&gt;&lt;/object&gt;&lt;object type=&quot;3&quot; unique_id=&quot;11338&quot;&gt;&lt;property id=&quot;20148&quot; value=&quot;5&quot;/&gt;&lt;property id=&quot;20300&quot; value=&quot;Slide 139&quot;/&gt;&lt;property id=&quot;20307&quot; value=&quot;315&quot;/&gt;&lt;/object&gt;&lt;object type=&quot;3&quot; unique_id=&quot;11339&quot;&gt;&lt;property id=&quot;20148&quot; value=&quot;5&quot;/&gt;&lt;property id=&quot;20300&quot; value=&quot;Slide 140&quot;/&gt;&lt;property id=&quot;20307&quot; value=&quot;316&quot;/&gt;&lt;/object&gt;&lt;object type=&quot;3&quot; unique_id=&quot;11340&quot;&gt;&lt;property id=&quot;20148&quot; value=&quot;5&quot;/&gt;&lt;property id=&quot;20300&quot; value=&quot;Slide 148&quot;/&gt;&lt;property id=&quot;20307&quot; value=&quot;317&quot;/&gt;&lt;/object&gt;&lt;object type=&quot;3&quot; unique_id=&quot;11341&quot;&gt;&lt;property id=&quot;20148&quot; value=&quot;5&quot;/&gt;&lt;property id=&quot;20300&quot; value=&quot;Slide 149&quot;/&gt;&lt;property id=&quot;20307&quot; value=&quot;318&quot;/&gt;&lt;/object&gt;&lt;object type=&quot;3&quot; unique_id=&quot;11342&quot;&gt;&lt;property id=&quot;20148&quot; value=&quot;5&quot;/&gt;&lt;property id=&quot;20300&quot; value=&quot;Slide 154&quot;/&gt;&lt;property id=&quot;20307&quot; value=&quot;319&quot;/&gt;&lt;/object&gt;&lt;object type=&quot;3&quot; unique_id=&quot;11343&quot;&gt;&lt;property id=&quot;20148&quot; value=&quot;5&quot;/&gt;&lt;property id=&quot;20300&quot; value=&quot;Slide 155&quot;/&gt;&lt;property id=&quot;20307&quot; value=&quot;320&quot;/&gt;&lt;/object&gt;&lt;object type=&quot;3&quot; unique_id=&quot;11344&quot;&gt;&lt;property id=&quot;20148&quot; value=&quot;5&quot;/&gt;&lt;property id=&quot;20300&quot; value=&quot;Slide 156&quot;/&gt;&lt;property id=&quot;20307&quot; value=&quot;321&quot;/&gt;&lt;/object&gt;&lt;object type=&quot;3&quot; unique_id=&quot;11345&quot;&gt;&lt;property id=&quot;20148&quot; value=&quot;5&quot;/&gt;&lt;property id=&quot;20300&quot; value=&quot;Slide 157&quot;/&gt;&lt;property id=&quot;20307&quot; value=&quot;322&quot;/&gt;&lt;/object&gt;&lt;object type=&quot;3&quot; unique_id=&quot;11346&quot;&gt;&lt;property id=&quot;20148&quot; value=&quot;5&quot;/&gt;&lt;property id=&quot;20300&quot; value=&quot;Slide 168&quot;/&gt;&lt;property id=&quot;20307&quot; value=&quot;323&quot;/&gt;&lt;/object&gt;&lt;object type=&quot;3&quot; unique_id=&quot;11347&quot;&gt;&lt;property id=&quot;20148&quot; value=&quot;5&quot;/&gt;&lt;property id=&quot;20300&quot; value=&quot;Slide 169&quot;/&gt;&lt;property id=&quot;20307&quot; value=&quot;324&quot;/&gt;&lt;/object&gt;&lt;object type=&quot;3&quot; unique_id=&quot;11348&quot;&gt;&lt;property id=&quot;20148&quot; value=&quot;5&quot;/&gt;&lt;property id=&quot;20300&quot; value=&quot;Slide 170&quot;/&gt;&lt;property id=&quot;20307&quot; value=&quot;325&quot;/&gt;&lt;/object&gt;&lt;object type=&quot;3&quot; unique_id=&quot;11349&quot;&gt;&lt;property id=&quot;20148&quot; value=&quot;5&quot;/&gt;&lt;property id=&quot;20300&quot; value=&quot;Slide 171&quot;/&gt;&lt;property id=&quot;20307&quot; value=&quot;326&quot;/&gt;&lt;/object&gt;&lt;object type=&quot;3&quot; unique_id=&quot;11350&quot;&gt;&lt;property id=&quot;20148&quot; value=&quot;5&quot;/&gt;&lt;property id=&quot;20300&quot; value=&quot;Slide 174&quot;/&gt;&lt;property id=&quot;20307&quot; value=&quot;327&quot;/&gt;&lt;/object&gt;&lt;object type=&quot;3&quot; unique_id=&quot;11351&quot;&gt;&lt;property id=&quot;20148&quot; value=&quot;5&quot;/&gt;&lt;property id=&quot;20300&quot; value=&quot;Slide 175&quot;/&gt;&lt;property id=&quot;20307&quot; value=&quot;328&quot;/&gt;&lt;/object&gt;&lt;object type=&quot;3&quot; unique_id=&quot;11352&quot;&gt;&lt;property id=&quot;20148&quot; value=&quot;5&quot;/&gt;&lt;property id=&quot;20300&quot; value=&quot;Slide 179&quot;/&gt;&lt;property id=&quot;20307&quot; value=&quot;329&quot;/&gt;&lt;/object&gt;&lt;object type=&quot;3&quot; unique_id=&quot;11353&quot;&gt;&lt;property id=&quot;20148&quot; value=&quot;5&quot;/&gt;&lt;property id=&quot;20300&quot; value=&quot;Slide 180&quot;/&gt;&lt;property id=&quot;20307&quot; value=&quot;330&quot;/&gt;&lt;/object&gt;&lt;object type=&quot;3&quot; unique_id=&quot;11354&quot;&gt;&lt;property id=&quot;20148&quot; value=&quot;5&quot;/&gt;&lt;property id=&quot;20300&quot; value=&quot;Slide 181&quot;/&gt;&lt;property id=&quot;20307&quot; value=&quot;331&quot;/&gt;&lt;/object&gt;&lt;object type=&quot;3&quot; unique_id=&quot;11355&quot;&gt;&lt;property id=&quot;20148&quot; value=&quot;5&quot;/&gt;&lt;property id=&quot;20300&quot; value=&quot;Slide 183&quot;/&gt;&lt;property id=&quot;20307&quot; value=&quot;332&quot;/&gt;&lt;/object&gt;&lt;object type=&quot;3&quot; unique_id=&quot;11356&quot;&gt;&lt;property id=&quot;20148&quot; value=&quot;5&quot;/&gt;&lt;property id=&quot;20300&quot; value=&quot;Slide 188&quot;/&gt;&lt;property id=&quot;20307&quot; value=&quot;333&quot;/&gt;&lt;/object&gt;&lt;object type=&quot;3&quot; unique_id=&quot;11357&quot;&gt;&lt;property id=&quot;20148&quot; value=&quot;5&quot;/&gt;&lt;property id=&quot;20300&quot; value=&quot;Slide 189&quot;/&gt;&lt;property id=&quot;20307&quot; value=&quot;334&quot;/&gt;&lt;/object&gt;&lt;object type=&quot;3&quot; unique_id=&quot;11358&quot;&gt;&lt;property id=&quot;20148&quot; value=&quot;5&quot;/&gt;&lt;property id=&quot;20300&quot; value=&quot;Slide 197&quot;/&gt;&lt;property id=&quot;20307&quot; value=&quot;335&quot;/&gt;&lt;/object&gt;&lt;object type=&quot;3&quot; unique_id=&quot;11359&quot;&gt;&lt;property id=&quot;20148&quot; value=&quot;5&quot;/&gt;&lt;property id=&quot;20300&quot; value=&quot;Slide 199&quot;/&gt;&lt;property id=&quot;20307&quot; value=&quot;336&quot;/&gt;&lt;/object&gt;&lt;object type=&quot;3&quot; unique_id=&quot;11360&quot;&gt;&lt;property id=&quot;20148&quot; value=&quot;5&quot;/&gt;&lt;property id=&quot;20300&quot; value=&quot;Slide 201&quot;/&gt;&lt;property id=&quot;20307&quot; value=&quot;337&quot;/&gt;&lt;/object&gt;&lt;object type=&quot;3&quot; unique_id=&quot;11361&quot;&gt;&lt;property id=&quot;20148&quot; value=&quot;5&quot;/&gt;&lt;property id=&quot;20300&quot; value=&quot;Slide 202&quot;/&gt;&lt;property id=&quot;20307&quot; value=&quot;338&quot;/&gt;&lt;/object&gt;&lt;object type=&quot;3&quot; unique_id=&quot;35626&quot;&gt;&lt;property id=&quot;20148&quot; value=&quot;5&quot;/&gt;&lt;property id=&quot;20300&quot; value=&quot;Slide 1 - &amp;quot;Chapter 5 C Functions&amp;quot;&quot;/&gt;&lt;property id=&quot;20307&quot; value=&quot;339&quot;/&gt;&lt;/object&gt;&lt;object type=&quot;3&quot; unique_id=&quot;35627&quot;&gt;&lt;property id=&quot;20148&quot; value=&quot;5&quot;/&gt;&lt;property id=&quot;20300&quot; value=&quot;Slide 4 - &amp;quot;5.1  Introduction&amp;quot;&quot;/&gt;&lt;property id=&quot;20307&quot; value=&quot;340&quot;/&gt;&lt;/object&gt;&lt;object type=&quot;3&quot; unique_id=&quot;35628&quot;&gt;&lt;property id=&quot;20148&quot; value=&quot;5&quot;/&gt;&lt;property id=&quot;20300&quot; value=&quot;Slide 5 - &amp;quot;5.2  Modularizing Programs in C &amp;quot;&quot;/&gt;&lt;property id=&quot;20307&quot; value=&quot;341&quot;/&gt;&lt;/object&gt;&lt;object type=&quot;3&quot; unique_id=&quot;35629&quot;&gt;&lt;property id=&quot;20148&quot; value=&quot;5&quot;/&gt;&lt;property id=&quot;20300&quot; value=&quot;Slide 9 - &amp;quot;5.2   Modularizing Programs in C (Cont.) &amp;quot;&quot;/&gt;&lt;property id=&quot;20307&quot; value=&quot;342&quot;/&gt;&lt;/object&gt;&lt;object type=&quot;3&quot; unique_id=&quot;35630&quot;&gt;&lt;property id=&quot;20148&quot; value=&quot;5&quot;/&gt;&lt;property id=&quot;20300&quot; value=&quot;Slide 10 - &amp;quot;5.2   Modularizing Programs in C (Cont.) &amp;quot;&quot;/&gt;&lt;property id=&quot;20307&quot; value=&quot;343&quot;/&gt;&lt;/object&gt;&lt;object type=&quot;3&quot; unique_id=&quot;35631&quot;&gt;&lt;property id=&quot;20148&quot; value=&quot;5&quot;/&gt;&lt;property id=&quot;20300&quot; value=&quot;Slide 11 - &amp;quot;5.2   Modularizing Programs in C (Cont.) &amp;quot;&quot;/&gt;&lt;property id=&quot;20307&quot; value=&quot;344&quot;/&gt;&lt;/object&gt;&lt;object type=&quot;3&quot; unique_id=&quot;35632&quot;&gt;&lt;property id=&quot;20148&quot; value=&quot;5&quot;/&gt;&lt;property id=&quot;20300&quot; value=&quot;Slide 13 - &amp;quot;5.3  Math Library Functions&amp;quot;&quot;/&gt;&lt;property id=&quot;20307&quot; value=&quot;345&quot;/&gt;&lt;/object&gt;&lt;object type=&quot;3&quot; unique_id=&quot;35633&quot;&gt;&lt;property id=&quot;20148&quot; value=&quot;5&quot;/&gt;&lt;property id=&quot;20300&quot; value=&quot;Slide 14 - &amp;quot;5.3  Math Library Functions (Cont.)&amp;quot;&quot;/&gt;&lt;property id=&quot;20307&quot; value=&quot;346&quot;/&gt;&lt;/object&gt;&lt;object type=&quot;3&quot; unique_id=&quot;35634&quot;&gt;&lt;property id=&quot;20148&quot; value=&quot;5&quot;/&gt;&lt;property id=&quot;20300&quot; value=&quot;Slide 16 - &amp;quot;5.3  Math Library Functions (Cont.)&amp;quot;&quot;/&gt;&lt;property id=&quot;20307&quot; value=&quot;347&quot;/&gt;&lt;/object&gt;&lt;object type=&quot;3&quot; unique_id=&quot;35635&quot;&gt;&lt;property id=&quot;20148&quot; value=&quot;5&quot;/&gt;&lt;property id=&quot;20300&quot; value=&quot;Slide 19 - &amp;quot;5.4  Functions&amp;quot;&quot;/&gt;&lt;property id=&quot;20307&quot; value=&quot;348&quot;/&gt;&lt;/object&gt;&lt;object type=&quot;3&quot; unique_id=&quot;35636&quot;&gt;&lt;property id=&quot;20148&quot; value=&quot;5&quot;/&gt;&lt;property id=&quot;20300&quot; value=&quot;Slide 21 - &amp;quot;5.4  Functions (Cont.)&amp;quot;&quot;/&gt;&lt;property id=&quot;20307&quot; value=&quot;349&quot;/&gt;&lt;/object&gt;&lt;object type=&quot;3&quot; unique_id=&quot;35637&quot;&gt;&lt;property id=&quot;20148&quot; value=&quot;5&quot;/&gt;&lt;property id=&quot;20300&quot; value=&quot;Slide 24 - &amp;quot;5.5  Function Definitions&amp;quot;&quot;/&gt;&lt;property id=&quot;20307&quot; value=&quot;350&quot;/&gt;&lt;/object&gt;&lt;object type=&quot;3&quot; unique_id=&quot;35638&quot;&gt;&lt;property id=&quot;20148&quot; value=&quot;5&quot;/&gt;&lt;property id=&quot;20300&quot; value=&quot;Slide 26 - &amp;quot;5.5  Function Definitions (Cont.)&amp;quot;&quot;/&gt;&lt;property id=&quot;20307&quot; value=&quot;351&quot;/&gt;&lt;/object&gt;&lt;object type=&quot;3&quot; unique_id=&quot;35639&quot;&gt;&lt;property id=&quot;20148&quot; value=&quot;5&quot;/&gt;&lt;property id=&quot;20300&quot; value=&quot;Slide 27 - &amp;quot;5.5  Function Definitions (Cont.)&amp;quot;&quot;/&gt;&lt;property id=&quot;20307&quot; value=&quot;352&quot;/&gt;&lt;/object&gt;&lt;object type=&quot;3&quot; unique_id=&quot;35640&quot;&gt;&lt;property id=&quot;20148&quot; value=&quot;5&quot;/&gt;&lt;property id=&quot;20300&quot; value=&quot;Slide 28 - &amp;quot;5.5  Function Definitions (Cont.)&amp;quot;&quot;/&gt;&lt;property id=&quot;20307&quot; value=&quot;353&quot;/&gt;&lt;/object&gt;&lt;object type=&quot;3&quot; unique_id=&quot;35641&quot;&gt;&lt;property id=&quot;20148&quot; value=&quot;5&quot;/&gt;&lt;property id=&quot;20300&quot; value=&quot;Slide 29 - &amp;quot;5.5  Function Definitions (Cont.)&amp;quot;&quot;/&gt;&lt;property id=&quot;20307&quot; value=&quot;354&quot;/&gt;&lt;/object&gt;&lt;object type=&quot;3&quot; unique_id=&quot;35642&quot;&gt;&lt;property id=&quot;20148&quot; value=&quot;5&quot;/&gt;&lt;property id=&quot;20300&quot; value=&quot;Slide 31 - &amp;quot;5.5  Function Definitions (Cont.)&amp;quot;&quot;/&gt;&lt;property id=&quot;20307&quot; value=&quot;355&quot;/&gt;&lt;/object&gt;&lt;object type=&quot;3&quot; unique_id=&quot;35643&quot;&gt;&lt;property id=&quot;20148&quot; value=&quot;5&quot;/&gt;&lt;property id=&quot;20300&quot; value=&quot;Slide 36 - &amp;quot;5.5  Function Definitions (Cont.)&amp;quot;&quot;/&gt;&lt;property id=&quot;20307&quot; value=&quot;356&quot;/&gt;&lt;/object&gt;&lt;object type=&quot;3&quot; unique_id=&quot;35644&quot;&gt;&lt;property id=&quot;20148&quot; value=&quot;5&quot;/&gt;&lt;property id=&quot;20300&quot; value=&quot;Slide 43 - &amp;quot;5.5  Function Definitions (Cont.)&amp;quot;&quot;/&gt;&lt;property id=&quot;20307&quot; value=&quot;357&quot;/&gt;&lt;/object&gt;&lt;object type=&quot;3&quot; unique_id=&quot;35645&quot;&gt;&lt;property id=&quot;20148&quot; value=&quot;5&quot;/&gt;&lt;property id=&quot;20300&quot; value=&quot;Slide 44 - &amp;quot;5.5  Function Definitions (Cont.)&amp;quot;&quot;/&gt;&lt;property id=&quot;20307&quot; value=&quot;358&quot;/&gt;&lt;/object&gt;&lt;object type=&quot;3&quot; unique_id=&quot;35646&quot;&gt;&lt;property id=&quot;20148&quot; value=&quot;5&quot;/&gt;&lt;property id=&quot;20300&quot; value=&quot;Slide 45 - &amp;quot;5.5  Function Definitions (Cont.)&amp;quot;&quot;/&gt;&lt;property id=&quot;20307&quot; value=&quot;359&quot;/&gt;&lt;/object&gt;&lt;object type=&quot;3&quot; unique_id=&quot;35647&quot;&gt;&lt;property id=&quot;20148&quot; value=&quot;5&quot;/&gt;&lt;property id=&quot;20300&quot; value=&quot;Slide 46 - &amp;quot;5.5  Function Definitions (Cont.)&amp;quot;&quot;/&gt;&lt;property id=&quot;20307&quot; value=&quot;360&quot;/&gt;&lt;/object&gt;&lt;object type=&quot;3&quot; unique_id=&quot;35648&quot;&gt;&lt;property id=&quot;20148&quot; value=&quot;5&quot;/&gt;&lt;property id=&quot;20300&quot; value=&quot;Slide 50 - &amp;quot;5.6  Function Prototypes: A Deeper Look&amp;quot;&quot;/&gt;&lt;property id=&quot;20307&quot; value=&quot;361&quot;/&gt;&lt;/object&gt;&lt;object type=&quot;3&quot; unique_id=&quot;35649&quot;&gt;&lt;property id=&quot;20148&quot; value=&quot;5&quot;/&gt;&lt;property id=&quot;20300&quot; value=&quot;Slide 51 - &amp;quot;5.6   Function Prototypes: A Deeper Look (Cont.)&amp;quot;&quot;/&gt;&lt;property id=&quot;20307&quot; value=&quot;362&quot;/&gt;&lt;/object&gt;&lt;object type=&quot;3&quot; unique_id=&quot;35650&quot;&gt;&lt;property id=&quot;20148&quot; value=&quot;5&quot;/&gt;&lt;property id=&quot;20300&quot; value=&quot;Slide 53 - &amp;quot;5.6   Function Prototypes: A Deeper Look (Cont.)&amp;quot;&quot;/&gt;&lt;property id=&quot;20307&quot; value=&quot;363&quot;/&gt;&lt;/object&gt;&lt;object type=&quot;3&quot; unique_id=&quot;35651&quot;&gt;&lt;property id=&quot;20148&quot; value=&quot;5&quot;/&gt;&lt;property id=&quot;20300&quot; value=&quot;Slide 56 - &amp;quot;5.6   Function Prototypes: A Deeper Look (Cont.)&amp;quot;&quot;/&gt;&lt;property id=&quot;20307&quot; value=&quot;364&quot;/&gt;&lt;/object&gt;&lt;object type=&quot;3&quot; unique_id=&quot;35652&quot;&gt;&lt;property id=&quot;20148&quot; value=&quot;5&quot;/&gt;&lt;property id=&quot;20300&quot; value=&quot;Slide 57 - &amp;quot;5.6   Function Prototypes: A Deeper Look (Cont.)&amp;quot;&quot;/&gt;&lt;property id=&quot;20307&quot; value=&quot;365&quot;/&gt;&lt;/object&gt;&lt;object type=&quot;3&quot; unique_id=&quot;35653&quot;&gt;&lt;property id=&quot;20148&quot; value=&quot;5&quot;/&gt;&lt;property id=&quot;20300&quot; value=&quot;Slide 58 - &amp;quot;5.6   Function Prototypes: A Deeper Look (Cont.)&amp;quot;&quot;/&gt;&lt;property id=&quot;20307&quot; value=&quot;366&quot;/&gt;&lt;/object&gt;&lt;object type=&quot;3&quot; unique_id=&quot;35654&quot;&gt;&lt;property id=&quot;20148&quot; value=&quot;5&quot;/&gt;&lt;property id=&quot;20300&quot; value=&quot;Slide 59 - &amp;quot;5.6   Function Prototypes: A Deeper Look (Cont.)&amp;quot;&quot;/&gt;&lt;property id=&quot;20307&quot; value=&quot;367&quot;/&gt;&lt;/object&gt;&lt;object type=&quot;3&quot; unique_id=&quot;35655&quot;&gt;&lt;property id=&quot;20148&quot; value=&quot;5&quot;/&gt;&lt;property id=&quot;20300&quot; value=&quot;Slide 60 - &amp;quot;5.6   Function Prototypes: A Deeper Look (Cont.)&amp;quot;&quot;/&gt;&lt;property id=&quot;20307&quot; value=&quot;368&quot;/&gt;&lt;/object&gt;&lt;object type=&quot;3&quot; unique_id=&quot;35656&quot;&gt;&lt;property id=&quot;20148&quot; value=&quot;5&quot;/&gt;&lt;property id=&quot;20300&quot; value=&quot;Slide 61 - &amp;quot;5.6   Function Prototypes: A Deeper Look (Cont.)&amp;quot;&quot;/&gt;&lt;property id=&quot;20307&quot; value=&quot;369&quot;/&gt;&lt;/object&gt;&lt;object type=&quot;3&quot; unique_id=&quot;35657&quot;&gt;&lt;property id=&quot;20148&quot; value=&quot;5&quot;/&gt;&lt;property id=&quot;20300&quot; value=&quot;Slide 62 - &amp;quot;5.6   Function Prototypes: A Deeper Look (Cont.)&amp;quot;&quot;/&gt;&lt;property id=&quot;20307&quot; value=&quot;370&quot;/&gt;&lt;/object&gt;&lt;object type=&quot;3&quot; unique_id=&quot;35658&quot;&gt;&lt;property id=&quot;20148&quot; value=&quot;5&quot;/&gt;&lt;property id=&quot;20300&quot; value=&quot;Slide 64 - &amp;quot;5.6   Function Prototypes: A Deeper Look (Cont.)&amp;quot;&quot;/&gt;&lt;property id=&quot;20307&quot; value=&quot;371&quot;/&gt;&lt;/object&gt;&lt;object type=&quot;3&quot; unique_id=&quot;35659&quot;&gt;&lt;property id=&quot;20148&quot; value=&quot;5&quot;/&gt;&lt;property id=&quot;20300&quot; value=&quot;Slide 66 - &amp;quot;5.6   Function Prototypes: A Deeper Look (Cont.)&amp;quot;&quot;/&gt;&lt;property id=&quot;20307&quot; value=&quot;372&quot;/&gt;&lt;/object&gt;&lt;object type=&quot;3&quot; unique_id=&quot;35660&quot;&gt;&lt;property id=&quot;20148&quot; value=&quot;5&quot;/&gt;&lt;property id=&quot;20300&quot; value=&quot;Slide 69 - &amp;quot;5.7  Function Call Stack and Stack Frames&amp;quot;&quot;/&gt;&lt;property id=&quot;20307&quot; value=&quot;373&quot;/&gt;&lt;/object&gt;&lt;object type=&quot;3&quot; unique_id=&quot;35661&quot;&gt;&lt;property id=&quot;20148&quot; value=&quot;5&quot;/&gt;&lt;property id=&quot;20300&quot; value=&quot;Slide 70 - &amp;quot;5.7  Function Call Stack and Stack  Frames (Cont.)&amp;quot;&quot;/&gt;&lt;property id=&quot;20307&quot; value=&quot;374&quot;/&gt;&lt;/object&gt;&lt;object type=&quot;3&quot; unique_id=&quot;35662&quot;&gt;&lt;property id=&quot;20148&quot; value=&quot;5&quot;/&gt;&lt;property id=&quot;20300&quot; value=&quot;Slide 71 - &amp;quot;5.7  Function Call Stack and Stack Frames (Cont.)&amp;quot;&quot;/&gt;&lt;property id=&quot;20307&quot; value=&quot;375&quot;/&gt;&lt;/object&gt;&lt;object type=&quot;3&quot; unique_id=&quot;35663&quot;&gt;&lt;property id=&quot;20148&quot; value=&quot;5&quot;/&gt;&lt;property id=&quot;20300&quot; value=&quot;Slide 72 - &amp;quot;5.7  Function Call Stack and Stack Frames (Cont.)&amp;quot;&quot;/&gt;&lt;property id=&quot;20307&quot; value=&quot;376&quot;/&gt;&lt;/object&gt;&lt;object type=&quot;3&quot; unique_id=&quot;35664&quot;&gt;&lt;property id=&quot;20148&quot; value=&quot;5&quot;/&gt;&lt;property id=&quot;20300&quot; value=&quot;Slide 73 - &amp;quot;5.7  Function Call Stack and Stack Frames (Cont.)&amp;quot;&quot;/&gt;&lt;property id=&quot;20307&quot; value=&quot;377&quot;/&gt;&lt;/object&gt;&lt;object type=&quot;3&quot; unique_id=&quot;35665&quot;&gt;&lt;property id=&quot;20148&quot; value=&quot;5&quot;/&gt;&lt;property id=&quot;20300&quot; value=&quot;Slide 74 - &amp;quot;5.7  Function Call Stack and Stack Frames (Cont.)&amp;quot;&quot;/&gt;&lt;property id=&quot;20307&quot; value=&quot;378&quot;/&gt;&lt;/object&gt;&lt;object type=&quot;3&quot; unique_id=&quot;35666&quot;&gt;&lt;property id=&quot;20148&quot; value=&quot;5&quot;/&gt;&lt;property id=&quot;20300&quot; value=&quot;Slide 75 - &amp;quot;5.7  Function Call Stack and Stack Frames (Cont.)&amp;quot;&quot;/&gt;&lt;property id=&quot;20307&quot; value=&quot;379&quot;/&gt;&lt;/object&gt;&lt;object type=&quot;3&quot; unique_id=&quot;35667&quot;&gt;&lt;property id=&quot;20148&quot; value=&quot;5&quot;/&gt;&lt;property id=&quot;20300&quot; value=&quot;Slide 76 - &amp;quot;5.7  Function Call Stack and Stack Frames (Cont.)&amp;quot;&quot;/&gt;&lt;property id=&quot;20307&quot; value=&quot;380&quot;/&gt;&lt;/object&gt;&lt;object type=&quot;3&quot; unique_id=&quot;35668&quot;&gt;&lt;property id=&quot;20148&quot; value=&quot;5&quot;/&gt;&lt;property id=&quot;20300&quot; value=&quot;Slide 77 - &amp;quot;5.7  Function Call Stack and Stack Frames (Cont.)&amp;quot;&quot;/&gt;&lt;property id=&quot;20307&quot; value=&quot;381&quot;/&gt;&lt;/object&gt;&lt;object type=&quot;3&quot; unique_id=&quot;35669&quot;&gt;&lt;property id=&quot;20148&quot; value=&quot;5&quot;/&gt;&lt;property id=&quot;20300&quot; value=&quot;Slide 78&quot;/&gt;&lt;property id=&quot;20307&quot; value=&quot;383&quot;/&gt;&lt;/object&gt;&lt;object type=&quot;3&quot; unique_id=&quot;35670&quot;&gt;&lt;property id=&quot;20148&quot; value=&quot;5&quot;/&gt;&lt;property id=&quot;20300&quot; value=&quot;Slide 79 - &amp;quot;5.7  Function Call Stack and Stack Frames (Cont.)&amp;quot;&quot;/&gt;&lt;property id=&quot;20307&quot; value=&quot;382&quot;/&gt;&lt;/object&gt;&lt;object type=&quot;3&quot; unique_id=&quot;35671&quot;&gt;&lt;property id=&quot;20148&quot; value=&quot;5&quot;/&gt;&lt;property id=&quot;20300&quot; value=&quot;Slide 83 - &amp;quot;5.7  Function Call Stack and Stack Frames (Cont.)&amp;quot;&quot;/&gt;&lt;property id=&quot;20307&quot; value=&quot;384&quot;/&gt;&lt;/object&gt;&lt;object type=&quot;3&quot; unique_id=&quot;35672&quot;&gt;&lt;property id=&quot;20148&quot; value=&quot;5&quot;/&gt;&lt;property id=&quot;20300&quot; value=&quot;Slide 85 - &amp;quot;5.7  Function Call Stack and Stack Frames (Cont.)&amp;quot;&quot;/&gt;&lt;property id=&quot;20307&quot; value=&quot;385&quot;/&gt;&lt;/object&gt;&lt;object type=&quot;3&quot; unique_id=&quot;35673&quot;&gt;&lt;property id=&quot;20148&quot; value=&quot;5&quot;/&gt;&lt;property id=&quot;20300&quot; value=&quot;Slide 86 - &amp;quot;5.8  Headers&amp;quot;&quot;/&gt;&lt;property id=&quot;20307&quot; value=&quot;386&quot;/&gt;&lt;/object&gt;&lt;object type=&quot;3&quot; unique_id=&quot;35674&quot;&gt;&lt;property id=&quot;20148&quot; value=&quot;5&quot;/&gt;&lt;property id=&quot;20300&quot; value=&quot;Slide 87 - &amp;quot;5.8  Headers (Cont.)&amp;quot;&quot;/&gt;&lt;property id=&quot;20307&quot; value=&quot;387&quot;/&gt;&lt;/object&gt;&lt;object type=&quot;3&quot; unique_id=&quot;35675&quot;&gt;&lt;property id=&quot;20148&quot; value=&quot;5&quot;/&gt;&lt;property id=&quot;20300&quot; value=&quot;Slide 90 - &amp;quot;5.9  Passing Arguments By Value and By Reference&amp;quot;&quot;/&gt;&lt;property id=&quot;20307&quot; value=&quot;388&quot;/&gt;&lt;/object&gt;&lt;object type=&quot;3&quot; unique_id=&quot;35676&quot;&gt;&lt;property id=&quot;20148&quot; value=&quot;5&quot;/&gt;&lt;property id=&quot;20300&quot; value=&quot;Slide 91 - &amp;quot;5.9  Passing Arguments By Value and By Reference (Cont.)&amp;quot;&quot;/&gt;&lt;property id=&quot;20307&quot; value=&quot;389&quot;/&gt;&lt;/object&gt;&lt;object type=&quot;3&quot; unique_id=&quot;35677&quot;&gt;&lt;property id=&quot;20148&quot; value=&quot;5&quot;/&gt;&lt;property id=&quot;20300&quot; value=&quot;Slide 92 - &amp;quot;5.10  Random Number Generation&amp;quot;&quot;/&gt;&lt;property id=&quot;20307&quot; value=&quot;390&quot;/&gt;&lt;/object&gt;&lt;object type=&quot;3&quot; unique_id=&quot;35678&quot;&gt;&lt;property id=&quot;20148&quot; value=&quot;5&quot;/&gt;&lt;property id=&quot;20300&quot; value=&quot;Slide 93 - &amp;quot;5.10  Random Number Generation (Cont.)&amp;quot;&quot;/&gt;&lt;property id=&quot;20307&quot; value=&quot;391&quot;/&gt;&lt;/object&gt;&lt;object type=&quot;3&quot; unique_id=&quot;35679&quot;&gt;&lt;property id=&quot;20148&quot; value=&quot;5&quot;/&gt;&lt;property id=&quot;20300&quot; value=&quot;Slide 94 - &amp;quot;5.10  Random Number Generation (Cont.)&amp;quot;&quot;/&gt;&lt;property id=&quot;20307&quot; value=&quot;392&quot;/&gt;&lt;/object&gt;&lt;object type=&quot;3&quot; unique_id=&quot;35680&quot;&gt;&lt;property id=&quot;20148&quot; value=&quot;5&quot;/&gt;&lt;property id=&quot;20300&quot; value=&quot;Slide 95 - &amp;quot;5.10  Random Number Generation (Cont.)&amp;quot;&quot;/&gt;&lt;property id=&quot;20307&quot; value=&quot;393&quot;/&gt;&lt;/object&gt;&lt;object type=&quot;3&quot; unique_id=&quot;35681&quot;&gt;&lt;property id=&quot;20148&quot; value=&quot;5&quot;/&gt;&lt;property id=&quot;20300&quot; value=&quot;Slide 97 - &amp;quot;5.10  Random Number Generation (Cont.)&amp;quot;&quot;/&gt;&lt;property id=&quot;20307&quot; value=&quot;394&quot;/&gt;&lt;/object&gt;&lt;object type=&quot;3&quot; unique_id=&quot;35682&quot;&gt;&lt;property id=&quot;20148&quot; value=&quot;5&quot;/&gt;&lt;property id=&quot;20300&quot; value=&quot;Slide 98 - &amp;quot;5.10  Random Number Generation (Cont.)&amp;quot;&quot;/&gt;&lt;property id=&quot;20307&quot; value=&quot;395&quot;/&gt;&lt;/object&gt;&lt;object type=&quot;3&quot; unique_id=&quot;35683&quot;&gt;&lt;property id=&quot;20148&quot; value=&quot;5&quot;/&gt;&lt;property id=&quot;20300&quot; value=&quot;Slide 102 - &amp;quot;5.10  Random Number Generation (Cont.)&amp;quot;&quot;/&gt;&lt;property id=&quot;20307&quot; value=&quot;396&quot;/&gt;&lt;/object&gt;&lt;object type=&quot;3&quot; unique_id=&quot;35684&quot;&gt;&lt;property id=&quot;20148&quot; value=&quot;5&quot;/&gt;&lt;property id=&quot;20300&quot; value=&quot;Slide 103 - &amp;quot;5.10  Random Number Generation (Cont.)&amp;quot;&quot;/&gt;&lt;property id=&quot;20307&quot; value=&quot;397&quot;/&gt;&lt;/object&gt;&lt;object type=&quot;3&quot; unique_id=&quot;35685&quot;&gt;&lt;property id=&quot;20148&quot; value=&quot;5&quot;/&gt;&lt;property id=&quot;20300&quot; value=&quot;Slide 104 - &amp;quot;5.10  Random Number Generation (Cont.)&amp;quot;&quot;/&gt;&lt;property id=&quot;20307&quot; value=&quot;398&quot;/&gt;&lt;/object&gt;&lt;object type=&quot;3&quot; unique_id=&quot;35686&quot;&gt;&lt;property id=&quot;20148&quot; value=&quot;5&quot;/&gt;&lt;property id=&quot;20300&quot; value=&quot;Slide 105 - &amp;quot;5.10  Random Number Generation (Cont.)&amp;quot;&quot;/&gt;&lt;property id=&quot;20307&quot; value=&quot;399&quot;/&gt;&lt;/object&gt;&lt;object type=&quot;3&quot; unique_id=&quot;35687&quot;&gt;&lt;property id=&quot;20148&quot; value=&quot;5&quot;/&gt;&lt;property id=&quot;20300&quot; value=&quot;Slide 109 - &amp;quot;5.10  Random Number Generation (Cont.)&amp;quot;&quot;/&gt;&lt;property id=&quot;20307&quot; value=&quot;400&quot;/&gt;&lt;/object&gt;&lt;object type=&quot;3&quot; unique_id=&quot;35688&quot;&gt;&lt;property id=&quot;20148&quot; value=&quot;5&quot;/&gt;&lt;property id=&quot;20300&quot; value=&quot;Slide 110 - &amp;quot;5.10  Random Number Generation (Cont.)&amp;quot;&quot;/&gt;&lt;property id=&quot;20307&quot; value=&quot;401&quot;/&gt;&lt;/object&gt;&lt;object type=&quot;3&quot; unique_id=&quot;35689&quot;&gt;&lt;property id=&quot;20148&quot; value=&quot;5&quot;/&gt;&lt;property id=&quot;20300&quot; value=&quot;Slide 111 - &amp;quot;5.10  Random Number Generation (Cont.)&amp;quot;&quot;/&gt;&lt;property id=&quot;20307&quot; value=&quot;402&quot;/&gt;&lt;/object&gt;&lt;object type=&quot;3&quot; unique_id=&quot;35690&quot;&gt;&lt;property id=&quot;20148&quot; value=&quot;5&quot;/&gt;&lt;property id=&quot;20300&quot; value=&quot;Slide 112 - &amp;quot;5.10  Random Number Generation (Cont.)&amp;quot;&quot;/&gt;&lt;property id=&quot;20307&quot; value=&quot;403&quot;/&gt;&lt;/object&gt;&lt;object type=&quot;3&quot; unique_id=&quot;35691&quot;&gt;&lt;property id=&quot;20148&quot; value=&quot;5&quot;/&gt;&lt;property id=&quot;20300&quot; value=&quot;Slide 113 - &amp;quot;5.11  Example: A Game of Chance; Introducing enum&amp;quot;&quot;/&gt;&lt;property id=&quot;20307&quot; value=&quot;404&quot;/&gt;&lt;/object&gt;&lt;object type=&quot;3&quot; unique_id=&quot;35692&quot;&gt;&lt;property id=&quot;20148&quot; value=&quot;5&quot;/&gt;&lt;property id=&quot;20300&quot; value=&quot;Slide 120 - &amp;quot;5.11  Example: A Game of Chance; Introducing enum (cont.)&amp;quot;&quot;/&gt;&lt;property id=&quot;20307&quot; value=&quot;405&quot;/&gt;&lt;/object&gt;&lt;object type=&quot;3&quot; unique_id=&quot;35693&quot;&gt;&lt;property id=&quot;20148&quot; value=&quot;5&quot;/&gt;&lt;property id=&quot;20300&quot; value=&quot;Slide 121 - &amp;quot;5.11  Example: A Game of Chance; Introducing enum (cont.)&amp;quot;&quot;/&gt;&lt;property id=&quot;20307&quot; value=&quot;406&quot;/&gt;&lt;/object&gt;&lt;object type=&quot;3&quot; unique_id=&quot;35694&quot;&gt;&lt;property id=&quot;20148&quot; value=&quot;5&quot;/&gt;&lt;property id=&quot;20300&quot; value=&quot;Slide 122 - &amp;quot;5.11  Example: A Game of Chance; Introducing enum (cont.)&amp;quot;&quot;/&gt;&lt;property id=&quot;20307&quot; value=&quot;407&quot;/&gt;&lt;/object&gt;&lt;object type=&quot;3&quot; unique_id=&quot;35695&quot;&gt;&lt;property id=&quot;20148&quot; value=&quot;5&quot;/&gt;&lt;property id=&quot;20300&quot; value=&quot;Slide 125 - &amp;quot;5.11  Example: A Game of Chance; Introducing enum (cont.)&amp;quot;&quot;/&gt;&lt;property id=&quot;20307&quot; value=&quot;408&quot;/&gt;&lt;/object&gt;&lt;object type=&quot;3&quot; unique_id=&quot;35696&quot;&gt;&lt;property id=&quot;20148&quot; value=&quot;5&quot;/&gt;&lt;property id=&quot;20300&quot; value=&quot;Slide 126 - &amp;quot;5.11  Example: A Game of Chance; Introducing enum (cont.)&amp;quot;&quot;/&gt;&lt;property id=&quot;20307&quot; value=&quot;409&quot;/&gt;&lt;/object&gt;&lt;object type=&quot;3&quot; unique_id=&quot;35697&quot;&gt;&lt;property id=&quot;20148&quot; value=&quot;5&quot;/&gt;&lt;property id=&quot;20300&quot; value=&quot;Slide 127 - &amp;quot;5.11  Example: A Game of Chance; Introducing enum (cont.)&amp;quot;&quot;/&gt;&lt;property id=&quot;20307&quot; value=&quot;410&quot;/&gt;&lt;/object&gt;&lt;object type=&quot;3&quot; unique_id=&quot;35698&quot;&gt;&lt;property id=&quot;20148&quot; value=&quot;5&quot;/&gt;&lt;property id=&quot;20300&quot; value=&quot;Slide 128 - &amp;quot;5.11  Example: A Game of Chance; Introducing enum (cont.)&amp;quot;&quot;/&gt;&lt;property id=&quot;20307&quot; value=&quot;411&quot;/&gt;&lt;/object&gt;&lt;object type=&quot;3&quot; unique_id=&quot;35699&quot;&gt;&lt;property id=&quot;20148&quot; value=&quot;5&quot;/&gt;&lt;property id=&quot;20300&quot; value=&quot;Slide 129 - &amp;quot;5.11  Example: A Game of Chance; Introducing enum (cont.)&amp;quot;&quot;/&gt;&lt;property id=&quot;20307&quot; value=&quot;412&quot;/&gt;&lt;/object&gt;&lt;object type=&quot;3&quot; unique_id=&quot;35700&quot;&gt;&lt;property id=&quot;20148&quot; value=&quot;5&quot;/&gt;&lt;property id=&quot;20300&quot; value=&quot;Slide 130 - &amp;quot;5.12  Storage Classes&amp;quot;&quot;/&gt;&lt;property id=&quot;20307&quot; value=&quot;413&quot;/&gt;&lt;/object&gt;&lt;object type=&quot;3&quot; unique_id=&quot;35701&quot;&gt;&lt;property id=&quot;20148&quot; value=&quot;5&quot;/&gt;&lt;property id=&quot;20300&quot; value=&quot;Slide 131 - &amp;quot;5.12  Storage Classes (Cont.)&amp;quot;&quot;/&gt;&lt;property id=&quot;20307&quot; value=&quot;414&quot;/&gt;&lt;/object&gt;&lt;object type=&quot;3&quot; unique_id=&quot;35702&quot;&gt;&lt;property id=&quot;20148&quot; value=&quot;5&quot;/&gt;&lt;property id=&quot;20300&quot; value=&quot;Slide 132 - &amp;quot;5.12  Storage Classes (Cont.)&amp;quot;&quot;/&gt;&lt;property id=&quot;20307&quot; value=&quot;415&quot;/&gt;&lt;/object&gt;&lt;object type=&quot;3&quot; unique_id=&quot;35703&quot;&gt;&lt;property id=&quot;20148&quot; value=&quot;5&quot;/&gt;&lt;property id=&quot;20300&quot; value=&quot;Slide 133 - &amp;quot;5.12  Storage Classes (Cont.)&amp;quot;&quot;/&gt;&lt;property id=&quot;20307&quot; value=&quot;416&quot;/&gt;&lt;/object&gt;&lt;object type=&quot;3&quot; unique_id=&quot;35704&quot;&gt;&lt;property id=&quot;20148&quot; value=&quot;5&quot;/&gt;&lt;property id=&quot;20300&quot; value=&quot;Slide 134 - &amp;quot;5.12  Storage Classes (Cont.)&amp;quot;&quot;/&gt;&lt;property id=&quot;20307&quot; value=&quot;417&quot;/&gt;&lt;/object&gt;&lt;object type=&quot;3&quot; unique_id=&quot;35705&quot;&gt;&lt;property id=&quot;20148&quot; value=&quot;5&quot;/&gt;&lt;property id=&quot;20300&quot; value=&quot;Slide 136 - &amp;quot;5.12  Storage Classes (Cont.)&amp;quot;&quot;/&gt;&lt;property id=&quot;20307&quot; value=&quot;418&quot;/&gt;&lt;/object&gt;&lt;object type=&quot;3&quot; unique_id=&quot;35706&quot;&gt;&lt;property id=&quot;20148&quot; value=&quot;5&quot;/&gt;&lt;property id=&quot;20300&quot; value=&quot;Slide 137 - &amp;quot;5.12  Storage Classes (Cont.)&amp;quot;&quot;/&gt;&lt;property id=&quot;20307&quot; value=&quot;419&quot;/&gt;&lt;/object&gt;&lt;object type=&quot;3&quot; unique_id=&quot;35707&quot;&gt;&lt;property id=&quot;20148&quot; value=&quot;5&quot;/&gt;&lt;property id=&quot;20300&quot; value=&quot;Slide 138 - &amp;quot;5.12  Storage Classes (Cont.)&amp;quot;&quot;/&gt;&lt;property id=&quot;20307&quot; value=&quot;420&quot;/&gt;&lt;/object&gt;&lt;object type=&quot;3&quot; unique_id=&quot;35708&quot;&gt;&lt;property id=&quot;20148&quot; value=&quot;5&quot;/&gt;&lt;property id=&quot;20300&quot; value=&quot;Slide 141 - &amp;quot;5.12  Storage Classes (Cont.)&amp;quot;&quot;/&gt;&lt;property id=&quot;20307&quot; value=&quot;421&quot;/&gt;&lt;/object&gt;&lt;object type=&quot;3&quot; unique_id=&quot;35709&quot;&gt;&lt;property id=&quot;20148&quot; value=&quot;5&quot;/&gt;&lt;property id=&quot;20300&quot; value=&quot;Slide 142 - &amp;quot;5.12  Storage Classes (Cont.)&amp;quot;&quot;/&gt;&lt;property id=&quot;20307&quot; value=&quot;422&quot;/&gt;&lt;/object&gt;&lt;object type=&quot;3&quot; unique_id=&quot;35710&quot;&gt;&lt;property id=&quot;20148&quot; value=&quot;5&quot;/&gt;&lt;property id=&quot;20300&quot; value=&quot;Slide 143 - &amp;quot;5.13  Scope Rules &amp;quot;&quot;/&gt;&lt;property id=&quot;20307&quot; value=&quot;423&quot;/&gt;&lt;/object&gt;&lt;object type=&quot;3&quot; unique_id=&quot;35711&quot;&gt;&lt;property id=&quot;20148&quot; value=&quot;5&quot;/&gt;&lt;property id=&quot;20300&quot; value=&quot;Slide 144 - &amp;quot;5.13  Scope Rules (Cont.)&amp;quot;&quot;/&gt;&lt;property id=&quot;20307&quot; value=&quot;424&quot;/&gt;&lt;/object&gt;&lt;object type=&quot;3&quot; unique_id=&quot;35712&quot;&gt;&lt;property id=&quot;20148&quot; value=&quot;5&quot;/&gt;&lt;property id=&quot;20300&quot; value=&quot;Slide 145 - &amp;quot;5.13  Scope Rules (Cont.)&amp;quot;&quot;/&gt;&lt;property id=&quot;20307&quot; value=&quot;425&quot;/&gt;&lt;/object&gt;&lt;object type=&quot;3&quot; unique_id=&quot;35713&quot;&gt;&lt;property id=&quot;20148&quot; value=&quot;5&quot;/&gt;&lt;property id=&quot;20300&quot; value=&quot;Slide 146 - &amp;quot;5.13  Scope Rules (Cont.)&amp;quot;&quot;/&gt;&lt;property id=&quot;20307&quot; value=&quot;426&quot;/&gt;&lt;/object&gt;&lt;object type=&quot;3&quot; unique_id=&quot;35714&quot;&gt;&lt;property id=&quot;20148&quot; value=&quot;5&quot;/&gt;&lt;property id=&quot;20300&quot; value=&quot;Slide 147 - &amp;quot;5.13  Scope Rules (Cont.)&amp;quot;&quot;/&gt;&lt;property id=&quot;20307&quot; value=&quot;427&quot;/&gt;&lt;/object&gt;&lt;object type=&quot;3&quot; unique_id=&quot;35715&quot;&gt;&lt;property id=&quot;20148&quot; value=&quot;5&quot;/&gt;&lt;property id=&quot;20300&quot; value=&quot;Slide 150 - &amp;quot;5.13  Scope Rules (Cont.)&amp;quot;&quot;/&gt;&lt;property id=&quot;20307&quot; value=&quot;428&quot;/&gt;&lt;/object&gt;&lt;object type=&quot;3&quot; unique_id=&quot;35716&quot;&gt;&lt;property id=&quot;20148&quot; value=&quot;5&quot;/&gt;&lt;property id=&quot;20300&quot; value=&quot;Slide 151 - &amp;quot;5.13  Scope Rules (Cont.)&amp;quot;&quot;/&gt;&lt;property id=&quot;20307&quot; value=&quot;429&quot;/&gt;&lt;/object&gt;&lt;object type=&quot;3&quot; unique_id=&quot;35717&quot;&gt;&lt;property id=&quot;20148&quot; value=&quot;5&quot;/&gt;&lt;property id=&quot;20300&quot; value=&quot;Slide 152 - &amp;quot;5.13  Scope Rules (Cont.)&amp;quot;&quot;/&gt;&lt;property id=&quot;20307&quot; value=&quot;430&quot;/&gt;&lt;/object&gt;&lt;object type=&quot;3&quot; unique_id=&quot;35718&quot;&gt;&lt;property id=&quot;20148&quot; value=&quot;5&quot;/&gt;&lt;property id=&quot;20300&quot; value=&quot;Slide 153 - &amp;quot;5.13  Scope Rules (Cont.)&amp;quot;&quot;/&gt;&lt;property id=&quot;20307&quot; value=&quot;431&quot;/&gt;&lt;/object&gt;&lt;object type=&quot;3&quot; unique_id=&quot;35719&quot;&gt;&lt;property id=&quot;20148&quot; value=&quot;5&quot;/&gt;&lt;property id=&quot;20300&quot; value=&quot;Slide 158 - &amp;quot;5.14  Recursion&amp;quot;&quot;/&gt;&lt;property id=&quot;20307&quot; value=&quot;432&quot;/&gt;&lt;/object&gt;&lt;object type=&quot;3&quot; unique_id=&quot;35720&quot;&gt;&lt;property id=&quot;20148&quot; value=&quot;5&quot;/&gt;&lt;property id=&quot;20300&quot; value=&quot;Slide 159 - &amp;quot;5.14  Recursion (Cont.)&amp;quot;&quot;/&gt;&lt;property id=&quot;20307&quot; value=&quot;433&quot;/&gt;&lt;/object&gt;&lt;object type=&quot;3&quot; unique_id=&quot;35721&quot;&gt;&lt;property id=&quot;20148&quot; value=&quot;5&quot;/&gt;&lt;property id=&quot;20300&quot; value=&quot;Slide 160 - &amp;quot;5.14  Recursion (Cont.)&amp;quot;&quot;/&gt;&lt;property id=&quot;20307&quot; value=&quot;434&quot;/&gt;&lt;/object&gt;&lt;object type=&quot;3&quot; unique_id=&quot;35722&quot;&gt;&lt;property id=&quot;20148&quot; value=&quot;5&quot;/&gt;&lt;property id=&quot;20300&quot; value=&quot;Slide 161 - &amp;quot;5.14  Recursion (Cont.)&amp;quot;&quot;/&gt;&lt;property id=&quot;20307&quot; value=&quot;435&quot;/&gt;&lt;/object&gt;&lt;object type=&quot;3&quot; unique_id=&quot;35723&quot;&gt;&lt;property id=&quot;20148&quot; value=&quot;5&quot;/&gt;&lt;property id=&quot;20300&quot; value=&quot;Slide 162 - &amp;quot;5.14  Recursion (Cont.)&amp;quot;&quot;/&gt;&lt;property id=&quot;20307&quot; value=&quot;436&quot;/&gt;&lt;/object&gt;&lt;object type=&quot;3&quot; unique_id=&quot;35724&quot;&gt;&lt;property id=&quot;20148&quot; value=&quot;5&quot;/&gt;&lt;property id=&quot;20300&quot; value=&quot;Slide 163 - &amp;quot;5.14  Recursion (Cont.)&amp;quot;&quot;/&gt;&lt;property id=&quot;20307&quot; value=&quot;437&quot;/&gt;&lt;/object&gt;&lt;object type=&quot;3&quot; unique_id=&quot;35725&quot;&gt;&lt;property id=&quot;20148&quot; value=&quot;5&quot;/&gt;&lt;property id=&quot;20300&quot; value=&quot;Slide 164 - &amp;quot;5.14  Recursion (Cont.)&amp;quot;&quot;/&gt;&lt;property id=&quot;20307&quot; value=&quot;438&quot;/&gt;&lt;/object&gt;&lt;object type=&quot;3&quot; unique_id=&quot;35726&quot;&gt;&lt;property id=&quot;20148&quot; value=&quot;5&quot;/&gt;&lt;property id=&quot;20300&quot; value=&quot;Slide 165 - &amp;quot;5.14  Recursion (Cont.)&amp;quot;&quot;/&gt;&lt;property id=&quot;20307&quot; value=&quot;439&quot;/&gt;&lt;/object&gt;&lt;object type=&quot;3&quot; unique_id=&quot;35727&quot;&gt;&lt;property id=&quot;20148&quot; value=&quot;5&quot;/&gt;&lt;property id=&quot;20300&quot; value=&quot;Slide 166 - &amp;quot;5.14  Recursion (Cont.)&amp;quot;&quot;/&gt;&lt;property id=&quot;20307&quot; value=&quot;440&quot;/&gt;&lt;/object&gt;&lt;object type=&quot;3&quot; unique_id=&quot;35728&quot;&gt;&lt;property id=&quot;20148&quot; value=&quot;5&quot;/&gt;&lt;property id=&quot;20300&quot; value=&quot;Slide 167 - &amp;quot;5.14  Recursion (Cont.)&amp;quot;&quot;/&gt;&lt;property id=&quot;20307&quot; value=&quot;441&quot;/&gt;&lt;/object&gt;&lt;object type=&quot;3&quot; unique_id=&quot;35729&quot;&gt;&lt;property id=&quot;20148&quot; value=&quot;5&quot;/&gt;&lt;property id=&quot;20300&quot; value=&quot;Slide 172 - &amp;quot;5.14  Recursion (Cont.)&amp;quot;&quot;/&gt;&lt;property id=&quot;20307&quot; value=&quot;442&quot;/&gt;&lt;/object&gt;&lt;object type=&quot;3&quot; unique_id=&quot;35730&quot;&gt;&lt;property id=&quot;20148&quot; value=&quot;5&quot;/&gt;&lt;property id=&quot;20300&quot; value=&quot;Slide 173 - &amp;quot;5.14  Recursion (Cont.)&amp;quot;&quot;/&gt;&lt;property id=&quot;20307&quot; value=&quot;443&quot;/&gt;&lt;/object&gt;&lt;object type=&quot;3&quot; unique_id=&quot;35731&quot;&gt;&lt;property id=&quot;20148&quot; value=&quot;5&quot;/&gt;&lt;property id=&quot;20300&quot; value=&quot;Slide 176 - &amp;quot;5.15  Example Using Recursion: Fibonacci Series &amp;quot;&quot;/&gt;&lt;property id=&quot;20307&quot; value=&quot;444&quot;/&gt;&lt;/object&gt;&lt;object type=&quot;3&quot; unique_id=&quot;35732&quot;&gt;&lt;property id=&quot;20148&quot; value=&quot;5&quot;/&gt;&lt;property id=&quot;20300&quot; value=&quot;Slide 177 - &amp;quot;5.15  Example Using Recursion: Fibonacci Series (Cont.)&amp;quot;&quot;/&gt;&lt;property id=&quot;20307&quot; value=&quot;445&quot;/&gt;&lt;/object&gt;&lt;object type=&quot;3&quot; unique_id=&quot;35733&quot;&gt;&lt;property id=&quot;20148&quot; value=&quot;5&quot;/&gt;&lt;property id=&quot;20300&quot; value=&quot;Slide 178 - &amp;quot;5.15  Example Using Recursion: Fibonacci Series (Cont.)&amp;quot;&quot;/&gt;&lt;property id=&quot;20307&quot; value=&quot;446&quot;/&gt;&lt;/object&gt;&lt;object type=&quot;3&quot; unique_id=&quot;39156&quot;&gt;&lt;property id=&quot;20148&quot; value=&quot;5&quot;/&gt;&lt;property id=&quot;20300&quot; value=&quot;Slide 182 - &amp;quot;5.15  Example Using Recursion: Fibonacci Series (Cont.)&amp;quot;&quot;/&gt;&lt;property id=&quot;20307&quot; value=&quot;447&quot;/&gt;&lt;/object&gt;&lt;object type=&quot;3&quot; unique_id=&quot;39157&quot;&gt;&lt;property id=&quot;20148&quot; value=&quot;5&quot;/&gt;&lt;property id=&quot;20300&quot; value=&quot;Slide 184 - &amp;quot;5.15  Example Using Recursion: Fibonacci Series (Cont.)&amp;quot;&quot;/&gt;&lt;property id=&quot;20307&quot; value=&quot;448&quot;/&gt;&lt;/object&gt;&lt;object type=&quot;3&quot; unique_id=&quot;39158&quot;&gt;&lt;property id=&quot;20148&quot; value=&quot;5&quot;/&gt;&lt;property id=&quot;20300&quot; value=&quot;Slide 185 - &amp;quot;5.15  Example Using Recursion: Fibonacci Series (Cont.)&amp;quot;&quot;/&gt;&lt;property id=&quot;20307&quot; value=&quot;449&quot;/&gt;&lt;/object&gt;&lt;object type=&quot;3&quot; unique_id=&quot;39159&quot;&gt;&lt;property id=&quot;20148&quot; value=&quot;5&quot;/&gt;&lt;property id=&quot;20300&quot; value=&quot;Slide 186 - &amp;quot;5.15  Example Using Recursion: Fibonacci Series (Cont.)&amp;quot;&quot;/&gt;&lt;property id=&quot;20307&quot; value=&quot;450&quot;/&gt;&lt;/object&gt;&lt;object type=&quot;3&quot; unique_id=&quot;39160&quot;&gt;&lt;property id=&quot;20148&quot; value=&quot;5&quot;/&gt;&lt;property id=&quot;20300&quot; value=&quot;Slide 187 - &amp;quot;5.15  Example Using Recursion: Fibonacci Series (Cont.)&amp;quot;&quot;/&gt;&lt;property id=&quot;20307&quot; value=&quot;451&quot;/&gt;&lt;/object&gt;&lt;object type=&quot;3&quot; unique_id=&quot;39161&quot;&gt;&lt;property id=&quot;20148&quot; value=&quot;5&quot;/&gt;&lt;property id=&quot;20300&quot; value=&quot;Slide 190 - &amp;quot;5.15  Example Using Recursion: Fibonacci Series (Cont.)&amp;quot;&quot;/&gt;&lt;property id=&quot;20307&quot; value=&quot;452&quot;/&gt;&lt;/object&gt;&lt;object type=&quot;3&quot; unique_id=&quot;39162&quot;&gt;&lt;property id=&quot;20148&quot; value=&quot;5&quot;/&gt;&lt;property id=&quot;20300&quot; value=&quot;Slide 191 - &amp;quot;5.15  Example Using Recursion: Fibonacci Series (Cont.)&amp;quot;&quot;/&gt;&lt;property id=&quot;20307&quot; value=&quot;453&quot;/&gt;&lt;/object&gt;&lt;object type=&quot;3&quot; unique_id=&quot;39163&quot;&gt;&lt;property id=&quot;20148&quot; value=&quot;5&quot;/&gt;&lt;property id=&quot;20300&quot; value=&quot;Slide 192 - &amp;quot;5.15  Example Using Recursion: Fibonacci Series (Cont.)&amp;quot;&quot;/&gt;&lt;property id=&quot;20307&quot; value=&quot;454&quot;/&gt;&lt;/object&gt;&lt;object type=&quot;3&quot; unique_id=&quot;39164&quot;&gt;&lt;property id=&quot;20148&quot; value=&quot;5&quot;/&gt;&lt;property id=&quot;20300&quot; value=&quot;Slide 193 - &amp;quot;5.16  Recursion vs. Iteration&amp;quot;&quot;/&gt;&lt;property id=&quot;20307&quot; value=&quot;455&quot;/&gt;&lt;/object&gt;&lt;object type=&quot;3&quot; unique_id=&quot;39165&quot;&gt;&lt;property id=&quot;20148&quot; value=&quot;5&quot;/&gt;&lt;property id=&quot;20300&quot; value=&quot;Slide 194 - &amp;quot;5.16  Recursion vs. Iteration (Cont.)&amp;quot;&quot;/&gt;&lt;property id=&quot;20307&quot; value=&quot;456&quot;/&gt;&lt;/object&gt;&lt;object type=&quot;3&quot; unique_id=&quot;39166&quot;&gt;&lt;property id=&quot;20148&quot; value=&quot;5&quot;/&gt;&lt;property id=&quot;20300&quot; value=&quot;Slide 195 - &amp;quot;5.16  Recursion vs. Iteration (Cont.)&amp;quot;&quot;/&gt;&lt;property id=&quot;20307&quot; value=&quot;457&quot;/&gt;&lt;/object&gt;&lt;object type=&quot;3&quot; unique_id=&quot;39167&quot;&gt;&lt;property id=&quot;20148&quot; value=&quot;5&quot;/&gt;&lt;property id=&quot;20300&quot; value=&quot;Slide 196 - &amp;quot;5.16  Recursion vs. Iteration (Cont.)&amp;quot;&quot;/&gt;&lt;property id=&quot;20307&quot; value=&quot;458&quot;/&gt;&lt;/object&gt;&lt;object type=&quot;3&quot; unique_id=&quot;39168&quot;&gt;&lt;property id=&quot;20148&quot; value=&quot;5&quot;/&gt;&lt;property id=&quot;20300&quot; value=&quot;Slide 198 - &amp;quot;5.16  Recursion vs. Iteration (Cont.)&amp;quot;&quot;/&gt;&lt;property id=&quot;20307&quot; value=&quot;459&quot;/&gt;&lt;/object&gt;&lt;object type=&quot;3&quot; unique_id=&quot;39169&quot;&gt;&lt;property id=&quot;20148&quot; value=&quot;5&quot;/&gt;&lt;property id=&quot;20300&quot; value=&quot;Slide 200 - &amp;quot;5.16  Recursion vs. Iteration (Cont.)&amp;quot;&quot;/&gt;&lt;property id=&quot;20307&quot; value=&quot;460&quot;/&gt;&lt;/object&gt;&lt;object type=&quot;3&quot; unique_id=&quot;39170&quot;&gt;&lt;property id=&quot;20148&quot; value=&quot;5&quot;/&gt;&lt;property id=&quot;20300&quot; value=&quot;Slide 203 - &amp;quot;5.17  Secure C Programming&amp;quot;&quot;/&gt;&lt;property id=&quot;20307&quot; value=&quot;461&quot;/&gt;&lt;/object&gt;&lt;object type=&quot;3&quot; unique_id=&quot;39171&quot;&gt;&lt;property id=&quot;20148&quot; value=&quot;5&quot;/&gt;&lt;property id=&quot;20300&quot; value=&quot;Slide 204 - &amp;quot;5.17  Secure C Programming (Cont.)&amp;quot;&quot;/&gt;&lt;property id=&quot;20307&quot; value=&quot;462&quot;/&gt;&lt;/object&gt;&lt;/object&gt;&lt;object type=&quot;8&quot; unique_id=&quot;1144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chtp8_05</Template>
  <TotalTime>1315</TotalTime>
  <Words>9458</Words>
  <Application>Microsoft Office PowerPoint</Application>
  <PresentationFormat>Ekran Gösterisi (4:3)</PresentationFormat>
  <Paragraphs>680</Paragraphs>
  <Slides>90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90</vt:i4>
      </vt:variant>
    </vt:vector>
  </HeadingPairs>
  <TitlesOfParts>
    <vt:vector size="99" baseType="lpstr">
      <vt:lpstr>Arial</vt:lpstr>
      <vt:lpstr>Calibri</vt:lpstr>
      <vt:lpstr>Cambria</vt:lpstr>
      <vt:lpstr>Consolas</vt:lpstr>
      <vt:lpstr>Lucida Sans Unicode</vt:lpstr>
      <vt:lpstr>Symbol</vt:lpstr>
      <vt:lpstr>Wingdings 2</vt:lpstr>
      <vt:lpstr>Wingdings 3</vt:lpstr>
      <vt:lpstr>chtp8_05</vt:lpstr>
      <vt:lpstr>Chapter 5 C Functions</vt:lpstr>
      <vt:lpstr>5.1  Introduction</vt:lpstr>
      <vt:lpstr>5.2   Modularizing Programs in C (Cont.) </vt:lpstr>
      <vt:lpstr>5.2   Modularizing Programs in C (Cont.) </vt:lpstr>
      <vt:lpstr>5.3  Math Library Functions</vt:lpstr>
      <vt:lpstr>5.3  Math Library Functions (Cont.)</vt:lpstr>
      <vt:lpstr>5.3  Math Library Functions (Cont.)</vt:lpstr>
      <vt:lpstr>5.4  Functions</vt:lpstr>
      <vt:lpstr>5.4  Functions (Cont.)</vt:lpstr>
      <vt:lpstr>5.5  Function Definitions (Cont.)</vt:lpstr>
      <vt:lpstr>5.5  Function Definitions (Cont.)</vt:lpstr>
      <vt:lpstr>5.5  Function Definitions (Cont.)</vt:lpstr>
      <vt:lpstr>5.5  Function Definitions (Cont.)</vt:lpstr>
      <vt:lpstr>5.5  Function Definitions (Cont.)</vt:lpstr>
      <vt:lpstr>5.5  Function Definitions (Cont.)</vt:lpstr>
      <vt:lpstr>5.5  Function Definitions (Cont.)</vt:lpstr>
      <vt:lpstr>5.6   Function Prototypes: A Deeper Look (Cont.)</vt:lpstr>
      <vt:lpstr>5.6   Function Prototypes: A Deeper Look (Cont.)</vt:lpstr>
      <vt:lpstr>5.6   Function Prototypes: A Deeper Look (Cont.)</vt:lpstr>
      <vt:lpstr>5.6   Function Prototypes: A Deeper Look (Cont.)</vt:lpstr>
      <vt:lpstr>5.6   Function Prototypes: A Deeper Look (Cont.)</vt:lpstr>
      <vt:lpstr>5.6   Function Prototypes: A Deeper Look (Cont.)</vt:lpstr>
      <vt:lpstr>5.6   Function Prototypes: A Deeper Look (Cont.)</vt:lpstr>
      <vt:lpstr>5.7  Function Call Stack and Stack Frames</vt:lpstr>
      <vt:lpstr>5.7  Function Call Stack and Stack 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5.7  Function Call Stack and Stack Frames (Cont.)</vt:lpstr>
      <vt:lpstr>5.8  Headers</vt:lpstr>
      <vt:lpstr>5.8  Headers (Cont.)</vt:lpstr>
      <vt:lpstr>5.9  Passing Arguments By Value and By Reference</vt:lpstr>
      <vt:lpstr>5.9  Passing Arguments By Value and By Reference (Cont.)</vt:lpstr>
      <vt:lpstr>5.10  Random Number Generation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5.10  Random Number Generation (Cont.)</vt:lpstr>
      <vt:lpstr>5.11  Example: A Game of Chance; Introducing enum</vt:lpstr>
      <vt:lpstr>5.11  Example: A Game of Chance; Introducing enum (cont.)</vt:lpstr>
      <vt:lpstr>5.11  Example: A Game of Chance; Introducing enum (cont.)</vt:lpstr>
      <vt:lpstr>5.11  Example: A Game of Chance; Introducing enum (cont.)</vt:lpstr>
      <vt:lpstr>5.11  Example: A Game of Chance; Introducing enum (cont.)</vt:lpstr>
      <vt:lpstr>5.11  Example: A Game of Chance; Introducing enum (cont.)</vt:lpstr>
      <vt:lpstr>5.12  Storage Classes</vt:lpstr>
      <vt:lpstr>5.12  Storage Classes (Cont.)</vt:lpstr>
      <vt:lpstr>5.12  Storage Classes (Cont.)</vt:lpstr>
      <vt:lpstr>5.12  Storage Classes (Cont.)</vt:lpstr>
      <vt:lpstr>5.12  Storage Classes (Cont.)</vt:lpstr>
      <vt:lpstr>5.12  Storage Classes (Cont.)</vt:lpstr>
      <vt:lpstr>5.12  Storage Classes (Cont.)</vt:lpstr>
      <vt:lpstr>5.12  Storage Classes (Cont.)</vt:lpstr>
      <vt:lpstr>5.13  Scope Rules </vt:lpstr>
      <vt:lpstr>5.13  Scope Rules (Cont.)</vt:lpstr>
      <vt:lpstr>5.13  Scope Rules (Cont.)</vt:lpstr>
      <vt:lpstr>5.13  Scope Rules (Cont.)</vt:lpstr>
      <vt:lpstr>5.13  Scope Rules (Cont.)</vt:lpstr>
      <vt:lpstr>5.14  Recursion</vt:lpstr>
      <vt:lpstr>5.14  Recursion (Cont.)</vt:lpstr>
      <vt:lpstr>5.14  Recursion (Cont.)</vt:lpstr>
      <vt:lpstr>5.14  Recursion (Cont.)</vt:lpstr>
      <vt:lpstr>5.14  Recursion (Cont.)</vt:lpstr>
      <vt:lpstr>5.14  Recursion (Cont.)</vt:lpstr>
      <vt:lpstr>5.14  Recursion (Cont.)</vt:lpstr>
      <vt:lpstr>5.14  Recursion (Cont.)</vt:lpstr>
      <vt:lpstr>5.14  Recursion (Cont.)</vt:lpstr>
      <vt:lpstr>5.14  Recursion (Cont.)</vt:lpstr>
      <vt:lpstr>5.15  Example Using Recursion: Fibonacci Series 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5.15  Example Using Recursion: Fibonacci Series (Cont.)</vt:lpstr>
      <vt:lpstr>5.16  Recursion vs. Iteration</vt:lpstr>
      <vt:lpstr>5.16  Recursion vs. Iteration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162</cp:revision>
  <dcterms:created xsi:type="dcterms:W3CDTF">2015-04-27T18:46:28Z</dcterms:created>
  <dcterms:modified xsi:type="dcterms:W3CDTF">2022-10-05T12:32:59Z</dcterms:modified>
</cp:coreProperties>
</file>