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2" r:id="rId3"/>
    <p:sldId id="263" r:id="rId4"/>
    <p:sldId id="257" r:id="rId5"/>
    <p:sldId id="258" r:id="rId6"/>
    <p:sldId id="259" r:id="rId7"/>
    <p:sldId id="260"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8" r:id="rId32"/>
    <p:sldId id="289" r:id="rId33"/>
    <p:sldId id="291"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varScale="1">
        <p:scale>
          <a:sx n="69" d="100"/>
          <a:sy n="69" d="100"/>
        </p:scale>
        <p:origin x="14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29.04.2020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29.04.2020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882554"/>
          </a:xfrm>
        </p:spPr>
        <p:txBody>
          <a:bodyPr/>
          <a:lstStyle/>
          <a:p>
            <a:r>
              <a:rPr lang="tr-TR" dirty="0" smtClean="0"/>
              <a:t>BEYPAZARI MESLEK YÜKSEK OKUL</a:t>
            </a:r>
            <a:endParaRPr lang="tr-TR" dirty="0"/>
          </a:p>
        </p:txBody>
      </p:sp>
      <p:sp>
        <p:nvSpPr>
          <p:cNvPr id="5" name="4 İçerik Yer Tutucusu"/>
          <p:cNvSpPr>
            <a:spLocks noGrp="1"/>
          </p:cNvSpPr>
          <p:nvPr>
            <p:ph idx="1"/>
          </p:nvPr>
        </p:nvSpPr>
        <p:spPr>
          <a:xfrm>
            <a:off x="457200" y="4005064"/>
            <a:ext cx="8229600" cy="2121099"/>
          </a:xfrm>
        </p:spPr>
        <p:txBody>
          <a:bodyPr/>
          <a:lstStyle/>
          <a:p>
            <a:pPr marL="0" indent="0">
              <a:buNone/>
            </a:pPr>
            <a:r>
              <a:rPr lang="tr-TR" dirty="0" smtClean="0"/>
              <a:t>DOKUSUZ </a:t>
            </a:r>
            <a:r>
              <a:rPr lang="tr-TR" dirty="0" smtClean="0"/>
              <a:t>YÜZEYLER</a:t>
            </a:r>
            <a:endParaRPr lang="tr-TR" dirty="0"/>
          </a:p>
        </p:txBody>
      </p:sp>
      <p:pic>
        <p:nvPicPr>
          <p:cNvPr id="6" name="5 Resim" descr="indir.png"/>
          <p:cNvPicPr>
            <a:picLocks noChangeAspect="1"/>
          </p:cNvPicPr>
          <p:nvPr/>
        </p:nvPicPr>
        <p:blipFill>
          <a:blip r:embed="rId2" cstate="print"/>
          <a:stretch>
            <a:fillRect/>
          </a:stretch>
        </p:blipFill>
        <p:spPr>
          <a:xfrm>
            <a:off x="3131840" y="188640"/>
            <a:ext cx="2664296" cy="2232248"/>
          </a:xfrm>
          <a:prstGeom prst="rect">
            <a:avLst/>
          </a:prstGeom>
        </p:spPr>
      </p:pic>
      <p:pic>
        <p:nvPicPr>
          <p:cNvPr id="7" name="6 Resim" descr="kapak.jpg"/>
          <p:cNvPicPr>
            <a:picLocks noChangeAspect="1"/>
          </p:cNvPicPr>
          <p:nvPr/>
        </p:nvPicPr>
        <p:blipFill>
          <a:blip r:embed="rId3" cstate="print"/>
          <a:stretch>
            <a:fillRect/>
          </a:stretch>
        </p:blipFill>
        <p:spPr>
          <a:xfrm>
            <a:off x="5940152" y="3717032"/>
            <a:ext cx="2664296" cy="26642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İĞNE İLE BİRLEŞTİRME İŞLEMİ</a:t>
            </a:r>
            <a:endParaRPr lang="tr-TR" dirty="0"/>
          </a:p>
        </p:txBody>
      </p:sp>
      <p:sp>
        <p:nvSpPr>
          <p:cNvPr id="3" name="2 İçerik Yer Tutucusu"/>
          <p:cNvSpPr>
            <a:spLocks noGrp="1"/>
          </p:cNvSpPr>
          <p:nvPr>
            <p:ph idx="1"/>
          </p:nvPr>
        </p:nvSpPr>
        <p:spPr/>
        <p:txBody>
          <a:bodyPr/>
          <a:lstStyle/>
          <a:p>
            <a:r>
              <a:rPr lang="tr-TR" dirty="0" smtClean="0"/>
              <a:t>Bu işlemde gevşek insan yapışı veya doğal elyaflar mekanik yöntemle birleştirilerek keçe kumaş elde edilir.insan yapışı elyaflar doğal elyafların sahip olduğu çıkıntılardan yoksundurlar, düz bir yapıya sahiptir.İğneleme ile oluşturulmuş </a:t>
            </a:r>
            <a:r>
              <a:rPr lang="tr-TR" dirty="0" err="1" smtClean="0"/>
              <a:t>non</a:t>
            </a:r>
            <a:r>
              <a:rPr lang="tr-TR" dirty="0" smtClean="0"/>
              <a:t>-</a:t>
            </a:r>
            <a:r>
              <a:rPr lang="tr-TR" dirty="0" err="1" smtClean="0"/>
              <a:t>woven</a:t>
            </a:r>
            <a:r>
              <a:rPr lang="tr-TR" dirty="0" smtClean="0"/>
              <a:t> kumaş, önceden biçimlendirilmiş elyaf vatkalarının özel olarak yerleştirilmiş iğnelere sahip makinede işlem görmesiyle elde edilir.</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İĞNE İLE BİRLEŞTİRME İŞLEMİ</a:t>
            </a:r>
            <a:endParaRPr lang="tr-TR" dirty="0"/>
          </a:p>
        </p:txBody>
      </p:sp>
      <p:pic>
        <p:nvPicPr>
          <p:cNvPr id="6" name="5 İçerik Yer Tutucusu" descr="IMG-20170510-WA0011.jpg"/>
          <p:cNvPicPr>
            <a:picLocks noGrp="1" noChangeAspect="1"/>
          </p:cNvPicPr>
          <p:nvPr>
            <p:ph idx="1"/>
          </p:nvPr>
        </p:nvPicPr>
        <p:blipFill>
          <a:blip r:embed="rId2" cstate="print"/>
          <a:srcRect t="32452" b="32546"/>
          <a:stretch>
            <a:fillRect/>
          </a:stretch>
        </p:blipFill>
        <p:spPr>
          <a:xfrm>
            <a:off x="971600" y="1556792"/>
            <a:ext cx="7092280" cy="372365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1296144"/>
          </a:xfrm>
        </p:spPr>
        <p:txBody>
          <a:bodyPr>
            <a:normAutofit fontScale="90000"/>
          </a:bodyPr>
          <a:lstStyle/>
          <a:p>
            <a:r>
              <a:rPr lang="tr-TR" dirty="0" smtClean="0"/>
              <a:t>BAĞLI VATKA YAPIŞTIRILMIŞ DOKUSUZ YÜZEYLER</a:t>
            </a:r>
            <a:endParaRPr lang="tr-TR" dirty="0"/>
          </a:p>
        </p:txBody>
      </p:sp>
      <p:sp>
        <p:nvSpPr>
          <p:cNvPr id="3" name="2 İçerik Yer Tutucusu"/>
          <p:cNvSpPr>
            <a:spLocks noGrp="1"/>
          </p:cNvSpPr>
          <p:nvPr>
            <p:ph idx="1"/>
          </p:nvPr>
        </p:nvSpPr>
        <p:spPr/>
        <p:txBody>
          <a:bodyPr/>
          <a:lstStyle/>
          <a:p>
            <a:pPr>
              <a:buNone/>
            </a:pPr>
            <a:endParaRPr lang="tr-TR" dirty="0" smtClean="0"/>
          </a:p>
          <a:p>
            <a:pPr>
              <a:buNone/>
            </a:pPr>
            <a:r>
              <a:rPr lang="tr-TR" dirty="0" smtClean="0"/>
              <a:t>1-Keçe</a:t>
            </a:r>
          </a:p>
          <a:p>
            <a:pPr>
              <a:buNone/>
            </a:pPr>
            <a:r>
              <a:rPr lang="tr-TR" dirty="0" smtClean="0"/>
              <a:t>2-Flok kumaş</a:t>
            </a:r>
          </a:p>
          <a:p>
            <a:pPr>
              <a:buNone/>
            </a:pPr>
            <a:r>
              <a:rPr lang="tr-TR" dirty="0" smtClean="0"/>
              <a:t>3-Tela ,şerit ve bantlar</a:t>
            </a:r>
            <a:endParaRPr lang="tr-TR" dirty="0"/>
          </a:p>
        </p:txBody>
      </p:sp>
      <p:pic>
        <p:nvPicPr>
          <p:cNvPr id="7" name="6 Resim" descr="270438239_tn30_0.jpg"/>
          <p:cNvPicPr>
            <a:picLocks noChangeAspect="1"/>
          </p:cNvPicPr>
          <p:nvPr/>
        </p:nvPicPr>
        <p:blipFill>
          <a:blip r:embed="rId2" cstate="print"/>
          <a:srcRect t="12600" b="14321"/>
          <a:stretch>
            <a:fillRect/>
          </a:stretch>
        </p:blipFill>
        <p:spPr>
          <a:xfrm>
            <a:off x="5868144" y="2060848"/>
            <a:ext cx="2857500" cy="20882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361459"/>
          </a:xfrm>
        </p:spPr>
        <p:txBody>
          <a:bodyPr>
            <a:normAutofit fontScale="85000" lnSpcReduction="20000"/>
          </a:bodyPr>
          <a:lstStyle/>
          <a:p>
            <a:pPr>
              <a:buNone/>
            </a:pPr>
            <a:r>
              <a:rPr lang="tr-TR" dirty="0" smtClean="0"/>
              <a:t>1-KEÇE</a:t>
            </a:r>
          </a:p>
          <a:p>
            <a:pPr>
              <a:buNone/>
            </a:pPr>
            <a:r>
              <a:rPr lang="tr-TR" dirty="0" smtClean="0"/>
              <a:t>    Elyaf ağına nem,sıcaklık,hareketlilik ve basınç uygulamak sureti ile meydana gelen,birbiri içerisine girmiş elyaftan oluşan yeknesak keçeleşmiş tabakalara keçe denilmektedir.Örneğin keçe,yün elyafı üzerinde bulunan pulcuklar;sıcaklık,nem,hareketlilik ve basınç ile içice geçerek sıkı bir yapı oluşturan ve oluştuğu elyafın çoğu veya tamamı sıkıca birbirine girmiş durumda olan dokusuz yüzeylere verilen isimdir.Keçeler yün yada yün gibi yüzeyi pulcuklarla kaplı elyaftan elde edilir.Keçeleşmeye neden olan en önemli faktörler ,ısı ve mekanik hareketlerdir.Yünde,pulcukların yerleşimine zıt yönde yapılan hareketlerde,pulcuk uçları açılmaya başlar ve elyaflar birbiriyle kenetlenerek keçeleşme ortaya çıkar.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lnSpcReduction="10000"/>
          </a:bodyPr>
          <a:lstStyle/>
          <a:p>
            <a:pPr>
              <a:buNone/>
            </a:pPr>
            <a:r>
              <a:rPr lang="tr-TR" dirty="0" smtClean="0"/>
              <a:t>KEÇENİN ÖZELLİKLERİ</a:t>
            </a:r>
          </a:p>
          <a:p>
            <a:pPr>
              <a:buNone/>
            </a:pPr>
            <a:r>
              <a:rPr lang="tr-TR" dirty="0" smtClean="0"/>
              <a:t>1-İplik ve örgüler yoktur</a:t>
            </a:r>
          </a:p>
          <a:p>
            <a:pPr>
              <a:buNone/>
            </a:pPr>
            <a:r>
              <a:rPr lang="tr-TR" dirty="0" smtClean="0"/>
              <a:t>2-Sökülmez</a:t>
            </a:r>
          </a:p>
          <a:p>
            <a:pPr>
              <a:buNone/>
            </a:pPr>
            <a:r>
              <a:rPr lang="tr-TR" dirty="0" smtClean="0"/>
              <a:t>3-Giyside,dikiş ve kenar baskı işlemleri gerektirmez</a:t>
            </a:r>
          </a:p>
          <a:p>
            <a:pPr>
              <a:buNone/>
            </a:pPr>
            <a:r>
              <a:rPr lang="tr-TR" dirty="0" smtClean="0"/>
              <a:t>4-Yüksek ısı yalıtım özelliği sebebiyle sıcak tutar</a:t>
            </a:r>
          </a:p>
          <a:p>
            <a:pPr>
              <a:buNone/>
            </a:pPr>
            <a:r>
              <a:rPr lang="tr-TR" dirty="0" smtClean="0"/>
              <a:t>5-Belirli bir şekilde kesilebilir</a:t>
            </a:r>
          </a:p>
          <a:p>
            <a:pPr>
              <a:buNone/>
            </a:pPr>
            <a:r>
              <a:rPr lang="tr-TR" dirty="0" smtClean="0"/>
              <a:t>6-Önceden verilmiş şeklini ve kalıbını korur</a:t>
            </a:r>
          </a:p>
          <a:p>
            <a:pPr>
              <a:buNone/>
            </a:pPr>
            <a:r>
              <a:rPr lang="tr-TR" dirty="0" smtClean="0"/>
              <a:t>7-Oldukça düşük germe mukavemeti ve aşırı esnetildiği taktirde eski şekline dönmeme eğilimi vardır.</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395536" y="980728"/>
            <a:ext cx="7416824" cy="72008"/>
          </a:xfrm>
        </p:spPr>
        <p:txBody>
          <a:bodyPr>
            <a:normAutofit fontScale="90000"/>
          </a:bodyPr>
          <a:lstStyle/>
          <a:p>
            <a:r>
              <a:rPr lang="tr-TR" dirty="0" smtClean="0"/>
              <a:t>   </a:t>
            </a:r>
            <a:br>
              <a:rPr lang="tr-TR" dirty="0" smtClean="0"/>
            </a:br>
            <a:r>
              <a:rPr lang="tr-TR" dirty="0" smtClean="0"/>
              <a:t/>
            </a:r>
            <a:br>
              <a:rPr lang="tr-TR" dirty="0" smtClean="0"/>
            </a:br>
            <a:r>
              <a:rPr lang="tr-TR" dirty="0" smtClean="0"/>
              <a:t/>
            </a:r>
            <a:br>
              <a:rPr lang="tr-TR" dirty="0" smtClean="0"/>
            </a:br>
            <a:r>
              <a:rPr lang="tr-TR" dirty="0" smtClean="0"/>
              <a:t>  </a:t>
            </a:r>
            <a:endParaRPr lang="tr-TR" dirty="0"/>
          </a:p>
        </p:txBody>
      </p:sp>
      <p:sp>
        <p:nvSpPr>
          <p:cNvPr id="9" name="8 İçerik Yer Tutucusu"/>
          <p:cNvSpPr>
            <a:spLocks noGrp="1"/>
          </p:cNvSpPr>
          <p:nvPr>
            <p:ph idx="1"/>
          </p:nvPr>
        </p:nvSpPr>
        <p:spPr/>
        <p:txBody>
          <a:bodyPr/>
          <a:lstStyle/>
          <a:p>
            <a:pPr>
              <a:buNone/>
            </a:pPr>
            <a:r>
              <a:rPr lang="tr-TR" dirty="0" smtClean="0"/>
              <a:t>8-Elastikiyet ve esnekliği zayıftır</a:t>
            </a:r>
          </a:p>
          <a:p>
            <a:pPr>
              <a:buNone/>
            </a:pPr>
            <a:r>
              <a:rPr lang="tr-TR" dirty="0" smtClean="0"/>
              <a:t>9-Kenarlardan atma aşınma yapmaz </a:t>
            </a:r>
          </a:p>
          <a:p>
            <a:pPr>
              <a:buNone/>
            </a:pPr>
            <a:r>
              <a:rPr lang="tr-TR" dirty="0" smtClean="0"/>
              <a:t>10-ne yazık ki birçok keçenin dökümü kötüdür.</a:t>
            </a:r>
            <a:endParaRPr lang="tr-TR" dirty="0"/>
          </a:p>
        </p:txBody>
      </p:sp>
      <p:pic>
        <p:nvPicPr>
          <p:cNvPr id="10" name="5 İçerik Yer Tutucusu" descr="kece.jpg"/>
          <p:cNvPicPr>
            <a:picLocks noChangeAspect="1"/>
          </p:cNvPicPr>
          <p:nvPr/>
        </p:nvPicPr>
        <p:blipFill>
          <a:blip r:embed="rId2" cstate="print"/>
          <a:stretch>
            <a:fillRect/>
          </a:stretch>
        </p:blipFill>
        <p:spPr>
          <a:xfrm>
            <a:off x="4669471" y="3573016"/>
            <a:ext cx="4134058" cy="29523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57200" y="548680"/>
            <a:ext cx="8229600" cy="5577483"/>
          </a:xfrm>
        </p:spPr>
        <p:txBody>
          <a:bodyPr/>
          <a:lstStyle/>
          <a:p>
            <a:pPr>
              <a:buNone/>
            </a:pPr>
            <a:r>
              <a:rPr lang="tr-TR" dirty="0" smtClean="0"/>
              <a:t>2-FLOK KUMAŞ</a:t>
            </a:r>
          </a:p>
          <a:p>
            <a:pPr>
              <a:buNone/>
            </a:pPr>
            <a:r>
              <a:rPr lang="tr-TR" dirty="0" smtClean="0"/>
              <a:t>   Elyaf parçalarının bir kumaş veya  dokusuz yüzey üzerine,yapıştırıcı ile tutturulması işlemi olan </a:t>
            </a:r>
            <a:r>
              <a:rPr lang="tr-TR" dirty="0" err="1" smtClean="0"/>
              <a:t>floklama</a:t>
            </a:r>
            <a:r>
              <a:rPr lang="tr-TR" dirty="0" smtClean="0"/>
              <a:t>,mekanik titreşimle ve </a:t>
            </a:r>
            <a:r>
              <a:rPr lang="tr-TR" dirty="0" err="1" smtClean="0"/>
              <a:t>elektrotatik</a:t>
            </a:r>
            <a:r>
              <a:rPr lang="tr-TR" dirty="0" smtClean="0"/>
              <a:t> olmak üzere iki şekilde yapılır.</a:t>
            </a:r>
          </a:p>
          <a:p>
            <a:pPr>
              <a:buNone/>
            </a:pPr>
            <a:r>
              <a:rPr lang="tr-TR" dirty="0" smtClean="0"/>
              <a:t>*Mekanik </a:t>
            </a:r>
            <a:r>
              <a:rPr lang="tr-TR" dirty="0" err="1" smtClean="0"/>
              <a:t>floklama</a:t>
            </a:r>
            <a:r>
              <a:rPr lang="tr-TR" dirty="0" smtClean="0"/>
              <a:t>,</a:t>
            </a:r>
          </a:p>
          <a:p>
            <a:pPr>
              <a:buNone/>
            </a:pPr>
            <a:r>
              <a:rPr lang="tr-TR" dirty="0" smtClean="0"/>
              <a:t>*Elektrostatik </a:t>
            </a:r>
            <a:r>
              <a:rPr lang="tr-TR" dirty="0" err="1" smtClean="0"/>
              <a:t>floklama</a:t>
            </a:r>
            <a:r>
              <a:rPr lang="tr-TR" dirty="0" smtClean="0"/>
              <a:t>,,</a:t>
            </a:r>
            <a:endParaRPr lang="tr-TR" dirty="0"/>
          </a:p>
        </p:txBody>
      </p:sp>
      <p:pic>
        <p:nvPicPr>
          <p:cNvPr id="6" name="5 Resim" descr="cin-flok-kumas.jpg"/>
          <p:cNvPicPr>
            <a:picLocks noChangeAspect="1"/>
          </p:cNvPicPr>
          <p:nvPr/>
        </p:nvPicPr>
        <p:blipFill>
          <a:blip r:embed="rId2" cstate="print"/>
          <a:stretch>
            <a:fillRect/>
          </a:stretch>
        </p:blipFill>
        <p:spPr>
          <a:xfrm>
            <a:off x="1403648" y="4509120"/>
            <a:ext cx="6480720" cy="194421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289451"/>
          </a:xfrm>
        </p:spPr>
        <p:txBody>
          <a:bodyPr/>
          <a:lstStyle/>
          <a:p>
            <a:pPr>
              <a:buNone/>
            </a:pPr>
            <a:r>
              <a:rPr lang="tr-TR" dirty="0" smtClean="0"/>
              <a:t>Flok kumaş kullanıldığı yere göre farklılık gösterebilir ama en çok ev tekstilin de kullanılır.</a:t>
            </a:r>
            <a:endParaRPr lang="tr-TR" dirty="0"/>
          </a:p>
        </p:txBody>
      </p:sp>
      <p:pic>
        <p:nvPicPr>
          <p:cNvPr id="4" name="3 Resim" descr="905d1fbd-846a-40bc-91ed-9d9fcc57f7b5.jpg"/>
          <p:cNvPicPr>
            <a:picLocks noChangeAspect="1"/>
          </p:cNvPicPr>
          <p:nvPr/>
        </p:nvPicPr>
        <p:blipFill>
          <a:blip r:embed="rId2" cstate="print"/>
          <a:stretch>
            <a:fillRect/>
          </a:stretch>
        </p:blipFill>
        <p:spPr>
          <a:xfrm>
            <a:off x="2195736" y="3068960"/>
            <a:ext cx="4619625" cy="24479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76672"/>
            <a:ext cx="8136904" cy="5937523"/>
          </a:xfrm>
        </p:spPr>
        <p:txBody>
          <a:bodyPr/>
          <a:lstStyle/>
          <a:p>
            <a:pPr>
              <a:buNone/>
            </a:pPr>
            <a:r>
              <a:rPr lang="tr-TR" dirty="0" smtClean="0"/>
              <a:t>3-TELA ŞERİT VE BANTLAR</a:t>
            </a:r>
          </a:p>
          <a:p>
            <a:pPr>
              <a:buNone/>
            </a:pPr>
            <a:r>
              <a:rPr lang="tr-TR" dirty="0" smtClean="0"/>
              <a:t>    Dokusuz tekstil yüzeyleri konfeksiyon temel veya yan  ürünü olarak bir çok alanda kullanılmaktadır.Dokusuz yüzeylerin konfeksiyonda kullandığı ürünler şunlardır </a:t>
            </a:r>
          </a:p>
          <a:p>
            <a:pPr>
              <a:buNone/>
            </a:pPr>
            <a:r>
              <a:rPr lang="tr-TR" dirty="0" smtClean="0"/>
              <a:t>a)Tela, ara astar,</a:t>
            </a:r>
          </a:p>
          <a:p>
            <a:pPr>
              <a:buNone/>
            </a:pPr>
            <a:r>
              <a:rPr lang="tr-TR" dirty="0" smtClean="0"/>
              <a:t>b)Dokusuz kılıf ve ütü kaplamaları,</a:t>
            </a:r>
          </a:p>
          <a:p>
            <a:pPr>
              <a:buNone/>
            </a:pPr>
            <a:r>
              <a:rPr lang="tr-TR" dirty="0" smtClean="0"/>
              <a:t>c)Yapışkan kumaş,tela ve şeritler</a:t>
            </a:r>
          </a:p>
          <a:p>
            <a:pPr>
              <a:buNone/>
            </a:pPr>
            <a:r>
              <a:rPr lang="tr-TR" dirty="0" smtClean="0"/>
              <a:t>    </a:t>
            </a:r>
            <a:endParaRPr lang="tr-TR" dirty="0"/>
          </a:p>
        </p:txBody>
      </p:sp>
      <p:pic>
        <p:nvPicPr>
          <p:cNvPr id="4" name="3 Resim" descr="tela şerit bant.jpg"/>
          <p:cNvPicPr>
            <a:picLocks noChangeAspect="1"/>
          </p:cNvPicPr>
          <p:nvPr/>
        </p:nvPicPr>
        <p:blipFill>
          <a:blip r:embed="rId2" cstate="print"/>
          <a:stretch>
            <a:fillRect/>
          </a:stretch>
        </p:blipFill>
        <p:spPr>
          <a:xfrm>
            <a:off x="6443192" y="3284984"/>
            <a:ext cx="2305272" cy="3168352"/>
          </a:xfrm>
          <a:prstGeom prst="rect">
            <a:avLst/>
          </a:prstGeom>
        </p:spPr>
      </p:pic>
      <p:pic>
        <p:nvPicPr>
          <p:cNvPr id="5" name="4 Resim" descr="tela-astar_0adec0fc-a300-4c86-9060-b43532d980ab.jpg"/>
          <p:cNvPicPr>
            <a:picLocks noChangeAspect="1"/>
          </p:cNvPicPr>
          <p:nvPr/>
        </p:nvPicPr>
        <p:blipFill>
          <a:blip r:embed="rId3" cstate="print"/>
          <a:stretch>
            <a:fillRect/>
          </a:stretch>
        </p:blipFill>
        <p:spPr>
          <a:xfrm>
            <a:off x="1547664" y="4941167"/>
            <a:ext cx="4248472" cy="165618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Birleşik (Yapıştırılmış,Bağlanmış)Kumaş</a:t>
            </a:r>
            <a:endParaRPr lang="tr-TR" dirty="0"/>
          </a:p>
        </p:txBody>
      </p:sp>
      <p:sp>
        <p:nvSpPr>
          <p:cNvPr id="3" name="2 İçerik Yer Tutucusu"/>
          <p:cNvSpPr>
            <a:spLocks noGrp="1"/>
          </p:cNvSpPr>
          <p:nvPr>
            <p:ph idx="1"/>
          </p:nvPr>
        </p:nvSpPr>
        <p:spPr>
          <a:xfrm>
            <a:off x="457200" y="1412776"/>
            <a:ext cx="8229600" cy="4713387"/>
          </a:xfrm>
        </p:spPr>
        <p:txBody>
          <a:bodyPr/>
          <a:lstStyle/>
          <a:p>
            <a:r>
              <a:rPr lang="tr-TR" dirty="0" smtClean="0"/>
              <a:t>İki ayrı tekstil yüzeyinin birbirine bağlanması ile oluşan kumaşlardır.Taban kumaşı ile hemen her kumaş olabilir.Böylece bağlı bir kumaş yüz ve arka kumaş olarak iki tabakadan meydana gelir.</a:t>
            </a:r>
          </a:p>
          <a:p>
            <a:pPr>
              <a:buNone/>
            </a:pPr>
            <a:r>
              <a:rPr lang="tr-TR" dirty="0" smtClean="0"/>
              <a:t>1)Bağ yapan maddenin,çözücüde,çözülebilen madde olduğu,</a:t>
            </a:r>
          </a:p>
          <a:p>
            <a:pPr>
              <a:buNone/>
            </a:pPr>
            <a:r>
              <a:rPr lang="tr-TR" dirty="0" smtClean="0"/>
              <a:t>2)Bağ yapan maddenin </a:t>
            </a:r>
            <a:r>
              <a:rPr lang="tr-TR" dirty="0" err="1" smtClean="0"/>
              <a:t>termoplastik</a:t>
            </a:r>
            <a:r>
              <a:rPr lang="tr-TR" dirty="0" smtClean="0"/>
              <a:t> sentetik reçine olduğu tiplerdir.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DOKUSUZ YÜZEYLER</a:t>
            </a:r>
            <a:endParaRPr lang="tr-TR" dirty="0"/>
          </a:p>
        </p:txBody>
      </p:sp>
      <p:sp>
        <p:nvSpPr>
          <p:cNvPr id="3" name="2 İçerik Yer Tutucusu"/>
          <p:cNvSpPr>
            <a:spLocks noGrp="1"/>
          </p:cNvSpPr>
          <p:nvPr>
            <p:ph idx="1"/>
          </p:nvPr>
        </p:nvSpPr>
        <p:spPr/>
        <p:txBody>
          <a:bodyPr/>
          <a:lstStyle/>
          <a:p>
            <a:pPr>
              <a:buNone/>
            </a:pPr>
            <a:r>
              <a:rPr lang="tr-TR" dirty="0" smtClean="0"/>
              <a:t>   Dokuma ve örme kumaşların dışında çeşitli mekanik kimyasal ve ısısal (termik) yöntemlerle elde edilen kumaşlara dokusuz yüzey denir.Bu nedenle birbiri üzerine sarılarak dokunan yüzeylerde iplikler sarılmadan kaynaklanan bir mukavemet oluştururlar.Dokusuz yüzeyler;elyaftan iplik üretim aşaması atlanarak çeşitli yöntemlerle doğrudan elde edilen tekstil yüzeyleridir.</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a:bodyPr>
          <a:lstStyle/>
          <a:p>
            <a:pPr>
              <a:buNone/>
            </a:pPr>
            <a:r>
              <a:rPr lang="tr-TR" dirty="0" smtClean="0"/>
              <a:t>1.Kaşe Kumaşlar</a:t>
            </a:r>
          </a:p>
          <a:p>
            <a:pPr>
              <a:buNone/>
            </a:pPr>
            <a:endParaRPr lang="tr-TR" dirty="0" smtClean="0"/>
          </a:p>
          <a:p>
            <a:pPr>
              <a:buNone/>
            </a:pPr>
            <a:endParaRPr lang="tr-TR" dirty="0" smtClean="0"/>
          </a:p>
          <a:p>
            <a:pPr>
              <a:buNone/>
            </a:pPr>
            <a:endParaRPr lang="tr-TR" dirty="0" smtClean="0"/>
          </a:p>
          <a:p>
            <a:pPr>
              <a:buNone/>
            </a:pPr>
            <a:endParaRPr lang="tr-TR" dirty="0" smtClean="0"/>
          </a:p>
          <a:p>
            <a:pPr>
              <a:buNone/>
            </a:pPr>
            <a:r>
              <a:rPr lang="tr-TR" dirty="0" smtClean="0"/>
              <a:t>   En az birisi tekstil kumaşı olan iki yüzeyin birbirine bir yapıştırıcı ya da bir veya her iki </a:t>
            </a:r>
            <a:r>
              <a:rPr lang="tr-TR" dirty="0" err="1" smtClean="0"/>
              <a:t>komponentin</a:t>
            </a:r>
            <a:r>
              <a:rPr lang="tr-TR" dirty="0" smtClean="0"/>
              <a:t> yapıştırıcı özelliği ile sıkı sıkıya yapışmış olduğu iki tabakadan oluşan kumaştır.</a:t>
            </a:r>
            <a:endParaRPr lang="tr-TR" dirty="0"/>
          </a:p>
        </p:txBody>
      </p:sp>
      <p:pic>
        <p:nvPicPr>
          <p:cNvPr id="4" name="3 Resim" descr="keçe2.jpg"/>
          <p:cNvPicPr>
            <a:picLocks noChangeAspect="1"/>
          </p:cNvPicPr>
          <p:nvPr/>
        </p:nvPicPr>
        <p:blipFill>
          <a:blip r:embed="rId2" cstate="print"/>
          <a:stretch>
            <a:fillRect/>
          </a:stretch>
        </p:blipFill>
        <p:spPr>
          <a:xfrm>
            <a:off x="2051720" y="1268760"/>
            <a:ext cx="4608512" cy="21602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p:spPr>
        <p:txBody>
          <a:bodyPr>
            <a:normAutofit/>
          </a:bodyPr>
          <a:lstStyle/>
          <a:p>
            <a:r>
              <a:rPr lang="tr-TR" dirty="0" smtClean="0"/>
              <a:t>2.LAMİNE KUMAŞLAR</a:t>
            </a:r>
            <a:endParaRPr lang="tr-TR" dirty="0"/>
          </a:p>
        </p:txBody>
      </p:sp>
      <p:sp>
        <p:nvSpPr>
          <p:cNvPr id="7" name="6 İçerik Yer Tutucusu"/>
          <p:cNvSpPr>
            <a:spLocks noGrp="1"/>
          </p:cNvSpPr>
          <p:nvPr>
            <p:ph idx="1"/>
          </p:nvPr>
        </p:nvSpPr>
        <p:spPr>
          <a:xfrm>
            <a:off x="457200" y="548680"/>
            <a:ext cx="8229600" cy="5976664"/>
          </a:xfrm>
        </p:spPr>
        <p:txBody>
          <a:bodyPr>
            <a:normAutofit lnSpcReduction="10000"/>
          </a:bodyPr>
          <a:lstStyle/>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r>
              <a:rPr lang="tr-TR" dirty="0" err="1" smtClean="0"/>
              <a:t>Laminasyon</a:t>
            </a:r>
            <a:r>
              <a:rPr lang="tr-TR" dirty="0" smtClean="0"/>
              <a:t> metodunda kaşeleşme işlemindeki yapıştırıcının yerini sünger almıştır.Köpükle lamine edilmiş materyal  genellikle birbirine yapıştırılmış üç katmadan oluşur;yüzey kısmı,orta köpük tabakası ve arka kumaş (genellikle asetat kumaş yada naylon triko).</a:t>
            </a:r>
            <a:endParaRPr lang="tr-TR" dirty="0"/>
          </a:p>
        </p:txBody>
      </p:sp>
      <p:pic>
        <p:nvPicPr>
          <p:cNvPr id="8" name="7 Resim" descr="IMG-20170510-WA0013.jpg"/>
          <p:cNvPicPr>
            <a:picLocks noChangeAspect="1"/>
          </p:cNvPicPr>
          <p:nvPr/>
        </p:nvPicPr>
        <p:blipFill>
          <a:blip r:embed="rId2" cstate="print"/>
          <a:srcRect t="16400" b="18501"/>
          <a:stretch>
            <a:fillRect/>
          </a:stretch>
        </p:blipFill>
        <p:spPr>
          <a:xfrm>
            <a:off x="2123728" y="1556792"/>
            <a:ext cx="4968552" cy="20882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LAMİNE KUMAŞLARIN GENEL ÖZELLİKLERİ</a:t>
            </a:r>
            <a:endParaRPr lang="tr-TR" dirty="0"/>
          </a:p>
        </p:txBody>
      </p:sp>
      <p:sp>
        <p:nvSpPr>
          <p:cNvPr id="3" name="2 İçerik Yer Tutucusu"/>
          <p:cNvSpPr>
            <a:spLocks noGrp="1"/>
          </p:cNvSpPr>
          <p:nvPr>
            <p:ph idx="1"/>
          </p:nvPr>
        </p:nvSpPr>
        <p:spPr>
          <a:xfrm>
            <a:off x="457200" y="1600200"/>
            <a:ext cx="8229600" cy="5257800"/>
          </a:xfrm>
        </p:spPr>
        <p:txBody>
          <a:bodyPr>
            <a:normAutofit lnSpcReduction="10000"/>
          </a:bodyPr>
          <a:lstStyle/>
          <a:p>
            <a:r>
              <a:rPr lang="tr-TR" dirty="0" smtClean="0"/>
              <a:t>Yüzü oluşturan kumaşa hacimlilik verir.</a:t>
            </a:r>
          </a:p>
          <a:p>
            <a:r>
              <a:rPr lang="tr-TR" dirty="0" smtClean="0"/>
              <a:t>Zayıf giyim eşyalarını güçlendirir.</a:t>
            </a:r>
          </a:p>
          <a:p>
            <a:r>
              <a:rPr lang="tr-TR" dirty="0" smtClean="0"/>
              <a:t>Yüzü oluşturan kumaşı stabilize eder.</a:t>
            </a:r>
          </a:p>
          <a:p>
            <a:r>
              <a:rPr lang="tr-TR" dirty="0" smtClean="0"/>
              <a:t>Giyim eşyası tasarımının biçimini ve siluetini muhafaza eder.</a:t>
            </a:r>
          </a:p>
          <a:p>
            <a:r>
              <a:rPr lang="tr-TR" dirty="0" smtClean="0"/>
              <a:t>Zayıf bir kumaşın tutum,görünüş ve performansını iyileştirir.</a:t>
            </a:r>
          </a:p>
          <a:p>
            <a:r>
              <a:rPr lang="tr-TR" dirty="0" smtClean="0"/>
              <a:t>Isıtıcı özellikleri olan kumaş oluşturur.</a:t>
            </a:r>
          </a:p>
          <a:p>
            <a:r>
              <a:rPr lang="tr-TR" dirty="0" smtClean="0"/>
              <a:t>Yüzü ve arkası termiye edilmiş görünümlü kumaş oluşturur.</a:t>
            </a:r>
          </a:p>
          <a:p>
            <a:endParaRPr lang="tr-TR" dirty="0" smtClean="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94122"/>
          </a:xfrm>
        </p:spPr>
        <p:txBody>
          <a:bodyPr>
            <a:normAutofit fontScale="90000"/>
          </a:bodyPr>
          <a:lstStyle/>
          <a:p>
            <a:r>
              <a:rPr lang="tr-TR" dirty="0" smtClean="0"/>
              <a:t>3.SIVAMALI(KAPLAMALI)KUMAŞLAR</a:t>
            </a:r>
            <a:endParaRPr lang="tr-TR" dirty="0"/>
          </a:p>
        </p:txBody>
      </p:sp>
      <p:sp>
        <p:nvSpPr>
          <p:cNvPr id="3" name="2 İçerik Yer Tutucusu"/>
          <p:cNvSpPr>
            <a:spLocks noGrp="1"/>
          </p:cNvSpPr>
          <p:nvPr>
            <p:ph idx="1"/>
          </p:nvPr>
        </p:nvSpPr>
        <p:spPr/>
        <p:txBody>
          <a:bodyPr>
            <a:normAutofit lnSpcReduction="10000"/>
          </a:bodyPr>
          <a:lstStyle/>
          <a:p>
            <a:pPr>
              <a:buNone/>
            </a:pPr>
            <a:endParaRPr lang="tr-TR" dirty="0" smtClean="0"/>
          </a:p>
          <a:p>
            <a:endParaRPr lang="tr-TR" dirty="0" smtClean="0"/>
          </a:p>
          <a:p>
            <a:endParaRPr lang="tr-TR" dirty="0" smtClean="0"/>
          </a:p>
          <a:p>
            <a:endParaRPr lang="tr-TR" dirty="0" smtClean="0"/>
          </a:p>
          <a:p>
            <a:r>
              <a:rPr lang="tr-TR" dirty="0" smtClean="0"/>
              <a:t>Dokuma keçe veya örme bir taban kumaşın bir yüzüne veya her iki yüzüne bir madde emdirmek,kaplamak,örtmek,püskürtmek veya başka bir usulle kapatmak suretiyle oluşturulan kumaşlara sıvamalı kumaş denir.</a:t>
            </a:r>
          </a:p>
        </p:txBody>
      </p:sp>
      <p:pic>
        <p:nvPicPr>
          <p:cNvPr id="4" name="3 Resim" descr="IMG-20170510-WA0012.jpg"/>
          <p:cNvPicPr>
            <a:picLocks noChangeAspect="1"/>
          </p:cNvPicPr>
          <p:nvPr/>
        </p:nvPicPr>
        <p:blipFill>
          <a:blip r:embed="rId2" cstate="print"/>
          <a:srcRect t="13251" b="14300"/>
          <a:stretch>
            <a:fillRect/>
          </a:stretch>
        </p:blipFill>
        <p:spPr>
          <a:xfrm>
            <a:off x="2339752" y="1124744"/>
            <a:ext cx="4572000" cy="25922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SIVAMALI KUMAŞLARIN ÖZELLİKLERİ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Kumaşın gözeneklerini kapatarak su geçirmezlik sağlar</a:t>
            </a:r>
          </a:p>
          <a:p>
            <a:r>
              <a:rPr lang="tr-TR" dirty="0" smtClean="0"/>
              <a:t>Su geçirmez,hava geçirmez kumaş oluşturur</a:t>
            </a:r>
          </a:p>
          <a:p>
            <a:r>
              <a:rPr lang="tr-TR" dirty="0" smtClean="0"/>
              <a:t>Madensel </a:t>
            </a:r>
            <a:r>
              <a:rPr lang="tr-TR" dirty="0" err="1" smtClean="0"/>
              <a:t>mahlüller</a:t>
            </a:r>
            <a:r>
              <a:rPr lang="tr-TR" dirty="0" smtClean="0"/>
              <a:t> kullanarak çok parlak kumaş oluşturur.</a:t>
            </a:r>
          </a:p>
          <a:p>
            <a:r>
              <a:rPr lang="tr-TR" dirty="0" smtClean="0"/>
              <a:t>Kumaşa yumuşaklık ve katlanabilme özelliği verir</a:t>
            </a:r>
          </a:p>
          <a:p>
            <a:r>
              <a:rPr lang="tr-TR" dirty="0" smtClean="0"/>
              <a:t>Yıpranmayı azaltır</a:t>
            </a:r>
          </a:p>
          <a:p>
            <a:r>
              <a:rPr lang="tr-TR" dirty="0" smtClean="0"/>
              <a:t>Soğuk havada gevrekleşebilen ve soğuk tutan kumaş oluşturur.</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4.PLASTİK KUMAŞLAR FİLM KUMAŞLAR</a:t>
            </a:r>
            <a:endParaRPr lang="tr-TR" dirty="0"/>
          </a:p>
        </p:txBody>
      </p:sp>
      <p:sp>
        <p:nvSpPr>
          <p:cNvPr id="3" name="2 İçerik Yer Tutucusu"/>
          <p:cNvSpPr>
            <a:spLocks noGrp="1"/>
          </p:cNvSpPr>
          <p:nvPr>
            <p:ph idx="1"/>
          </p:nvPr>
        </p:nvSpPr>
        <p:spPr/>
        <p:txBody>
          <a:bodyPr/>
          <a:lstStyle/>
          <a:p>
            <a:pPr>
              <a:buNone/>
            </a:pPr>
            <a:r>
              <a:rPr lang="tr-TR" dirty="0" err="1" smtClean="0"/>
              <a:t>Termoplastik</a:t>
            </a:r>
            <a:r>
              <a:rPr lang="tr-TR" dirty="0" smtClean="0"/>
              <a:t> ve </a:t>
            </a:r>
            <a:r>
              <a:rPr lang="tr-TR" dirty="0" err="1" smtClean="0"/>
              <a:t>termosetting</a:t>
            </a:r>
            <a:r>
              <a:rPr lang="tr-TR" dirty="0" smtClean="0"/>
              <a:t> reçinelerden oluşan saydam veya ışık geçirmez sentetik dokusuz yüzeylerdir.</a:t>
            </a:r>
            <a:endParaRPr lang="tr-TR" dirty="0"/>
          </a:p>
        </p:txBody>
      </p:sp>
      <p:pic>
        <p:nvPicPr>
          <p:cNvPr id="14" name="13 Resim" descr="ptfe.jpg"/>
          <p:cNvPicPr>
            <a:picLocks noChangeAspect="1"/>
          </p:cNvPicPr>
          <p:nvPr/>
        </p:nvPicPr>
        <p:blipFill>
          <a:blip r:embed="rId2" cstate="print"/>
          <a:srcRect l="11765" t="15873" r="18547" b="9091"/>
          <a:stretch>
            <a:fillRect/>
          </a:stretch>
        </p:blipFill>
        <p:spPr>
          <a:xfrm>
            <a:off x="1547664" y="3501008"/>
            <a:ext cx="5544616" cy="288032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5.ALKANTARA KUMAŞLAR</a:t>
            </a:r>
            <a:endParaRPr lang="tr-TR" dirty="0"/>
          </a:p>
        </p:txBody>
      </p:sp>
      <p:sp>
        <p:nvSpPr>
          <p:cNvPr id="3" name="2 İçerik Yer Tutucusu"/>
          <p:cNvSpPr>
            <a:spLocks noGrp="1"/>
          </p:cNvSpPr>
          <p:nvPr>
            <p:ph idx="1"/>
          </p:nvPr>
        </p:nvSpPr>
        <p:spPr/>
        <p:txBody>
          <a:bodyPr/>
          <a:lstStyle/>
          <a:p>
            <a:r>
              <a:rPr lang="tr-TR" dirty="0" smtClean="0"/>
              <a:t>Yüksek Pazar değeri olan kaliteli </a:t>
            </a:r>
            <a:r>
              <a:rPr lang="tr-TR" dirty="0" err="1" smtClean="0"/>
              <a:t>japon</a:t>
            </a:r>
            <a:r>
              <a:rPr lang="tr-TR" dirty="0" smtClean="0"/>
              <a:t> velur,süet veya suni deri görünümünde özel patentli </a:t>
            </a:r>
            <a:r>
              <a:rPr lang="tr-TR" dirty="0" err="1" smtClean="0"/>
              <a:t>non</a:t>
            </a:r>
            <a:r>
              <a:rPr lang="tr-TR" dirty="0" smtClean="0"/>
              <a:t>-</a:t>
            </a:r>
            <a:r>
              <a:rPr lang="tr-TR" dirty="0" err="1" smtClean="0"/>
              <a:t>women</a:t>
            </a:r>
            <a:r>
              <a:rPr lang="tr-TR" dirty="0" smtClean="0"/>
              <a:t> kumaştır.</a:t>
            </a:r>
            <a:endParaRPr lang="tr-TR" dirty="0"/>
          </a:p>
        </p:txBody>
      </p:sp>
      <p:pic>
        <p:nvPicPr>
          <p:cNvPr id="4" name="3 Resim" descr="IMG-20170510-WA0014.jpg"/>
          <p:cNvPicPr>
            <a:picLocks noChangeAspect="1"/>
          </p:cNvPicPr>
          <p:nvPr/>
        </p:nvPicPr>
        <p:blipFill>
          <a:blip r:embed="rId2" cstate="print"/>
          <a:srcRect t="12201" b="11550"/>
          <a:stretch>
            <a:fillRect/>
          </a:stretch>
        </p:blipFill>
        <p:spPr>
          <a:xfrm>
            <a:off x="2339752" y="3284984"/>
            <a:ext cx="4572000" cy="33123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DİKME DOKUSUZ YÜZEYLER </a:t>
            </a:r>
            <a:endParaRPr lang="tr-TR" dirty="0"/>
          </a:p>
        </p:txBody>
      </p:sp>
      <p:sp>
        <p:nvSpPr>
          <p:cNvPr id="3" name="2 İçerik Yer Tutucusu"/>
          <p:cNvSpPr>
            <a:spLocks noGrp="1"/>
          </p:cNvSpPr>
          <p:nvPr>
            <p:ph idx="1"/>
          </p:nvPr>
        </p:nvSpPr>
        <p:spPr/>
        <p:txBody>
          <a:bodyPr/>
          <a:lstStyle/>
          <a:p>
            <a:r>
              <a:rPr lang="tr-TR" dirty="0" smtClean="0"/>
              <a:t>Dikme dokusuz yüzeyler,elyaf tülbentleri,iplik katmanları veya diğer tekstil yüzeylerinin çeşitleri yöntemlerle dikilerek sağlamlaştırılması yada doğrudan katman veya yüzey oluşturmasıyla elde edilen yüzeylerdir.Doku oluşturma aşamasın da üretilen lif esaslı tülbent dokusunun mekanik kimyasal yada metotlarla kuvvetlendirmeye </a:t>
            </a:r>
            <a:r>
              <a:rPr lang="tr-TR" dirty="0" err="1" smtClean="0"/>
              <a:t>ihtiyaçı</a:t>
            </a:r>
            <a:r>
              <a:rPr lang="tr-TR" dirty="0" smtClean="0"/>
              <a:t> vardır.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DİKME DOKUSUZ YÜZEYLER AŞAĞIDAKİ ŞEKİLDE SINIFLANDIRILIR</a:t>
            </a:r>
          </a:p>
          <a:p>
            <a:pPr>
              <a:buNone/>
            </a:pPr>
            <a:r>
              <a:rPr lang="tr-TR" dirty="0" smtClean="0"/>
              <a:t>1.</a:t>
            </a:r>
            <a:r>
              <a:rPr lang="tr-TR" dirty="0" err="1" smtClean="0"/>
              <a:t>Tafting</a:t>
            </a:r>
            <a:r>
              <a:rPr lang="tr-TR" dirty="0" smtClean="0"/>
              <a:t> yüzey</a:t>
            </a:r>
          </a:p>
          <a:p>
            <a:pPr>
              <a:buNone/>
            </a:pPr>
            <a:r>
              <a:rPr lang="tr-TR" dirty="0" smtClean="0"/>
              <a:t>2.Mali yüzey</a:t>
            </a:r>
          </a:p>
          <a:p>
            <a:pPr>
              <a:buNone/>
            </a:pP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1.TAFTİNG YÜZEYLER </a:t>
            </a:r>
            <a:endParaRPr lang="tr-TR" dirty="0"/>
          </a:p>
        </p:txBody>
      </p:sp>
      <p:sp>
        <p:nvSpPr>
          <p:cNvPr id="3" name="2 İçerik Yer Tutucusu"/>
          <p:cNvSpPr>
            <a:spLocks noGrp="1"/>
          </p:cNvSpPr>
          <p:nvPr>
            <p:ph idx="1"/>
          </p:nvPr>
        </p:nvSpPr>
        <p:spPr>
          <a:xfrm>
            <a:off x="457200" y="2636912"/>
            <a:ext cx="8229600" cy="4464496"/>
          </a:xfrm>
        </p:spPr>
        <p:txBody>
          <a:bodyPr/>
          <a:lstStyle/>
          <a:p>
            <a:r>
              <a:rPr lang="tr-TR" dirty="0" err="1" smtClean="0"/>
              <a:t>Tafting</a:t>
            </a:r>
            <a:r>
              <a:rPr lang="tr-TR" dirty="0" smtClean="0"/>
              <a:t> işlemi,mamul bir taban üzerine,iğneler geçirilmiş ilave ipliklerin dikilerek kumaşın yüzünde ilmekler (hav)oluşturması işlemidir.Bir taban kumaş üzerine ipliklerin dikilerek havlı yüzey oluşturulmasına dayanan </a:t>
            </a:r>
            <a:r>
              <a:rPr lang="tr-TR" dirty="0" err="1" smtClean="0"/>
              <a:t>tafting</a:t>
            </a:r>
            <a:r>
              <a:rPr lang="tr-TR" dirty="0" smtClean="0"/>
              <a:t> yöntemi ile elde edilmiş dokusuz tekstil yüzeylere hav yapısına bağlı olarak kesilmemiş havlı olarak çeşitlilik göstermektedir.</a:t>
            </a:r>
          </a:p>
          <a:p>
            <a:endParaRPr lang="tr-TR" dirty="0"/>
          </a:p>
        </p:txBody>
      </p:sp>
      <p:pic>
        <p:nvPicPr>
          <p:cNvPr id="5" name="4 Resim" descr="tafting.jpg"/>
          <p:cNvPicPr>
            <a:picLocks noChangeAspect="1"/>
          </p:cNvPicPr>
          <p:nvPr/>
        </p:nvPicPr>
        <p:blipFill>
          <a:blip r:embed="rId2" cstate="print"/>
          <a:stretch>
            <a:fillRect/>
          </a:stretch>
        </p:blipFill>
        <p:spPr>
          <a:xfrm>
            <a:off x="827584" y="1196752"/>
            <a:ext cx="7488832" cy="13681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Genel özellikleri</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Dokusuz yüzeyler,bir elyaf ağına nem,sıcaklık,hareket ve basınç uygulanarak oluşan,dokunmuş/örülmüş kumaşlar kadar sağlamlığa ve </a:t>
            </a:r>
            <a:r>
              <a:rPr lang="tr-TR" dirty="0" err="1" smtClean="0"/>
              <a:t>stabiliteye</a:t>
            </a:r>
            <a:r>
              <a:rPr lang="tr-TR" dirty="0" smtClean="0"/>
              <a:t> sahip olmaları için bir madde ile yapıştırılmaları gereken elyaf ağlarıdır. Dokusuz kumaşların yapıştırma metotları kimyasal,termal ve mekanik olabilir.Kullanılan tekniğe bağlı olarak elyaf paralel,çaprazlama veya gelişigüzel düzenlenmiş ağ şeklinde yayılabilir ve </a:t>
            </a:r>
            <a:r>
              <a:rPr lang="tr-TR" dirty="0" err="1" smtClean="0"/>
              <a:t>termoplastik</a:t>
            </a:r>
            <a:r>
              <a:rPr lang="tr-TR" dirty="0" smtClean="0"/>
              <a:t> reçine veya içe püskürtülen birleştirme maddeleri ile yapıştırılır.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2.MALİ YÜZEYLER;</a:t>
            </a:r>
            <a:endParaRPr lang="tr-TR" dirty="0"/>
          </a:p>
        </p:txBody>
      </p:sp>
      <p:sp>
        <p:nvSpPr>
          <p:cNvPr id="3" name="2 İçerik Yer Tutucusu"/>
          <p:cNvSpPr>
            <a:spLocks noGrp="1"/>
          </p:cNvSpPr>
          <p:nvPr>
            <p:ph idx="1"/>
          </p:nvPr>
        </p:nvSpPr>
        <p:spPr/>
        <p:txBody>
          <a:bodyPr/>
          <a:lstStyle/>
          <a:p>
            <a:r>
              <a:rPr lang="tr-TR" dirty="0" smtClean="0"/>
              <a:t>Mali kumaş imal işlemi dokuma örme keçeleştirme yada yapıştırma gibi klasik metotlardan farklı bir metot ile gerçekleştirilir.Mali yapışında üç işlem uygulanmaktadır.İki sistem birbirinin üzerine yatırılır üçüncü sistem ise,ilmeklerinin birbirine bağlı olduğu bir kumaş yapısı oluşturmak üzere ,diğer sistemleri birlikte oluşturur.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MALİMO KUMAŞ OLUŞUMU</a:t>
            </a:r>
            <a:endParaRPr lang="tr-TR" dirty="0"/>
          </a:p>
        </p:txBody>
      </p:sp>
      <p:sp>
        <p:nvSpPr>
          <p:cNvPr id="3" name="2 İçerik Yer Tutucusu"/>
          <p:cNvSpPr>
            <a:spLocks noGrp="1"/>
          </p:cNvSpPr>
          <p:nvPr>
            <p:ph idx="1"/>
          </p:nvPr>
        </p:nvSpPr>
        <p:spPr/>
        <p:txBody>
          <a:bodyPr/>
          <a:lstStyle/>
          <a:p>
            <a:r>
              <a:rPr lang="tr-TR" dirty="0" err="1" smtClean="0"/>
              <a:t>Malimo</a:t>
            </a:r>
            <a:r>
              <a:rPr lang="tr-TR" dirty="0" smtClean="0"/>
              <a:t> makinelerinde,makinenin sağ ve solunda cağlıklardan alınan atkı </a:t>
            </a:r>
            <a:r>
              <a:rPr lang="tr-TR" dirty="0" err="1" smtClean="0"/>
              <a:t>iplikleribir</a:t>
            </a:r>
            <a:r>
              <a:rPr lang="tr-TR" dirty="0" smtClean="0"/>
              <a:t> yaratıcı sistem ile istenilen sıklıkta makineye yatırılır.İki yada daha fazla iplik sistemi değişik çözgü  ve atkı iplik düzenlemeleri veya çözgü ipliği yerine bir taban kumaşı kullanılarak değişik varyasyonlar yapılabilir.</a:t>
            </a:r>
            <a:r>
              <a:rPr lang="tr-TR" dirty="0" err="1" smtClean="0"/>
              <a:t>Malimo</a:t>
            </a:r>
            <a:r>
              <a:rPr lang="tr-TR" dirty="0" smtClean="0"/>
              <a:t> kumaşlar klasik kumaşlara en çok benzeyen kumaşlardır.</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MALİ TEKNİĞİYLE ÜRETİLEN KUMAŞ ÇEŞİTLERİ</a:t>
            </a:r>
            <a:endParaRPr lang="tr-TR" dirty="0"/>
          </a:p>
        </p:txBody>
      </p:sp>
      <p:sp>
        <p:nvSpPr>
          <p:cNvPr id="3" name="2 İçerik Yer Tutucusu"/>
          <p:cNvSpPr>
            <a:spLocks noGrp="1"/>
          </p:cNvSpPr>
          <p:nvPr>
            <p:ph idx="1"/>
          </p:nvPr>
        </p:nvSpPr>
        <p:spPr/>
        <p:txBody>
          <a:bodyPr/>
          <a:lstStyle/>
          <a:p>
            <a:r>
              <a:rPr lang="tr-TR" dirty="0" smtClean="0"/>
              <a:t>MALİMO KUMAŞ</a:t>
            </a:r>
          </a:p>
          <a:p>
            <a:r>
              <a:rPr lang="tr-TR" dirty="0" smtClean="0"/>
              <a:t>MALİPOL KUMAŞ</a:t>
            </a:r>
          </a:p>
          <a:p>
            <a:r>
              <a:rPr lang="tr-TR" dirty="0" smtClean="0"/>
              <a:t>MALİWATT KUMAŞ</a:t>
            </a:r>
          </a:p>
          <a:p>
            <a:r>
              <a:rPr lang="tr-TR" dirty="0" smtClean="0"/>
              <a:t>VOLTEKX KUMAŞ</a:t>
            </a:r>
          </a:p>
          <a:p>
            <a:r>
              <a:rPr lang="tr-TR" dirty="0" smtClean="0"/>
              <a:t>MALİVLİS KUMAŞ</a:t>
            </a:r>
          </a:p>
          <a:p>
            <a:r>
              <a:rPr lang="tr-TR" dirty="0" smtClean="0"/>
              <a:t>KUNİT KUMAŞ</a:t>
            </a:r>
          </a:p>
          <a:p>
            <a:r>
              <a:rPr lang="tr-TR" dirty="0" smtClean="0"/>
              <a:t>MULTİKUNİT KUMAŞ</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lstStyle/>
          <a:p>
            <a:r>
              <a:rPr lang="tr-TR" dirty="0" err="1" smtClean="0"/>
              <a:t>Malimo</a:t>
            </a:r>
            <a:r>
              <a:rPr lang="tr-TR" dirty="0" smtClean="0"/>
              <a:t> kumaş                          </a:t>
            </a:r>
            <a:r>
              <a:rPr lang="tr-TR" dirty="0" err="1" smtClean="0"/>
              <a:t>Kunit</a:t>
            </a:r>
            <a:r>
              <a:rPr lang="tr-TR" dirty="0" smtClean="0"/>
              <a:t> kumaş</a:t>
            </a:r>
            <a:endParaRPr lang="tr-TR" dirty="0"/>
          </a:p>
        </p:txBody>
      </p:sp>
      <p:pic>
        <p:nvPicPr>
          <p:cNvPr id="4" name="3 Resim" descr="ders-sunumu-1-tafting-malimo-ve-malipol-39-638.jpg"/>
          <p:cNvPicPr>
            <a:picLocks noChangeAspect="1"/>
          </p:cNvPicPr>
          <p:nvPr/>
        </p:nvPicPr>
        <p:blipFill>
          <a:blip r:embed="rId2" cstate="print"/>
          <a:srcRect l="12082" t="21591" b="4230"/>
          <a:stretch>
            <a:fillRect/>
          </a:stretch>
        </p:blipFill>
        <p:spPr>
          <a:xfrm>
            <a:off x="0" y="1916832"/>
            <a:ext cx="5940152" cy="4464496"/>
          </a:xfrm>
          <a:prstGeom prst="rect">
            <a:avLst/>
          </a:prstGeom>
        </p:spPr>
      </p:pic>
      <p:pic>
        <p:nvPicPr>
          <p:cNvPr id="5" name="4 Resim" descr="malimo.jpg"/>
          <p:cNvPicPr>
            <a:picLocks noChangeAspect="1"/>
          </p:cNvPicPr>
          <p:nvPr/>
        </p:nvPicPr>
        <p:blipFill>
          <a:blip r:embed="rId3" cstate="print"/>
          <a:stretch>
            <a:fillRect/>
          </a:stretch>
        </p:blipFill>
        <p:spPr>
          <a:xfrm>
            <a:off x="5508104" y="2204864"/>
            <a:ext cx="2880320" cy="35283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Dokusuz Yüzeylerde (</a:t>
            </a:r>
            <a:r>
              <a:rPr lang="tr-TR" dirty="0" err="1" smtClean="0"/>
              <a:t>Non</a:t>
            </a:r>
            <a:r>
              <a:rPr lang="tr-TR" dirty="0" smtClean="0"/>
              <a:t>-</a:t>
            </a:r>
            <a:r>
              <a:rPr lang="tr-TR" dirty="0" err="1" smtClean="0"/>
              <a:t>Woven</a:t>
            </a:r>
            <a:r>
              <a:rPr lang="tr-TR" dirty="0" smtClean="0"/>
              <a:t>) Elyaf Birleştirme Yöntemleri</a:t>
            </a:r>
            <a:endParaRPr lang="tr-TR" dirty="0"/>
          </a:p>
        </p:txBody>
      </p:sp>
      <p:sp>
        <p:nvSpPr>
          <p:cNvPr id="3" name="2 İçerik Yer Tutucusu"/>
          <p:cNvSpPr>
            <a:spLocks noGrp="1"/>
          </p:cNvSpPr>
          <p:nvPr>
            <p:ph idx="1"/>
          </p:nvPr>
        </p:nvSpPr>
        <p:spPr/>
        <p:txBody>
          <a:bodyPr/>
          <a:lstStyle/>
          <a:p>
            <a:r>
              <a:rPr lang="tr-TR" dirty="0" err="1" smtClean="0"/>
              <a:t>Nonwoven</a:t>
            </a:r>
            <a:r>
              <a:rPr lang="tr-TR" dirty="0" smtClean="0"/>
              <a:t> yüzey oluşumunda üç temel aşama vardır.</a:t>
            </a:r>
          </a:p>
          <a:p>
            <a:r>
              <a:rPr lang="tr-TR" dirty="0" smtClean="0"/>
              <a:t>1-Ağ oluşturma </a:t>
            </a:r>
          </a:p>
          <a:p>
            <a:r>
              <a:rPr lang="tr-TR" dirty="0" smtClean="0"/>
              <a:t>2-Ağ yapıştırma</a:t>
            </a:r>
          </a:p>
          <a:p>
            <a:r>
              <a:rPr lang="tr-TR" dirty="0" smtClean="0"/>
              <a:t>3-Bitim işlemleri ile örneğin kaplama yüzey terbiye işlemleri ve </a:t>
            </a:r>
            <a:r>
              <a:rPr lang="tr-TR" dirty="0" err="1" smtClean="0"/>
              <a:t>laminasyon</a:t>
            </a:r>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20688"/>
            <a:ext cx="8280920" cy="5904656"/>
          </a:xfrm>
        </p:spPr>
        <p:txBody>
          <a:bodyPr/>
          <a:lstStyle/>
          <a:p>
            <a:r>
              <a:rPr lang="tr-TR" dirty="0" smtClean="0"/>
              <a:t>Direk olarak elyafın bir araya getirilip kenetlenmesi yada yapıştırılması aşağıdaki işlemlerle yapılır.</a:t>
            </a:r>
          </a:p>
          <a:p>
            <a:r>
              <a:rPr lang="tr-TR" dirty="0" smtClean="0"/>
              <a:t>Kuru işlem</a:t>
            </a:r>
          </a:p>
          <a:p>
            <a:r>
              <a:rPr lang="tr-TR" dirty="0" smtClean="0"/>
              <a:t>Elyaf çekiminden hemen sonra birleştirme işlemi </a:t>
            </a:r>
          </a:p>
          <a:p>
            <a:r>
              <a:rPr lang="tr-TR" dirty="0" smtClean="0"/>
              <a:t>Yaş işlem</a:t>
            </a:r>
          </a:p>
          <a:p>
            <a:r>
              <a:rPr lang="tr-TR" dirty="0" smtClean="0"/>
              <a:t>Film halinde püskürtme işlemi </a:t>
            </a:r>
          </a:p>
          <a:p>
            <a:r>
              <a:rPr lang="tr-TR" dirty="0" smtClean="0"/>
              <a:t>İğne ile birleştirme işlemi</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ELYAF BİRLEŞTİRME İŞLEMİ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Polimer granüller ile elyaf doku oluşturmak tadır.Granüllerden elyaf çekildikten sonra,bu polimerden dokusuz yüzeyin elde edildiği kesiksiz bir işlemdir.</a:t>
            </a:r>
            <a:r>
              <a:rPr lang="tr-TR" dirty="0" err="1" smtClean="0"/>
              <a:t>poliester</a:t>
            </a:r>
            <a:r>
              <a:rPr lang="tr-TR" dirty="0" smtClean="0"/>
              <a:t>,</a:t>
            </a:r>
            <a:r>
              <a:rPr lang="tr-TR" dirty="0" err="1" smtClean="0"/>
              <a:t>poliamid</a:t>
            </a:r>
            <a:r>
              <a:rPr lang="tr-TR" dirty="0" smtClean="0"/>
              <a:t>,elyaf çekme cihazına beslenir.</a:t>
            </a:r>
            <a:r>
              <a:rPr lang="tr-TR" dirty="0" err="1" smtClean="0"/>
              <a:t>Ekstruderden</a:t>
            </a:r>
            <a:r>
              <a:rPr lang="tr-TR" dirty="0" smtClean="0"/>
              <a:t> küçük deliklere sahip olan düzeden geçmeye zorlanır.Çekim işlemi ve soğutmayı müteakip elde edilen kesiksiz vatka oluşturmak için hareketli bir taşıyıcı banda yaptırılırlar.Bu yaptırma işleminde istenen elyaf yönü çeşitli yollarla elde edilir.</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ELYAF BİRLEŞTİRME İŞLEMİ</a:t>
            </a:r>
            <a:endParaRPr lang="tr-TR" dirty="0"/>
          </a:p>
        </p:txBody>
      </p:sp>
      <p:pic>
        <p:nvPicPr>
          <p:cNvPr id="4" name="3 İçerik Yer Tutucusu" descr="dksuz13.jpg"/>
          <p:cNvPicPr>
            <a:picLocks noGrp="1" noChangeAspect="1"/>
          </p:cNvPicPr>
          <p:nvPr>
            <p:ph idx="1"/>
          </p:nvPr>
        </p:nvPicPr>
        <p:blipFill>
          <a:blip r:embed="rId2" cstate="print"/>
          <a:stretch>
            <a:fillRect/>
          </a:stretch>
        </p:blipFill>
        <p:spPr>
          <a:xfrm>
            <a:off x="755576" y="1844824"/>
            <a:ext cx="7704856" cy="374441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YAŞ İŞLEM</a:t>
            </a:r>
            <a:endParaRPr lang="tr-TR" dirty="0"/>
          </a:p>
        </p:txBody>
      </p:sp>
      <p:sp>
        <p:nvSpPr>
          <p:cNvPr id="3" name="2 İçerik Yer Tutucusu"/>
          <p:cNvSpPr>
            <a:spLocks noGrp="1"/>
          </p:cNvSpPr>
          <p:nvPr>
            <p:ph idx="1"/>
          </p:nvPr>
        </p:nvSpPr>
        <p:spPr/>
        <p:txBody>
          <a:bodyPr/>
          <a:lstStyle/>
          <a:p>
            <a:r>
              <a:rPr lang="tr-TR" dirty="0" smtClean="0"/>
              <a:t>Dokusuz kumaşların yaş(ıslak) koşullarda oluşturulmasında amaç,elyafın her yerde aynı  orada dağılım meydana getirmesidir.Elyaf/su süspansiyonu hareketli bir delikli bant </a:t>
            </a:r>
            <a:r>
              <a:rPr lang="tr-TR" dirty="0" err="1" smtClean="0"/>
              <a:t>üzeriine</a:t>
            </a:r>
            <a:r>
              <a:rPr lang="tr-TR" dirty="0" smtClean="0"/>
              <a:t> aktığında bu bandın arasında süzülür elyaf ise belli bir düzen içerisinde vatka biçiminde kalır.Kalan su vatkadan sıkılarak ve daha </a:t>
            </a:r>
            <a:r>
              <a:rPr lang="tr-TR" dirty="0" err="1" smtClean="0"/>
              <a:t>sorna</a:t>
            </a:r>
            <a:r>
              <a:rPr lang="tr-TR" dirty="0" smtClean="0"/>
              <a:t> kurutma işlemiyle giderilir.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 ELDE EDİLMESİNDE YAŞ İŞLEM</a:t>
            </a:r>
            <a:endParaRPr lang="tr-TR" dirty="0"/>
          </a:p>
        </p:txBody>
      </p:sp>
      <p:pic>
        <p:nvPicPr>
          <p:cNvPr id="4" name="3 İçerik Yer Tutucusu" descr="dksuz12.jpg"/>
          <p:cNvPicPr>
            <a:picLocks noGrp="1" noChangeAspect="1"/>
          </p:cNvPicPr>
          <p:nvPr>
            <p:ph idx="1"/>
          </p:nvPr>
        </p:nvPicPr>
        <p:blipFill>
          <a:blip r:embed="rId2" cstate="print"/>
          <a:stretch>
            <a:fillRect/>
          </a:stretch>
        </p:blipFill>
        <p:spPr>
          <a:xfrm>
            <a:off x="1187624" y="1700808"/>
            <a:ext cx="6912768" cy="396044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1065</Words>
  <Application>Microsoft Office PowerPoint</Application>
  <PresentationFormat>Ekran Gösterisi (4:3)</PresentationFormat>
  <Paragraphs>120</Paragraphs>
  <Slides>33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33</vt:i4>
      </vt:variant>
    </vt:vector>
  </HeadingPairs>
  <TitlesOfParts>
    <vt:vector size="36" baseType="lpstr">
      <vt:lpstr>Arial</vt:lpstr>
      <vt:lpstr>Calibri</vt:lpstr>
      <vt:lpstr>Ofis Teması</vt:lpstr>
      <vt:lpstr>BEYPAZARI MESLEK YÜKSEK OKUL</vt:lpstr>
      <vt:lpstr>DOKUSUZ YÜZEYLER</vt:lpstr>
      <vt:lpstr>Genel özellikleri</vt:lpstr>
      <vt:lpstr>Dokusuz Yüzeylerde (Non-Woven) Elyaf Birleştirme Yöntemleri</vt:lpstr>
      <vt:lpstr>PowerPoint Sunusu</vt:lpstr>
      <vt:lpstr>ELYAF BİRLEŞTİRME İŞLEMİ</vt:lpstr>
      <vt:lpstr>ELYAF BİRLEŞTİRME İŞLEMİ</vt:lpstr>
      <vt:lpstr>YAŞ İŞLEM</vt:lpstr>
      <vt:lpstr>YÜZEY ELDE EDİLMESİNDE YAŞ İŞLEM</vt:lpstr>
      <vt:lpstr>İĞNE İLE BİRLEŞTİRME İŞLEMİ</vt:lpstr>
      <vt:lpstr>İĞNE İLE BİRLEŞTİRME İŞLEMİ</vt:lpstr>
      <vt:lpstr>BAĞLI VATKA YAPIŞTIRILMIŞ DOKUSUZ YÜZEYLER</vt:lpstr>
      <vt:lpstr>PowerPoint Sunusu</vt:lpstr>
      <vt:lpstr>PowerPoint Sunusu</vt:lpstr>
      <vt:lpstr>        </vt:lpstr>
      <vt:lpstr>PowerPoint Sunusu</vt:lpstr>
      <vt:lpstr>PowerPoint Sunusu</vt:lpstr>
      <vt:lpstr>PowerPoint Sunusu</vt:lpstr>
      <vt:lpstr>Birleşik (Yapıştırılmış,Bağlanmış)Kumaş</vt:lpstr>
      <vt:lpstr>PowerPoint Sunusu</vt:lpstr>
      <vt:lpstr>2.LAMİNE KUMAŞLAR</vt:lpstr>
      <vt:lpstr>LAMİNE KUMAŞLARIN GENEL ÖZELLİKLERİ</vt:lpstr>
      <vt:lpstr>3.SIVAMALI(KAPLAMALI)KUMAŞLAR</vt:lpstr>
      <vt:lpstr>SIVAMALI KUMAŞLARIN ÖZELLİKLERİ</vt:lpstr>
      <vt:lpstr>4.PLASTİK KUMAŞLAR FİLM KUMAŞLAR</vt:lpstr>
      <vt:lpstr>5.ALKANTARA KUMAŞLAR</vt:lpstr>
      <vt:lpstr>DİKME DOKUSUZ YÜZEYLER </vt:lpstr>
      <vt:lpstr>PowerPoint Sunusu</vt:lpstr>
      <vt:lpstr>1.TAFTİNG YÜZEYLER </vt:lpstr>
      <vt:lpstr>2.MALİ YÜZEYLER;</vt:lpstr>
      <vt:lpstr>MALİMO KUMAŞ OLUŞUMU</vt:lpstr>
      <vt:lpstr>MALİ TEKNİĞİYLE ÜRETİLEN KUMAŞ ÇEŞİTLERİ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sdghjasdfgh</dc:creator>
  <cp:lastModifiedBy>Microsoft</cp:lastModifiedBy>
  <cp:revision>61</cp:revision>
  <dcterms:created xsi:type="dcterms:W3CDTF">2017-05-10T09:37:13Z</dcterms:created>
  <dcterms:modified xsi:type="dcterms:W3CDTF">2020-04-29T06:22:25Z</dcterms:modified>
</cp:coreProperties>
</file>