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7" r:id="rId2"/>
    <p:sldId id="258" r:id="rId3"/>
    <p:sldId id="259" r:id="rId4"/>
    <p:sldId id="260" r:id="rId5"/>
    <p:sldId id="261" r:id="rId6"/>
    <p:sldId id="262" r:id="rId7"/>
    <p:sldId id="263" r:id="rId8"/>
    <p:sldId id="264" r:id="rId9"/>
    <p:sldId id="279" r:id="rId10"/>
    <p:sldId id="280" r:id="rId11"/>
    <p:sldId id="281" r:id="rId12"/>
    <p:sldId id="282"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6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BC013A-8E0B-4D20-BFCF-6EE34FF97702}" type="datetimeFigureOut">
              <a:rPr lang="tr-TR" smtClean="0"/>
              <a:t>17.09.2019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B1DB0B-460D-4E9E-BDAC-B94A30686808}" type="slidenum">
              <a:rPr lang="tr-TR" smtClean="0"/>
              <a:t>‹#›</a:t>
            </a:fld>
            <a:endParaRPr lang="tr-TR"/>
          </a:p>
        </p:txBody>
      </p:sp>
    </p:spTree>
    <p:extLst>
      <p:ext uri="{BB962C8B-B14F-4D97-AF65-F5344CB8AC3E}">
        <p14:creationId xmlns:p14="http://schemas.microsoft.com/office/powerpoint/2010/main" val="30600928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4A402D61-8D4D-4983-A9ED-C08C6DD02898}" type="slidenum">
              <a:rPr lang="tr-TR" smtClean="0">
                <a:solidFill>
                  <a:prstClr val="black"/>
                </a:solidFill>
              </a:rPr>
              <a:pPr/>
              <a:t>9</a:t>
            </a:fld>
            <a:endParaRPr lang="tr-TR">
              <a:solidFill>
                <a:prstClr val="black"/>
              </a:solidFill>
            </a:endParaRPr>
          </a:p>
        </p:txBody>
      </p:sp>
    </p:spTree>
    <p:extLst>
      <p:ext uri="{BB962C8B-B14F-4D97-AF65-F5344CB8AC3E}">
        <p14:creationId xmlns:p14="http://schemas.microsoft.com/office/powerpoint/2010/main" val="14371592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42F8BC3-0450-4727-946D-7FCD2CFE3342}" type="datetimeFigureOut">
              <a:rPr lang="tr-TR" smtClean="0">
                <a:solidFill>
                  <a:prstClr val="black">
                    <a:tint val="75000"/>
                  </a:prstClr>
                </a:solidFill>
              </a:rPr>
              <a:pPr/>
              <a:t>17.09.2019</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8DDFEF85-E1D2-4DEF-87F2-CD9A22EDED7E}"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5906466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42F8BC3-0450-4727-946D-7FCD2CFE3342}" type="datetimeFigureOut">
              <a:rPr lang="tr-TR" smtClean="0">
                <a:solidFill>
                  <a:prstClr val="black">
                    <a:tint val="75000"/>
                  </a:prstClr>
                </a:solidFill>
              </a:rPr>
              <a:pPr/>
              <a:t>17.09.2019</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8DDFEF85-E1D2-4DEF-87F2-CD9A22EDED7E}"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013071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42F8BC3-0450-4727-946D-7FCD2CFE3342}" type="datetimeFigureOut">
              <a:rPr lang="tr-TR" smtClean="0">
                <a:solidFill>
                  <a:prstClr val="black">
                    <a:tint val="75000"/>
                  </a:prstClr>
                </a:solidFill>
              </a:rPr>
              <a:pPr/>
              <a:t>17.09.2019</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8DDFEF85-E1D2-4DEF-87F2-CD9A22EDED7E}"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4898316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42F8BC3-0450-4727-946D-7FCD2CFE3342}" type="datetimeFigureOut">
              <a:rPr lang="tr-TR" smtClean="0">
                <a:solidFill>
                  <a:prstClr val="black">
                    <a:tint val="75000"/>
                  </a:prstClr>
                </a:solidFill>
              </a:rPr>
              <a:pPr/>
              <a:t>17.09.2019</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8DDFEF85-E1D2-4DEF-87F2-CD9A22EDED7E}"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566507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42F8BC3-0450-4727-946D-7FCD2CFE3342}" type="datetimeFigureOut">
              <a:rPr lang="tr-TR" smtClean="0">
                <a:solidFill>
                  <a:prstClr val="black">
                    <a:tint val="75000"/>
                  </a:prstClr>
                </a:solidFill>
              </a:rPr>
              <a:pPr/>
              <a:t>17.09.2019</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8DDFEF85-E1D2-4DEF-87F2-CD9A22EDED7E}"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6000043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42F8BC3-0450-4727-946D-7FCD2CFE3342}" type="datetimeFigureOut">
              <a:rPr lang="tr-TR" smtClean="0">
                <a:solidFill>
                  <a:prstClr val="black">
                    <a:tint val="75000"/>
                  </a:prstClr>
                </a:solidFill>
              </a:rPr>
              <a:pPr/>
              <a:t>17.09.2019</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8DDFEF85-E1D2-4DEF-87F2-CD9A22EDED7E}"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6666970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42F8BC3-0450-4727-946D-7FCD2CFE3342}" type="datetimeFigureOut">
              <a:rPr lang="tr-TR" smtClean="0">
                <a:solidFill>
                  <a:prstClr val="black">
                    <a:tint val="75000"/>
                  </a:prstClr>
                </a:solidFill>
              </a:rPr>
              <a:pPr/>
              <a:t>17.09.2019</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8DDFEF85-E1D2-4DEF-87F2-CD9A22EDED7E}"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497871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42F8BC3-0450-4727-946D-7FCD2CFE3342}" type="datetimeFigureOut">
              <a:rPr lang="tr-TR" smtClean="0">
                <a:solidFill>
                  <a:prstClr val="black">
                    <a:tint val="75000"/>
                  </a:prstClr>
                </a:solidFill>
              </a:rPr>
              <a:pPr/>
              <a:t>17.09.2019</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8DDFEF85-E1D2-4DEF-87F2-CD9A22EDED7E}"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8443892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42F8BC3-0450-4727-946D-7FCD2CFE3342}" type="datetimeFigureOut">
              <a:rPr lang="tr-TR" smtClean="0">
                <a:solidFill>
                  <a:prstClr val="black">
                    <a:tint val="75000"/>
                  </a:prstClr>
                </a:solidFill>
              </a:rPr>
              <a:pPr/>
              <a:t>17.09.2019</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8DDFEF85-E1D2-4DEF-87F2-CD9A22EDED7E}"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356356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42F8BC3-0450-4727-946D-7FCD2CFE3342}" type="datetimeFigureOut">
              <a:rPr lang="tr-TR" smtClean="0">
                <a:solidFill>
                  <a:prstClr val="black">
                    <a:tint val="75000"/>
                  </a:prstClr>
                </a:solidFill>
              </a:rPr>
              <a:pPr/>
              <a:t>17.09.2019</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8DDFEF85-E1D2-4DEF-87F2-CD9A22EDED7E}"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869604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42F8BC3-0450-4727-946D-7FCD2CFE3342}" type="datetimeFigureOut">
              <a:rPr lang="tr-TR" smtClean="0">
                <a:solidFill>
                  <a:prstClr val="black">
                    <a:tint val="75000"/>
                  </a:prstClr>
                </a:solidFill>
              </a:rPr>
              <a:pPr/>
              <a:t>17.09.2019</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8DDFEF85-E1D2-4DEF-87F2-CD9A22EDED7E}"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046323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2F8BC3-0450-4727-946D-7FCD2CFE3342}" type="datetimeFigureOut">
              <a:rPr lang="tr-TR" smtClean="0">
                <a:solidFill>
                  <a:prstClr val="black">
                    <a:tint val="75000"/>
                  </a:prstClr>
                </a:solidFill>
              </a:rPr>
              <a:pPr/>
              <a:t>17.09.2019</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FEF85-E1D2-4DEF-87F2-CD9A22EDED7E}"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1540020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7160" y="0"/>
            <a:ext cx="12192000" cy="5827236"/>
          </a:xfrm>
          <a:prstGeom prst="rect">
            <a:avLst/>
          </a:prstGeom>
        </p:spPr>
        <p:txBody>
          <a:bodyPr wrap="square">
            <a:spAutoFit/>
          </a:bodyPr>
          <a:lstStyle/>
          <a:p>
            <a:pPr algn="just">
              <a:lnSpc>
                <a:spcPct val="150000"/>
              </a:lnSpc>
              <a:spcAft>
                <a:spcPts val="800"/>
              </a:spcAft>
            </a:pPr>
            <a:r>
              <a:rPr lang="tr-TR" sz="2400" b="1" dirty="0">
                <a:solidFill>
                  <a:srgbClr val="FF0000"/>
                </a:solidFill>
                <a:latin typeface="Arial" panose="020B0604020202020204" pitchFamily="34" charset="0"/>
                <a:ea typeface="Calibri" panose="020F0502020204030204" pitchFamily="34" charset="0"/>
                <a:cs typeface="Arial" panose="020B0604020202020204" pitchFamily="34" charset="0"/>
              </a:rPr>
              <a:t>3. ELEMENTLERİN KÖKENİ</a:t>
            </a:r>
            <a:endParaRPr lang="tr-TR" sz="2400" dirty="0">
              <a:solidFill>
                <a:srgbClr val="FF0000"/>
              </a:solidFill>
              <a:latin typeface="Arial" panose="020B0604020202020204" pitchFamily="34" charset="0"/>
              <a:ea typeface="Calibri" panose="020F0502020204030204" pitchFamily="34" charset="0"/>
              <a:cs typeface="Arial" panose="020B0604020202020204" pitchFamily="34" charset="0"/>
            </a:endParaRPr>
          </a:p>
          <a:p>
            <a:pPr algn="just">
              <a:lnSpc>
                <a:spcPct val="150000"/>
              </a:lnSpc>
              <a:spcAft>
                <a:spcPts val="800"/>
              </a:spcAft>
            </a:pP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Evrendeki elementlerin mevcut envanterinin üretilmesinden birçok süreç sorumludur. Evren ürettiği düşünülen büyük patlamada, hidrojen, helyum ve biraz lityum üretilmiştir. Astronomide metaller olarak bilinen hidrojen ve helyumdan daha ağır olan elementler yıldızlarda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yıldızsal</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nükleosentez</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olarak adlandırılan süreçlerle üretildi. Güneş sistemimizde hidrojen ve helyum haricindeki kimyasal elementler, güneş sistemi oluşmadan önce yaşayan ve ölen yıldızlarda oluşan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nükleosentez</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sonucudur. Bu süreçler, hafif elementlerin ağır elementlere füzyonunu içerir, bazen yıldızlarda az oranlarda, bazen de yıldız patlamalarında büyük oranlarda oluşur. Lityum, berilyum ve bor gibi birkaç nadir elementin önemli miktarı, yüksek enerjili kozmik ışınlar (tipik olarak protonlar veya helyum iyonları)la parçalanma reaksiyonları yoluyla yaratılmıştır ve ağır atomlar daha hafif parçalara ayrılır. Ve elbette, bazı çekirdekler radyoaktif çekirdeklerin bozulmasıyla üretilmiştir. Bu bölümde, bu süreçleri gözden geçireceğiz ve evren ve galakside zamanla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elementel</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bollukların evrimini tartışacağız.</a:t>
            </a:r>
          </a:p>
        </p:txBody>
      </p:sp>
    </p:spTree>
    <p:extLst>
      <p:ext uri="{BB962C8B-B14F-4D97-AF65-F5344CB8AC3E}">
        <p14:creationId xmlns:p14="http://schemas.microsoft.com/office/powerpoint/2010/main" val="13121573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55634" y="-107850"/>
            <a:ext cx="11493910" cy="6658233"/>
          </a:xfrm>
          <a:prstGeom prst="rect">
            <a:avLst/>
          </a:prstGeom>
        </p:spPr>
        <p:txBody>
          <a:bodyPr wrap="square">
            <a:spAutoFit/>
          </a:bodyPr>
          <a:lstStyle/>
          <a:p>
            <a:pPr algn="just">
              <a:lnSpc>
                <a:spcPct val="150000"/>
              </a:lnSpc>
              <a:spcAft>
                <a:spcPts val="800"/>
              </a:spcAft>
            </a:pP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Bu noktada, bir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nükleosentez</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patladı, ancak kısa süre sonra,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Big</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Bang'den</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yaklaşık 20 dakika sonra, Evren herhangi bir füzyon reaksiyonunun oluşması için çok soğuk hale gelmişti. Nükleer reaksiyonlar tamamlanmaya gitmeden önce bolluklar durdu. Bu noktadan itibaren, radyoaktif çekirdeklerin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bozunması</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dışında, yıldızlar oluşana ve yıldızların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nükleosentezi</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başlayıncaya kadar, bolluklar sabitlendi.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Big</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Bang</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nükleosentezinde</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berilyumdan daha ağır elementler üretilmedi. Çünkü beş ya da sekiz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nükleonlu</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kararlı bir çekirdek yoktur. Yıldızlarda bu darboğaz, üç adet </a:t>
            </a:r>
            <a:r>
              <a:rPr lang="tr-TR" sz="2000" baseline="30000" dirty="0">
                <a:solidFill>
                  <a:prstClr val="black"/>
                </a:solidFill>
                <a:latin typeface="Arial" panose="020B0604020202020204" pitchFamily="34" charset="0"/>
                <a:ea typeface="Calibri" panose="020F0502020204030204" pitchFamily="34" charset="0"/>
                <a:cs typeface="Arial" panose="020B0604020202020204" pitchFamily="34" charset="0"/>
              </a:rPr>
              <a:t>4</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He atomu </a:t>
            </a:r>
            <a:r>
              <a:rPr lang="tr-TR" sz="2000" baseline="30000" dirty="0">
                <a:solidFill>
                  <a:prstClr val="black"/>
                </a:solidFill>
                <a:latin typeface="Arial" panose="020B0604020202020204" pitchFamily="34" charset="0"/>
                <a:ea typeface="Calibri" panose="020F0502020204030204" pitchFamily="34" charset="0"/>
                <a:cs typeface="Arial" panose="020B0604020202020204" pitchFamily="34" charset="0"/>
              </a:rPr>
              <a:t>12</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C'yi (</a:t>
            </a:r>
            <a:r>
              <a:rPr lang="tr-TR" sz="2000" b="1" dirty="0">
                <a:solidFill>
                  <a:prstClr val="black"/>
                </a:solidFill>
                <a:latin typeface="Arial" panose="020B0604020202020204" pitchFamily="34" charset="0"/>
                <a:ea typeface="Calibri" panose="020F0502020204030204" pitchFamily="34" charset="0"/>
                <a:cs typeface="Arial" panose="020B0604020202020204" pitchFamily="34" charset="0"/>
              </a:rPr>
              <a:t>üçlü alfa işlemi</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oluşturmak üzere birleştiğinde atlanır. Ancak yeterli </a:t>
            </a:r>
            <a:r>
              <a:rPr lang="tr-TR" sz="2000" baseline="30000" dirty="0">
                <a:solidFill>
                  <a:prstClr val="black"/>
                </a:solidFill>
                <a:latin typeface="Arial" panose="020B0604020202020204" pitchFamily="34" charset="0"/>
                <a:ea typeface="Calibri" panose="020F0502020204030204" pitchFamily="34" charset="0"/>
                <a:cs typeface="Arial" panose="020B0604020202020204" pitchFamily="34" charset="0"/>
              </a:rPr>
              <a:t>4</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He oluşana kadar, Evrenin sıcaklığı bu işlemin yürümesi için çok düşüktü, bu nedenle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Big</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Bang</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nükleosentezine</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önemsiz bir katkı yaptı. </a:t>
            </a:r>
            <a:r>
              <a:rPr lang="tr-TR" sz="2000" b="1" dirty="0" err="1">
                <a:solidFill>
                  <a:prstClr val="black"/>
                </a:solidFill>
                <a:latin typeface="Arial" panose="020B0604020202020204" pitchFamily="34" charset="0"/>
                <a:ea typeface="Calibri" panose="020F0502020204030204" pitchFamily="34" charset="0"/>
                <a:cs typeface="Arial" panose="020B0604020202020204" pitchFamily="34" charset="0"/>
              </a:rPr>
              <a:t>Big</a:t>
            </a:r>
            <a:r>
              <a:rPr lang="tr-TR" sz="2000" b="1"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tr-TR" sz="2000" b="1" dirty="0" err="1">
                <a:solidFill>
                  <a:prstClr val="black"/>
                </a:solidFill>
                <a:latin typeface="Arial" panose="020B0604020202020204" pitchFamily="34" charset="0"/>
                <a:ea typeface="Calibri" panose="020F0502020204030204" pitchFamily="34" charset="0"/>
                <a:cs typeface="Arial" panose="020B0604020202020204" pitchFamily="34" charset="0"/>
              </a:rPr>
              <a:t>Bang</a:t>
            </a:r>
            <a:r>
              <a:rPr lang="tr-TR" sz="2000" b="1" dirty="0">
                <a:solidFill>
                  <a:prstClr val="black"/>
                </a:solidFill>
                <a:latin typeface="Arial" panose="020B0604020202020204" pitchFamily="34" charset="0"/>
                <a:ea typeface="Calibri" panose="020F0502020204030204" pitchFamily="34" charset="0"/>
                <a:cs typeface="Arial" panose="020B0604020202020204" pitchFamily="34" charset="0"/>
              </a:rPr>
              <a:t> modeli tahmini kütle bollukları</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 75'i </a:t>
            </a:r>
            <a:r>
              <a:rPr lang="tr-TR" sz="2000" baseline="30000" dirty="0">
                <a:solidFill>
                  <a:prstClr val="black"/>
                </a:solidFill>
                <a:latin typeface="Arial" panose="020B0604020202020204" pitchFamily="34" charset="0"/>
                <a:ea typeface="Calibri" panose="020F0502020204030204" pitchFamily="34" charset="0"/>
                <a:cs typeface="Arial" panose="020B0604020202020204" pitchFamily="34" charset="0"/>
              </a:rPr>
              <a:t>1</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H, ~% 25 </a:t>
            </a:r>
            <a:r>
              <a:rPr lang="tr-TR" sz="2000" baseline="30000" dirty="0">
                <a:solidFill>
                  <a:prstClr val="black"/>
                </a:solidFill>
                <a:latin typeface="Arial" panose="020B0604020202020204" pitchFamily="34" charset="0"/>
                <a:ea typeface="Calibri" panose="020F0502020204030204" pitchFamily="34" charset="0"/>
                <a:cs typeface="Arial" panose="020B0604020202020204" pitchFamily="34" charset="0"/>
              </a:rPr>
              <a:t>4</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He, ~0.01% </a:t>
            </a:r>
            <a:r>
              <a:rPr lang="tr-TR" sz="2000" baseline="30000" dirty="0">
                <a:solidFill>
                  <a:prstClr val="black"/>
                </a:solidFill>
                <a:latin typeface="Arial" panose="020B0604020202020204" pitchFamily="34" charset="0"/>
                <a:ea typeface="Calibri" panose="020F0502020204030204" pitchFamily="34" charset="0"/>
                <a:cs typeface="Arial" panose="020B0604020202020204" pitchFamily="34" charset="0"/>
              </a:rPr>
              <a:t>2</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D ve eser miktarda </a:t>
            </a:r>
            <a:r>
              <a:rPr lang="tr-TR" sz="2000" baseline="30000" dirty="0">
                <a:solidFill>
                  <a:prstClr val="black"/>
                </a:solidFill>
                <a:latin typeface="Arial" panose="020B0604020202020204" pitchFamily="34" charset="0"/>
                <a:ea typeface="Calibri" panose="020F0502020204030204" pitchFamily="34" charset="0"/>
                <a:cs typeface="Arial" panose="020B0604020202020204" pitchFamily="34" charset="0"/>
              </a:rPr>
              <a:t>3</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He, </a:t>
            </a:r>
            <a:r>
              <a:rPr lang="tr-TR" sz="2000" baseline="30000" dirty="0">
                <a:solidFill>
                  <a:prstClr val="black"/>
                </a:solidFill>
                <a:latin typeface="Arial" panose="020B0604020202020204" pitchFamily="34" charset="0"/>
                <a:ea typeface="Calibri" panose="020F0502020204030204" pitchFamily="34" charset="0"/>
                <a:cs typeface="Arial" panose="020B0604020202020204" pitchFamily="34" charset="0"/>
              </a:rPr>
              <a:t>6</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Li, </a:t>
            </a:r>
            <a:r>
              <a:rPr lang="tr-TR" sz="2000" baseline="30000" dirty="0">
                <a:solidFill>
                  <a:prstClr val="black"/>
                </a:solidFill>
                <a:latin typeface="Arial" panose="020B0604020202020204" pitchFamily="34" charset="0"/>
                <a:ea typeface="Calibri" panose="020F0502020204030204" pitchFamily="34" charset="0"/>
                <a:cs typeface="Arial" panose="020B0604020202020204" pitchFamily="34" charset="0"/>
              </a:rPr>
              <a:t>7</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Li, </a:t>
            </a:r>
            <a:r>
              <a:rPr lang="tr-TR" sz="2000" baseline="30000" dirty="0">
                <a:solidFill>
                  <a:prstClr val="black"/>
                </a:solidFill>
                <a:latin typeface="Arial" panose="020B0604020202020204" pitchFamily="34" charset="0"/>
                <a:ea typeface="Calibri" panose="020F0502020204030204" pitchFamily="34" charset="0"/>
                <a:cs typeface="Arial" panose="020B0604020202020204" pitchFamily="34" charset="0"/>
              </a:rPr>
              <a:t>9</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Be ve belki de </a:t>
            </a:r>
            <a:r>
              <a:rPr lang="tr-TR" sz="2000" baseline="30000" dirty="0">
                <a:solidFill>
                  <a:prstClr val="black"/>
                </a:solidFill>
                <a:latin typeface="Arial" panose="020B0604020202020204" pitchFamily="34" charset="0"/>
                <a:ea typeface="Calibri" panose="020F0502020204030204" pitchFamily="34" charset="0"/>
                <a:cs typeface="Arial" panose="020B0604020202020204" pitchFamily="34" charset="0"/>
              </a:rPr>
              <a:t>10</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B ve </a:t>
            </a:r>
            <a:r>
              <a:rPr lang="tr-TR" sz="2000" baseline="30000" dirty="0">
                <a:solidFill>
                  <a:prstClr val="black"/>
                </a:solidFill>
                <a:latin typeface="Arial" panose="020B0604020202020204" pitchFamily="34" charset="0"/>
                <a:ea typeface="Calibri" panose="020F0502020204030204" pitchFamily="34" charset="0"/>
                <a:cs typeface="Arial" panose="020B0604020202020204" pitchFamily="34" charset="0"/>
              </a:rPr>
              <a:t>11</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B. </a:t>
            </a:r>
            <a:r>
              <a:rPr lang="tr-TR" sz="2000" baseline="30000" dirty="0">
                <a:solidFill>
                  <a:prstClr val="black"/>
                </a:solidFill>
                <a:latin typeface="Arial" panose="020B0604020202020204" pitchFamily="34" charset="0"/>
                <a:ea typeface="Calibri" panose="020F0502020204030204" pitchFamily="34" charset="0"/>
                <a:cs typeface="Arial" panose="020B0604020202020204" pitchFamily="34" charset="0"/>
              </a:rPr>
              <a:t>3</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H (trityum), </a:t>
            </a:r>
            <a:r>
              <a:rPr lang="tr-TR" sz="2000" baseline="30000" dirty="0">
                <a:solidFill>
                  <a:prstClr val="black"/>
                </a:solidFill>
                <a:latin typeface="Arial" panose="020B0604020202020204" pitchFamily="34" charset="0"/>
                <a:ea typeface="Calibri" panose="020F0502020204030204" pitchFamily="34" charset="0"/>
                <a:cs typeface="Arial" panose="020B0604020202020204" pitchFamily="34" charset="0"/>
              </a:rPr>
              <a:t>7</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Be, </a:t>
            </a:r>
            <a:r>
              <a:rPr lang="tr-TR" sz="2000" baseline="30000" dirty="0">
                <a:solidFill>
                  <a:prstClr val="black"/>
                </a:solidFill>
                <a:latin typeface="Arial" panose="020B0604020202020204" pitchFamily="34" charset="0"/>
                <a:ea typeface="Calibri" panose="020F0502020204030204" pitchFamily="34" charset="0"/>
                <a:cs typeface="Arial" panose="020B0604020202020204" pitchFamily="34" charset="0"/>
              </a:rPr>
              <a:t>10</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Be ve daha kısa ömürlü radyoaktif türler de üretildi, ancak bozundu.</a:t>
            </a:r>
          </a:p>
          <a:p>
            <a:pPr algn="just">
              <a:lnSpc>
                <a:spcPct val="150000"/>
              </a:lnSpc>
              <a:spcAft>
                <a:spcPts val="800"/>
              </a:spcAft>
            </a:pP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Gözlemlerle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Big</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Bang</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sentezinin tahminleri arasında iyi bir fikir birliği var. H, </a:t>
            </a:r>
            <a:r>
              <a:rPr lang="tr-TR" sz="2000" baseline="30000" dirty="0">
                <a:solidFill>
                  <a:prstClr val="black"/>
                </a:solidFill>
                <a:latin typeface="Arial" panose="020B0604020202020204" pitchFamily="34" charset="0"/>
                <a:ea typeface="Calibri" panose="020F0502020204030204" pitchFamily="34" charset="0"/>
                <a:cs typeface="Arial" panose="020B0604020202020204" pitchFamily="34" charset="0"/>
              </a:rPr>
              <a:t>4</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He, </a:t>
            </a:r>
            <a:r>
              <a:rPr lang="tr-TR" sz="2000" baseline="30000" dirty="0">
                <a:solidFill>
                  <a:prstClr val="black"/>
                </a:solidFill>
                <a:latin typeface="Arial" panose="020B0604020202020204" pitchFamily="34" charset="0"/>
                <a:ea typeface="Calibri" panose="020F0502020204030204" pitchFamily="34" charset="0"/>
                <a:cs typeface="Arial" panose="020B0604020202020204" pitchFamily="34" charset="0"/>
              </a:rPr>
              <a:t>3</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He ve döteryumun bollukları tahminlerle çok iyi eşleşir. </a:t>
            </a:r>
            <a:r>
              <a:rPr lang="tr-TR" sz="2000" baseline="30000" dirty="0">
                <a:solidFill>
                  <a:prstClr val="black"/>
                </a:solidFill>
                <a:latin typeface="Arial" panose="020B0604020202020204" pitchFamily="34" charset="0"/>
                <a:ea typeface="Calibri" panose="020F0502020204030204" pitchFamily="34" charset="0"/>
                <a:cs typeface="Arial" panose="020B0604020202020204" pitchFamily="34" charset="0"/>
              </a:rPr>
              <a:t>7</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Li için, gözlemler ve tahminler yaklaşık iki faktör içinde uyuşmaktadır. Muhtemelen </a:t>
            </a:r>
            <a:r>
              <a:rPr lang="tr-TR" sz="2000" baseline="30000" dirty="0">
                <a:solidFill>
                  <a:prstClr val="black"/>
                </a:solidFill>
                <a:latin typeface="Arial" panose="020B0604020202020204" pitchFamily="34" charset="0"/>
                <a:ea typeface="Calibri" panose="020F0502020204030204" pitchFamily="34" charset="0"/>
                <a:cs typeface="Arial" panose="020B0604020202020204" pitchFamily="34" charset="0"/>
              </a:rPr>
              <a:t>7</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Li'nin belirsizliği, sentezinin nükleer fiziği içerisindedir. </a:t>
            </a:r>
          </a:p>
        </p:txBody>
      </p:sp>
    </p:spTree>
    <p:extLst>
      <p:ext uri="{BB962C8B-B14F-4D97-AF65-F5344CB8AC3E}">
        <p14:creationId xmlns:p14="http://schemas.microsoft.com/office/powerpoint/2010/main" val="14353623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2548" y="0"/>
            <a:ext cx="11519555" cy="6760825"/>
          </a:xfrm>
          <a:prstGeom prst="rect">
            <a:avLst/>
          </a:prstGeom>
        </p:spPr>
        <p:txBody>
          <a:bodyPr wrap="square">
            <a:spAutoFit/>
          </a:bodyPr>
          <a:lstStyle/>
          <a:p>
            <a:pPr algn="just">
              <a:lnSpc>
                <a:spcPct val="150000"/>
              </a:lnSpc>
              <a:spcAft>
                <a:spcPts val="800"/>
              </a:spcAft>
            </a:pPr>
            <a:r>
              <a:rPr lang="tr-TR" sz="2000" b="1" dirty="0">
                <a:solidFill>
                  <a:srgbClr val="FF0000"/>
                </a:solidFill>
                <a:latin typeface="Arial" panose="020B0604020202020204" pitchFamily="34" charset="0"/>
                <a:ea typeface="Calibri" panose="020F0502020204030204" pitchFamily="34" charset="0"/>
                <a:cs typeface="Arial" panose="020B0604020202020204" pitchFamily="34" charset="0"/>
              </a:rPr>
              <a:t>Yıldızlarda </a:t>
            </a:r>
            <a:r>
              <a:rPr lang="tr-TR" sz="2000" b="1" dirty="0" err="1">
                <a:solidFill>
                  <a:srgbClr val="FF0000"/>
                </a:solidFill>
                <a:latin typeface="Arial" panose="020B0604020202020204" pitchFamily="34" charset="0"/>
                <a:ea typeface="Calibri" panose="020F0502020204030204" pitchFamily="34" charset="0"/>
                <a:cs typeface="Arial" panose="020B0604020202020204" pitchFamily="34" charset="0"/>
              </a:rPr>
              <a:t>Nükleosentez</a:t>
            </a:r>
            <a:endParaRPr lang="tr-TR" sz="2000" dirty="0">
              <a:solidFill>
                <a:srgbClr val="FF0000"/>
              </a:solidFill>
              <a:latin typeface="Arial" panose="020B0604020202020204" pitchFamily="34" charset="0"/>
              <a:ea typeface="Calibri" panose="020F0502020204030204" pitchFamily="34" charset="0"/>
              <a:cs typeface="Arial" panose="020B0604020202020204" pitchFamily="34" charset="0"/>
            </a:endParaRPr>
          </a:p>
          <a:p>
            <a:pPr algn="just">
              <a:lnSpc>
                <a:spcPct val="150000"/>
              </a:lnSpc>
              <a:spcAft>
                <a:spcPts val="800"/>
              </a:spcAft>
            </a:pP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Nükleosentezin</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yıldızlarda gerçekleştiğine dair birçok kanıt vardır. Evrimleşmiş düşük ve orta kütleli yıldızların dış kabuklarının kompozisyonları, nükleer reaksiyonların (hidrojen ve helyum yakma ve s-proses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nükleosentezi</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ürünlerinin geliştirildiğini göstermektedir. Süpernovalar sonucunda (yıldız patlamaları), patlamadan hemen önce veya patlama sırasında üretilen kısa süreli radyoaktif çekirdekler üretilmiştir. Öbür uçta, Evren oluştuktan sonra oluşmuş olan küresel kümelerdeki düşük kütleli yıldızlar, ağır elementler sentezlenmeden önce oluştukları için metaller bakımından (hidrojen ve helyumdan daha ağır elementler) yetersizdirler.</a:t>
            </a:r>
          </a:p>
          <a:p>
            <a:pPr algn="just">
              <a:lnSpc>
                <a:spcPct val="150000"/>
              </a:lnSpc>
              <a:spcAft>
                <a:spcPts val="800"/>
              </a:spcAft>
            </a:pP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Nükleer reaksiyonlar tarafından salınan enerji, Güneşi de içeren yıldızların parlamasına neden olan gücü sağlar. Yıldızların nükleer reaksiyonlarla beslendiğinin fark edilmesi, yıldızların uzun ömürlerini anlamak ve Güneş'in yaşını Dünya'nın yaşıyla uzlaştırmak için anahtardı. Bir yıldızın enerji bütçesi,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kütleçekimi</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sıkıştırması ile yıldız çekirdeğindeki termal enerji tarafından uygulanan basınç arasındaki dengeyi temsil eder. Sıkıştırma nedeniyle basıncın artması yıldız malzemesi daha küçük bir alana salındığından daha yüksek bir sıcaklık üretir. </a:t>
            </a:r>
          </a:p>
        </p:txBody>
      </p:sp>
    </p:spTree>
    <p:extLst>
      <p:ext uri="{BB962C8B-B14F-4D97-AF65-F5344CB8AC3E}">
        <p14:creationId xmlns:p14="http://schemas.microsoft.com/office/powerpoint/2010/main" val="3295304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2548" y="11591"/>
            <a:ext cx="11547836" cy="4247317"/>
          </a:xfrm>
          <a:prstGeom prst="rect">
            <a:avLst/>
          </a:prstGeom>
        </p:spPr>
        <p:txBody>
          <a:bodyPr wrap="square">
            <a:spAutoFit/>
          </a:bodyPr>
          <a:lstStyle/>
          <a:p>
            <a:pPr algn="just">
              <a:lnSpc>
                <a:spcPct val="150000"/>
              </a:lnSpc>
            </a:pP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Bu da nükleer reaksiyon oranını artırır, bu sayede yıldız materyalindeki ısıl basıncı arttırır ve sıkıştırmayı dengeler. </a:t>
            </a:r>
            <a:r>
              <a:rPr lang="tr-TR" sz="2000" b="1" dirty="0">
                <a:solidFill>
                  <a:prstClr val="black"/>
                </a:solidFill>
                <a:latin typeface="Arial" panose="020B0604020202020204" pitchFamily="34" charset="0"/>
                <a:ea typeface="Calibri" panose="020F0502020204030204" pitchFamily="34" charset="0"/>
                <a:cs typeface="Arial" panose="020B0604020202020204" pitchFamily="34" charset="0"/>
              </a:rPr>
              <a:t>Hidrostatik denge </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olarak bilinen bu denge, yıldızın çekirdeğinde bulunan enerji kaynağı bitene kadar sürdürülür. Yıldızların sınıflandırılması, kütleleri ve kütle dağılımları ve ömürleri üzerine bilgi verilecektir. Bu bilgiden, farklı yıldız tiplerinin güneş sistemindeki ve galaksideki elementlerin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nükleosentezine</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bağıl önemini değerlendirebiliriz. Sonra,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nükleosentez</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süreçlerinin tartışılması için bir çerçeve oluşturmak için yıldızların yaşam döngülerini tartışılacaktır. Sonra, yıldız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nükleosentezinde</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yer alan nükleer yolları ve ürettikleri elementler gözden geçirilecek. Ve nihayet, yıldızların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nükleosentezinin</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galaksinin kimyasal evrimini nasıl yönlendirdiğini, güneş sistemimizin kimyasal bileşimi ile madde ürettiğini gösterilecektir.</a:t>
            </a:r>
          </a:p>
        </p:txBody>
      </p:sp>
    </p:spTree>
    <p:extLst>
      <p:ext uri="{BB962C8B-B14F-4D97-AF65-F5344CB8AC3E}">
        <p14:creationId xmlns:p14="http://schemas.microsoft.com/office/powerpoint/2010/main" val="9536115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96645" y="112118"/>
            <a:ext cx="11700388" cy="6658233"/>
          </a:xfrm>
          <a:prstGeom prst="rect">
            <a:avLst/>
          </a:prstGeom>
        </p:spPr>
        <p:txBody>
          <a:bodyPr wrap="square">
            <a:spAutoFit/>
          </a:bodyPr>
          <a:lstStyle/>
          <a:p>
            <a:pPr algn="just">
              <a:lnSpc>
                <a:spcPct val="150000"/>
              </a:lnSpc>
              <a:spcAft>
                <a:spcPts val="800"/>
              </a:spcAft>
            </a:pPr>
            <a:r>
              <a:rPr lang="tr-TR" sz="2000" b="1" dirty="0">
                <a:solidFill>
                  <a:srgbClr val="FF0000"/>
                </a:solidFill>
                <a:latin typeface="Arial" panose="020B0604020202020204" pitchFamily="34" charset="0"/>
                <a:ea typeface="Calibri" panose="020F0502020204030204" pitchFamily="34" charset="0"/>
                <a:cs typeface="Arial" panose="020B0604020202020204" pitchFamily="34" charset="0"/>
              </a:rPr>
              <a:t>Başlangıçta</a:t>
            </a:r>
            <a:endParaRPr lang="tr-TR" sz="2000" dirty="0">
              <a:solidFill>
                <a:srgbClr val="FF0000"/>
              </a:solidFill>
              <a:latin typeface="Arial" panose="020B0604020202020204" pitchFamily="34" charset="0"/>
              <a:ea typeface="Calibri" panose="020F0502020204030204" pitchFamily="34" charset="0"/>
              <a:cs typeface="Arial" panose="020B0604020202020204" pitchFamily="34" charset="0"/>
            </a:endParaRPr>
          </a:p>
          <a:p>
            <a:pPr algn="just">
              <a:lnSpc>
                <a:spcPct val="150000"/>
              </a:lnSpc>
              <a:spcAft>
                <a:spcPts val="800"/>
              </a:spcAft>
            </a:pP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Evrenin kökenini en iyi açıklayan kozmoloji modeli </a:t>
            </a:r>
            <a:r>
              <a:rPr lang="tr-TR" sz="2000" b="1" dirty="0" err="1">
                <a:solidFill>
                  <a:prstClr val="black"/>
                </a:solidFill>
                <a:latin typeface="Arial" panose="020B0604020202020204" pitchFamily="34" charset="0"/>
                <a:ea typeface="Calibri" panose="020F0502020204030204" pitchFamily="34" charset="0"/>
                <a:cs typeface="Arial" panose="020B0604020202020204" pitchFamily="34" charset="0"/>
              </a:rPr>
              <a:t>Big</a:t>
            </a:r>
            <a:r>
              <a:rPr lang="tr-TR" sz="2000" b="1"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tr-TR" sz="2000" b="1" dirty="0" err="1">
                <a:solidFill>
                  <a:prstClr val="black"/>
                </a:solidFill>
                <a:latin typeface="Arial" panose="020B0604020202020204" pitchFamily="34" charset="0"/>
                <a:ea typeface="Calibri" panose="020F0502020204030204" pitchFamily="34" charset="0"/>
                <a:cs typeface="Arial" panose="020B0604020202020204" pitchFamily="34" charset="0"/>
              </a:rPr>
              <a:t>Bang</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'tir</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Bu modele göre, evren geçmişte belirli bir zamanda başlamış ve uzayda ayrı bir noktada başlamış ve çok küçük boyutlu sıcak yoğun bir başlangıç ​​durumundan genişlemiş ve bugüne kadar genişlemeye devam etmektedir. Modelin çerçevesi Albert Einstein'ın Genel Görelilik Teorisi'nden gelmektedir. 1922'de, bir Rus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kozmolog</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ve matematikçisi olan Alexander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Friedman</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Genel Görelilik temelli ve daha sonra popüler bir statik Evren fikrine aykırı olarak Evrenin genişleyebileceğini gösteren bir dizi denklik türetmiştir. 1927'de Belçikalı fizikçi ve Katolik papazı Georges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Lemaitre</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bağımsız olarak benzer denklemleri türetmiştir. 1929'da, Amerikalı gökbilimci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Edwin</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Hubble, uzak galaksilere olan uzaklıkların onlardan gelen ışığın kırmızıya kaymasıyla orantılı olduğunu gösteren on yıllık bir gözlemin sonuçlarını yayınladı. Kırmızıya-kayma, gözlemciden uzakta hızlı hareketten kaynaklanan ışık dalga boyunun uzatılmasıdır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Doppler</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kayması). Dolayısıyla, Hubble'ın gözlemleri galaksilerin mesafeleriyle orantılı hızlarda bizden uzaklaştığını ima eder.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Lemaitre'nin</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1931'de yayınladığı "ilkel atom hipotezi", teorik ve gözlemsel çalışmayı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Big</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Bang</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modelinin ilk versiyonuna birleştirdi.</a:t>
            </a:r>
          </a:p>
        </p:txBody>
      </p:sp>
    </p:spTree>
    <p:extLst>
      <p:ext uri="{BB962C8B-B14F-4D97-AF65-F5344CB8AC3E}">
        <p14:creationId xmlns:p14="http://schemas.microsoft.com/office/powerpoint/2010/main" val="29003396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14632" y="0"/>
            <a:ext cx="11503742" cy="5734903"/>
          </a:xfrm>
          <a:prstGeom prst="rect">
            <a:avLst/>
          </a:prstGeom>
        </p:spPr>
        <p:txBody>
          <a:bodyPr wrap="square">
            <a:spAutoFit/>
          </a:bodyPr>
          <a:lstStyle/>
          <a:p>
            <a:pPr algn="just">
              <a:lnSpc>
                <a:spcPct val="150000"/>
              </a:lnSpc>
              <a:spcAft>
                <a:spcPts val="800"/>
              </a:spcAft>
            </a:pPr>
            <a:r>
              <a:rPr lang="tr-TR" sz="2000" b="1" dirty="0" err="1">
                <a:solidFill>
                  <a:srgbClr val="FF0000"/>
                </a:solidFill>
                <a:latin typeface="Arial" panose="020B0604020202020204" pitchFamily="34" charset="0"/>
                <a:ea typeface="Calibri" panose="020F0502020204030204" pitchFamily="34" charset="0"/>
                <a:cs typeface="Arial" panose="020B0604020202020204" pitchFamily="34" charset="0"/>
              </a:rPr>
              <a:t>Big</a:t>
            </a:r>
            <a:r>
              <a:rPr lang="tr-TR" sz="2000" b="1" dirty="0">
                <a:solidFill>
                  <a:srgbClr val="FF0000"/>
                </a:solidFill>
                <a:latin typeface="Arial" panose="020B0604020202020204" pitchFamily="34" charset="0"/>
                <a:ea typeface="Calibri" panose="020F0502020204030204" pitchFamily="34" charset="0"/>
                <a:cs typeface="Arial" panose="020B0604020202020204" pitchFamily="34" charset="0"/>
              </a:rPr>
              <a:t> </a:t>
            </a:r>
            <a:r>
              <a:rPr lang="tr-TR" sz="2000" b="1" dirty="0" err="1">
                <a:solidFill>
                  <a:srgbClr val="FF0000"/>
                </a:solidFill>
                <a:latin typeface="Arial" panose="020B0604020202020204" pitchFamily="34" charset="0"/>
                <a:ea typeface="Calibri" panose="020F0502020204030204" pitchFamily="34" charset="0"/>
                <a:cs typeface="Arial" panose="020B0604020202020204" pitchFamily="34" charset="0"/>
              </a:rPr>
              <a:t>Bang</a:t>
            </a:r>
            <a:r>
              <a:rPr lang="tr-TR" sz="2000" b="1" dirty="0">
                <a:solidFill>
                  <a:srgbClr val="FF0000"/>
                </a:solidFill>
                <a:latin typeface="Arial" panose="020B0604020202020204" pitchFamily="34" charset="0"/>
                <a:ea typeface="Calibri" panose="020F0502020204030204" pitchFamily="34" charset="0"/>
                <a:cs typeface="Arial" panose="020B0604020202020204" pitchFamily="34" charset="0"/>
              </a:rPr>
              <a:t> Modeli</a:t>
            </a:r>
            <a:endParaRPr lang="tr-TR" sz="2000" dirty="0">
              <a:solidFill>
                <a:srgbClr val="FF0000"/>
              </a:solidFill>
              <a:latin typeface="Arial" panose="020B0604020202020204" pitchFamily="34" charset="0"/>
              <a:ea typeface="Calibri" panose="020F0502020204030204" pitchFamily="34" charset="0"/>
              <a:cs typeface="Arial" panose="020B0604020202020204" pitchFamily="34" charset="0"/>
            </a:endParaRPr>
          </a:p>
          <a:p>
            <a:pPr algn="just">
              <a:lnSpc>
                <a:spcPct val="150000"/>
              </a:lnSpc>
            </a:pP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Big</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Bang</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modeli, ilk kez eklemlendiğinden bu yana 75 yılı aşkın süredir çok daha sofistike hale geldi.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Big</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Bang</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modelinin ana özelliklerinin okunaklı özetleri Hawking (1988) ve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Wienberg</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(1993) tarafından verilmiştir. Matematiksel modeller, Evrenin başlangıç ​​durumunu açıklayamaz, bu nedenle en erken safhalarda önemli bir belirsizlik vardır.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Big</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Bang'in</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hemen sonrasında evren, inanılmaz yüksek enerji yoğunluğunun düşünülemez sıcaklık ve basınçtan oluşuyordu ve hızla genişliyor ve soğuyordu. Genişleme ile yaklaşık 10</a:t>
            </a:r>
            <a:r>
              <a:rPr lang="tr-TR" sz="2000" baseline="30000" dirty="0">
                <a:solidFill>
                  <a:prstClr val="black"/>
                </a:solidFill>
                <a:latin typeface="Arial" panose="020B0604020202020204" pitchFamily="34" charset="0"/>
                <a:ea typeface="Calibri" panose="020F0502020204030204" pitchFamily="34" charset="0"/>
                <a:cs typeface="Arial" panose="020B0604020202020204" pitchFamily="34" charset="0"/>
              </a:rPr>
              <a:t>-35</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saniye içinde Evren, </a:t>
            </a:r>
            <a:r>
              <a:rPr lang="tr-TR" sz="2000" b="1" dirty="0">
                <a:solidFill>
                  <a:prstClr val="black"/>
                </a:solidFill>
                <a:latin typeface="Arial" panose="020B0604020202020204" pitchFamily="34" charset="0"/>
                <a:ea typeface="Calibri" panose="020F0502020204030204" pitchFamily="34" charset="0"/>
                <a:cs typeface="Arial" panose="020B0604020202020204" pitchFamily="34" charset="0"/>
              </a:rPr>
              <a:t>kozmik genişleme </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olarak bilinen üstel genişleme evresinden geçti, az anlaşılan bir negatif basınçlı vakum enerji yoğunluğu tarafından yönlendirildi. Bu genişleme dönemi boyunca, evren küçük bir bölgede ortaya çıkmış ve Evrenin,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Big</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Bang'in</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temel bir varsayımı olan Kozmoloji İlkesinde olduğu gibi, neden düz, homojen ve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izotropik</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göründüğünü açıklıyordu. Kozmik büyüme aynı zamanda, kuantum dalgalanmalarının mikroskobik boyuttan kozmik büyüklüğe kadar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kosmosdaki</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büyük ölçekli yapının kökenini açıklıyor. </a:t>
            </a:r>
          </a:p>
        </p:txBody>
      </p:sp>
    </p:spTree>
    <p:extLst>
      <p:ext uri="{BB962C8B-B14F-4D97-AF65-F5344CB8AC3E}">
        <p14:creationId xmlns:p14="http://schemas.microsoft.com/office/powerpoint/2010/main" val="4644384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7518" y="0"/>
            <a:ext cx="12032055" cy="6555641"/>
          </a:xfrm>
          <a:prstGeom prst="rect">
            <a:avLst/>
          </a:prstGeom>
        </p:spPr>
        <p:txBody>
          <a:bodyPr wrap="square">
            <a:spAutoFit/>
          </a:bodyPr>
          <a:lstStyle/>
          <a:p>
            <a:pPr algn="just">
              <a:lnSpc>
                <a:spcPct val="150000"/>
              </a:lnSpc>
            </a:pPr>
            <a:r>
              <a:rPr lang="tr-TR" sz="2000" dirty="0">
                <a:solidFill>
                  <a:prstClr val="black"/>
                </a:solidFill>
                <a:latin typeface="Arial" panose="020B0604020202020204" pitchFamily="34" charset="0"/>
                <a:cs typeface="Arial" panose="020B0604020202020204" pitchFamily="34" charset="0"/>
              </a:rPr>
              <a:t>Büyüme durduktan sonra, Evren bütün temel parçacıkları içeren bir </a:t>
            </a:r>
            <a:r>
              <a:rPr lang="tr-TR" sz="2000" b="1" dirty="0" err="1">
                <a:solidFill>
                  <a:prstClr val="black"/>
                </a:solidFill>
                <a:latin typeface="Arial" panose="020B0604020202020204" pitchFamily="34" charset="0"/>
                <a:cs typeface="Arial" panose="020B0604020202020204" pitchFamily="34" charset="0"/>
              </a:rPr>
              <a:t>kuark-gluon</a:t>
            </a:r>
            <a:r>
              <a:rPr lang="tr-TR" sz="2000" b="1" dirty="0">
                <a:solidFill>
                  <a:prstClr val="black"/>
                </a:solidFill>
                <a:latin typeface="Arial" panose="020B0604020202020204" pitchFamily="34" charset="0"/>
                <a:cs typeface="Arial" panose="020B0604020202020204" pitchFamily="34" charset="0"/>
              </a:rPr>
              <a:t> plazmadan </a:t>
            </a:r>
            <a:r>
              <a:rPr lang="tr-TR" sz="2000" dirty="0">
                <a:solidFill>
                  <a:prstClr val="black"/>
                </a:solidFill>
                <a:latin typeface="Arial" panose="020B0604020202020204" pitchFamily="34" charset="0"/>
                <a:cs typeface="Arial" panose="020B0604020202020204" pitchFamily="34" charset="0"/>
              </a:rPr>
              <a:t>oluşuyordu. Bu noktadan itibaren, detaylı, tutumlu matematiksel modeller Evrenin evrimini tanımlar. Sıcaklıklar, o kadar yüksekti ki, parçacık hareketleri ışığın hızına yakındı ve her çeşit parçacığın partikül-</a:t>
            </a:r>
            <a:r>
              <a:rPr lang="tr-TR" sz="2000" dirty="0" err="1">
                <a:solidFill>
                  <a:prstClr val="black"/>
                </a:solidFill>
                <a:latin typeface="Arial" panose="020B0604020202020204" pitchFamily="34" charset="0"/>
                <a:cs typeface="Arial" panose="020B0604020202020204" pitchFamily="34" charset="0"/>
              </a:rPr>
              <a:t>antipartikül</a:t>
            </a:r>
            <a:r>
              <a:rPr lang="tr-TR" sz="2000" dirty="0">
                <a:solidFill>
                  <a:prstClr val="black"/>
                </a:solidFill>
                <a:latin typeface="Arial" panose="020B0604020202020204" pitchFamily="34" charset="0"/>
                <a:cs typeface="Arial" panose="020B0604020202020204" pitchFamily="34" charset="0"/>
              </a:rPr>
              <a:t> çifti çarpışmalarda sürekli üretilip yok edildi. Bazı noktalarda, </a:t>
            </a:r>
            <a:r>
              <a:rPr lang="tr-TR" sz="2000" b="1" dirty="0" err="1">
                <a:solidFill>
                  <a:prstClr val="black"/>
                </a:solidFill>
                <a:latin typeface="Arial" panose="020B0604020202020204" pitchFamily="34" charset="0"/>
                <a:cs typeface="Arial" panose="020B0604020202020204" pitchFamily="34" charset="0"/>
              </a:rPr>
              <a:t>baryogenez</a:t>
            </a:r>
            <a:r>
              <a:rPr lang="tr-TR" sz="2000" dirty="0">
                <a:solidFill>
                  <a:prstClr val="black"/>
                </a:solidFill>
                <a:latin typeface="Arial" panose="020B0604020202020204" pitchFamily="34" charset="0"/>
                <a:cs typeface="Arial" panose="020B0604020202020204" pitchFamily="34" charset="0"/>
              </a:rPr>
              <a:t> olarak bilinen bilinmeyen bir süreç, </a:t>
            </a:r>
            <a:r>
              <a:rPr lang="tr-TR" sz="2000" dirty="0" err="1">
                <a:solidFill>
                  <a:prstClr val="black"/>
                </a:solidFill>
                <a:latin typeface="Arial" panose="020B0604020202020204" pitchFamily="34" charset="0"/>
                <a:cs typeface="Arial" panose="020B0604020202020204" pitchFamily="34" charset="0"/>
              </a:rPr>
              <a:t>baryon</a:t>
            </a:r>
            <a:r>
              <a:rPr lang="tr-TR" sz="2000" dirty="0">
                <a:solidFill>
                  <a:prstClr val="black"/>
                </a:solidFill>
                <a:latin typeface="Arial" panose="020B0604020202020204" pitchFamily="34" charset="0"/>
                <a:cs typeface="Arial" panose="020B0604020202020204" pitchFamily="34" charset="0"/>
              </a:rPr>
              <a:t> sayısının (protonlar ve nötronlar </a:t>
            </a:r>
            <a:r>
              <a:rPr lang="tr-TR" sz="2000" dirty="0" err="1">
                <a:solidFill>
                  <a:prstClr val="black"/>
                </a:solidFill>
                <a:latin typeface="Arial" panose="020B0604020202020204" pitchFamily="34" charset="0"/>
                <a:cs typeface="Arial" panose="020B0604020202020204" pitchFamily="34" charset="0"/>
              </a:rPr>
              <a:t>baryonlardır</a:t>
            </a:r>
            <a:r>
              <a:rPr lang="tr-TR" sz="2000" dirty="0">
                <a:solidFill>
                  <a:prstClr val="black"/>
                </a:solidFill>
                <a:latin typeface="Arial" panose="020B0604020202020204" pitchFamily="34" charset="0"/>
                <a:cs typeface="Arial" panose="020B0604020202020204" pitchFamily="34" charset="0"/>
              </a:rPr>
              <a:t>) korunmasını ihlal etti ve </a:t>
            </a:r>
            <a:r>
              <a:rPr lang="tr-TR" sz="2000" dirty="0" err="1">
                <a:solidFill>
                  <a:prstClr val="black"/>
                </a:solidFill>
                <a:latin typeface="Arial" panose="020B0604020202020204" pitchFamily="34" charset="0"/>
                <a:cs typeface="Arial" panose="020B0604020202020204" pitchFamily="34" charset="0"/>
              </a:rPr>
              <a:t>antikuark</a:t>
            </a:r>
            <a:r>
              <a:rPr lang="tr-TR" sz="2000" dirty="0">
                <a:solidFill>
                  <a:prstClr val="black"/>
                </a:solidFill>
                <a:latin typeface="Arial" panose="020B0604020202020204" pitchFamily="34" charset="0"/>
                <a:cs typeface="Arial" panose="020B0604020202020204" pitchFamily="34" charset="0"/>
              </a:rPr>
              <a:t> ve </a:t>
            </a:r>
            <a:r>
              <a:rPr lang="tr-TR" sz="2000" dirty="0" err="1">
                <a:solidFill>
                  <a:prstClr val="black"/>
                </a:solidFill>
                <a:latin typeface="Arial" panose="020B0604020202020204" pitchFamily="34" charset="0"/>
                <a:cs typeface="Arial" panose="020B0604020202020204" pitchFamily="34" charset="0"/>
              </a:rPr>
              <a:t>antileptonlara</a:t>
            </a:r>
            <a:r>
              <a:rPr lang="tr-TR" sz="2000" dirty="0">
                <a:solidFill>
                  <a:prstClr val="black"/>
                </a:solidFill>
                <a:latin typeface="Arial" panose="020B0604020202020204" pitchFamily="34" charset="0"/>
                <a:cs typeface="Arial" panose="020B0604020202020204" pitchFamily="34" charset="0"/>
              </a:rPr>
              <a:t> kıyasla çok küçük bir miktarda (30 milyonluk bir bölüm) </a:t>
            </a:r>
            <a:r>
              <a:rPr lang="tr-TR" sz="2000" dirty="0" err="1">
                <a:solidFill>
                  <a:prstClr val="black"/>
                </a:solidFill>
                <a:latin typeface="Arial" panose="020B0604020202020204" pitchFamily="34" charset="0"/>
                <a:cs typeface="Arial" panose="020B0604020202020204" pitchFamily="34" charset="0"/>
              </a:rPr>
              <a:t>kuark</a:t>
            </a:r>
            <a:r>
              <a:rPr lang="tr-TR" sz="2000" dirty="0">
                <a:solidFill>
                  <a:prstClr val="black"/>
                </a:solidFill>
                <a:latin typeface="Arial" panose="020B0604020202020204" pitchFamily="34" charset="0"/>
                <a:cs typeface="Arial" panose="020B0604020202020204" pitchFamily="34" charset="0"/>
              </a:rPr>
              <a:t> ve </a:t>
            </a:r>
            <a:r>
              <a:rPr lang="tr-TR" sz="2000" dirty="0" err="1">
                <a:solidFill>
                  <a:prstClr val="black"/>
                </a:solidFill>
                <a:latin typeface="Arial" panose="020B0604020202020204" pitchFamily="34" charset="0"/>
                <a:cs typeface="Arial" panose="020B0604020202020204" pitchFamily="34" charset="0"/>
              </a:rPr>
              <a:t>leptons</a:t>
            </a:r>
            <a:r>
              <a:rPr lang="tr-TR" sz="2000" dirty="0">
                <a:solidFill>
                  <a:prstClr val="black"/>
                </a:solidFill>
                <a:latin typeface="Arial" panose="020B0604020202020204" pitchFamily="34" charset="0"/>
                <a:cs typeface="Arial" panose="020B0604020202020204" pitchFamily="34" charset="0"/>
              </a:rPr>
              <a:t> fazlalığı oluşturdu. Bu, mevcut evrendeki maddenin karışıklık üzerine baskın olmasına yol açtı. Evren genişlemeye ve soğumaya devam ederken, çeşitli simetri kırma faz geçişleri fiziğin temel kuvvetlerini ve temel parçacıkların parametrelerini şu anki haline getirir.</a:t>
            </a:r>
          </a:p>
          <a:p>
            <a:pPr algn="just">
              <a:lnSpc>
                <a:spcPct val="150000"/>
              </a:lnSpc>
            </a:pPr>
            <a:r>
              <a:rPr lang="tr-TR" sz="2000" dirty="0">
                <a:solidFill>
                  <a:prstClr val="black"/>
                </a:solidFill>
                <a:latin typeface="Arial" panose="020B0604020202020204" pitchFamily="34" charset="0"/>
                <a:cs typeface="Arial" panose="020B0604020202020204" pitchFamily="34" charset="0"/>
              </a:rPr>
              <a:t>Yaklaşık 10</a:t>
            </a:r>
            <a:r>
              <a:rPr lang="tr-TR" sz="2000" baseline="30000" dirty="0">
                <a:solidFill>
                  <a:prstClr val="black"/>
                </a:solidFill>
                <a:latin typeface="Arial" panose="020B0604020202020204" pitchFamily="34" charset="0"/>
                <a:cs typeface="Arial" panose="020B0604020202020204" pitchFamily="34" charset="0"/>
              </a:rPr>
              <a:t>-11</a:t>
            </a:r>
            <a:r>
              <a:rPr lang="tr-TR" sz="2000" dirty="0">
                <a:solidFill>
                  <a:prstClr val="black"/>
                </a:solidFill>
                <a:latin typeface="Arial" panose="020B0604020202020204" pitchFamily="34" charset="0"/>
                <a:cs typeface="Arial" panose="020B0604020202020204" pitchFamily="34" charset="0"/>
              </a:rPr>
              <a:t> saniye sonra parçacık enerjileri, parçacık fiziği deneylerinde elde edilebilen değerlere düşmüştü. ~10</a:t>
            </a:r>
            <a:r>
              <a:rPr lang="tr-TR" sz="2000" baseline="30000" dirty="0">
                <a:solidFill>
                  <a:prstClr val="black"/>
                </a:solidFill>
                <a:latin typeface="Arial" panose="020B0604020202020204" pitchFamily="34" charset="0"/>
                <a:cs typeface="Arial" panose="020B0604020202020204" pitchFamily="34" charset="0"/>
              </a:rPr>
              <a:t>-6</a:t>
            </a:r>
            <a:r>
              <a:rPr lang="tr-TR" sz="2000" dirty="0">
                <a:solidFill>
                  <a:prstClr val="black"/>
                </a:solidFill>
                <a:latin typeface="Arial" panose="020B0604020202020204" pitchFamily="34" charset="0"/>
                <a:cs typeface="Arial" panose="020B0604020202020204" pitchFamily="34" charset="0"/>
              </a:rPr>
              <a:t> saniyede, </a:t>
            </a:r>
            <a:r>
              <a:rPr lang="tr-TR" sz="2000" dirty="0" err="1">
                <a:solidFill>
                  <a:prstClr val="black"/>
                </a:solidFill>
                <a:latin typeface="Arial" panose="020B0604020202020204" pitchFamily="34" charset="0"/>
                <a:cs typeface="Arial" panose="020B0604020202020204" pitchFamily="34" charset="0"/>
              </a:rPr>
              <a:t>kuarklar</a:t>
            </a:r>
            <a:r>
              <a:rPr lang="tr-TR" sz="2000" dirty="0">
                <a:solidFill>
                  <a:prstClr val="black"/>
                </a:solidFill>
                <a:latin typeface="Arial" panose="020B0604020202020204" pitchFamily="34" charset="0"/>
                <a:cs typeface="Arial" panose="020B0604020202020204" pitchFamily="34" charset="0"/>
              </a:rPr>
              <a:t> ve </a:t>
            </a:r>
            <a:r>
              <a:rPr lang="tr-TR" sz="2000" dirty="0" err="1">
                <a:solidFill>
                  <a:prstClr val="black"/>
                </a:solidFill>
                <a:latin typeface="Arial" panose="020B0604020202020204" pitchFamily="34" charset="0"/>
                <a:cs typeface="Arial" panose="020B0604020202020204" pitchFamily="34" charset="0"/>
              </a:rPr>
              <a:t>gluonlar</a:t>
            </a:r>
            <a:r>
              <a:rPr lang="tr-TR" sz="2000" dirty="0">
                <a:solidFill>
                  <a:prstClr val="black"/>
                </a:solidFill>
                <a:latin typeface="Arial" panose="020B0604020202020204" pitchFamily="34" charset="0"/>
                <a:cs typeface="Arial" panose="020B0604020202020204" pitchFamily="34" charset="0"/>
              </a:rPr>
              <a:t> birleşerek </a:t>
            </a:r>
            <a:r>
              <a:rPr lang="tr-TR" sz="2000" dirty="0" err="1">
                <a:solidFill>
                  <a:prstClr val="black"/>
                </a:solidFill>
                <a:latin typeface="Arial" panose="020B0604020202020204" pitchFamily="34" charset="0"/>
                <a:cs typeface="Arial" panose="020B0604020202020204" pitchFamily="34" charset="0"/>
              </a:rPr>
              <a:t>baryon</a:t>
            </a:r>
            <a:r>
              <a:rPr lang="tr-TR" sz="2000" dirty="0">
                <a:solidFill>
                  <a:prstClr val="black"/>
                </a:solidFill>
                <a:latin typeface="Arial" panose="020B0604020202020204" pitchFamily="34" charset="0"/>
                <a:cs typeface="Arial" panose="020B0604020202020204" pitchFamily="34" charset="0"/>
              </a:rPr>
              <a:t> oluşturur (protonlar ve nötronlar). </a:t>
            </a:r>
            <a:r>
              <a:rPr lang="tr-TR" sz="2000" dirty="0" err="1">
                <a:solidFill>
                  <a:prstClr val="black"/>
                </a:solidFill>
                <a:latin typeface="Arial" panose="020B0604020202020204" pitchFamily="34" charset="0"/>
                <a:cs typeface="Arial" panose="020B0604020202020204" pitchFamily="34" charset="0"/>
              </a:rPr>
              <a:t>Antikuarklara</a:t>
            </a:r>
            <a:r>
              <a:rPr lang="tr-TR" sz="2000" dirty="0">
                <a:solidFill>
                  <a:prstClr val="black"/>
                </a:solidFill>
                <a:latin typeface="Arial" panose="020B0604020202020204" pitchFamily="34" charset="0"/>
                <a:cs typeface="Arial" panose="020B0604020202020204" pitchFamily="34" charset="0"/>
              </a:rPr>
              <a:t> kıyasla </a:t>
            </a:r>
            <a:r>
              <a:rPr lang="tr-TR" sz="2000" dirty="0" err="1">
                <a:solidFill>
                  <a:prstClr val="black"/>
                </a:solidFill>
                <a:latin typeface="Arial" panose="020B0604020202020204" pitchFamily="34" charset="0"/>
                <a:cs typeface="Arial" panose="020B0604020202020204" pitchFamily="34" charset="0"/>
              </a:rPr>
              <a:t>kuarklar</a:t>
            </a:r>
            <a:r>
              <a:rPr lang="tr-TR" sz="2000" dirty="0">
                <a:solidFill>
                  <a:prstClr val="black"/>
                </a:solidFill>
                <a:latin typeface="Arial" panose="020B0604020202020204" pitchFamily="34" charset="0"/>
                <a:cs typeface="Arial" panose="020B0604020202020204" pitchFamily="34" charset="0"/>
              </a:rPr>
              <a:t>, </a:t>
            </a:r>
            <a:r>
              <a:rPr lang="tr-TR" sz="2000" dirty="0" err="1">
                <a:solidFill>
                  <a:prstClr val="black"/>
                </a:solidFill>
                <a:latin typeface="Arial" panose="020B0604020202020204" pitchFamily="34" charset="0"/>
                <a:cs typeface="Arial" panose="020B0604020202020204" pitchFamily="34" charset="0"/>
              </a:rPr>
              <a:t>antibaryonlara</a:t>
            </a:r>
            <a:r>
              <a:rPr lang="tr-TR" sz="2000" dirty="0">
                <a:solidFill>
                  <a:prstClr val="black"/>
                </a:solidFill>
                <a:latin typeface="Arial" panose="020B0604020202020204" pitchFamily="34" charset="0"/>
                <a:cs typeface="Arial" panose="020B0604020202020204" pitchFamily="34" charset="0"/>
              </a:rPr>
              <a:t> kıyasla </a:t>
            </a:r>
            <a:r>
              <a:rPr lang="tr-TR" sz="2000" dirty="0" err="1">
                <a:solidFill>
                  <a:prstClr val="black"/>
                </a:solidFill>
                <a:latin typeface="Arial" panose="020B0604020202020204" pitchFamily="34" charset="0"/>
                <a:cs typeface="Arial" panose="020B0604020202020204" pitchFamily="34" charset="0"/>
              </a:rPr>
              <a:t>baryonlar</a:t>
            </a:r>
            <a:r>
              <a:rPr lang="tr-TR" sz="2000" dirty="0">
                <a:solidFill>
                  <a:prstClr val="black"/>
                </a:solidFill>
                <a:latin typeface="Arial" panose="020B0604020202020204" pitchFamily="34" charset="0"/>
                <a:cs typeface="Arial" panose="020B0604020202020204" pitchFamily="34" charset="0"/>
              </a:rPr>
              <a:t> biraz fazla oluştu. Sıcaklık artık yeni proton-</a:t>
            </a:r>
            <a:r>
              <a:rPr lang="tr-TR" sz="2000" dirty="0" err="1">
                <a:solidFill>
                  <a:prstClr val="black"/>
                </a:solidFill>
                <a:latin typeface="Arial" panose="020B0604020202020204" pitchFamily="34" charset="0"/>
                <a:cs typeface="Arial" panose="020B0604020202020204" pitchFamily="34" charset="0"/>
              </a:rPr>
              <a:t>antiproton</a:t>
            </a:r>
            <a:r>
              <a:rPr lang="tr-TR" sz="2000" dirty="0">
                <a:solidFill>
                  <a:prstClr val="black"/>
                </a:solidFill>
                <a:latin typeface="Arial" panose="020B0604020202020204" pitchFamily="34" charset="0"/>
                <a:cs typeface="Arial" panose="020B0604020202020204" pitchFamily="34" charset="0"/>
              </a:rPr>
              <a:t> çiftleri yaratacak kadar yüksek olmadığından, orijinal protonlar ve nötronlar, </a:t>
            </a:r>
            <a:r>
              <a:rPr lang="tr-TR" sz="2000" dirty="0" err="1">
                <a:solidFill>
                  <a:prstClr val="black"/>
                </a:solidFill>
                <a:latin typeface="Arial" panose="020B0604020202020204" pitchFamily="34" charset="0"/>
                <a:cs typeface="Arial" panose="020B0604020202020204" pitchFamily="34" charset="0"/>
              </a:rPr>
              <a:t>antipartikülleri</a:t>
            </a:r>
            <a:r>
              <a:rPr lang="tr-TR" sz="2000" dirty="0">
                <a:solidFill>
                  <a:prstClr val="black"/>
                </a:solidFill>
                <a:latin typeface="Arial" panose="020B0604020202020204" pitchFamily="34" charset="0"/>
                <a:cs typeface="Arial" panose="020B0604020202020204" pitchFamily="34" charset="0"/>
              </a:rPr>
              <a:t> olmadan 10</a:t>
            </a:r>
            <a:r>
              <a:rPr lang="tr-TR" sz="2000" baseline="30000" dirty="0">
                <a:solidFill>
                  <a:prstClr val="black"/>
                </a:solidFill>
                <a:latin typeface="Arial" panose="020B0604020202020204" pitchFamily="34" charset="0"/>
                <a:cs typeface="Arial" panose="020B0604020202020204" pitchFamily="34" charset="0"/>
              </a:rPr>
              <a:t>10</a:t>
            </a:r>
            <a:r>
              <a:rPr lang="tr-TR" sz="2000" dirty="0">
                <a:solidFill>
                  <a:prstClr val="black"/>
                </a:solidFill>
                <a:latin typeface="Arial" panose="020B0604020202020204" pitchFamily="34" charset="0"/>
                <a:cs typeface="Arial" panose="020B0604020202020204" pitchFamily="34" charset="0"/>
              </a:rPr>
              <a:t>'unda birini bırakarak, kütle imha olayı meydana geldi. </a:t>
            </a:r>
          </a:p>
        </p:txBody>
      </p:sp>
    </p:spTree>
    <p:extLst>
      <p:ext uri="{BB962C8B-B14F-4D97-AF65-F5344CB8AC3E}">
        <p14:creationId xmlns:p14="http://schemas.microsoft.com/office/powerpoint/2010/main" val="5869787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6142" y="0"/>
            <a:ext cx="11533239" cy="7017306"/>
          </a:xfrm>
          <a:prstGeom prst="rect">
            <a:avLst/>
          </a:prstGeom>
        </p:spPr>
        <p:txBody>
          <a:bodyPr wrap="square">
            <a:spAutoFit/>
          </a:bodyPr>
          <a:lstStyle/>
          <a:p>
            <a:pPr algn="just">
              <a:lnSpc>
                <a:spcPct val="150000"/>
              </a:lnSpc>
            </a:pPr>
            <a:r>
              <a:rPr lang="tr-TR" sz="2000" dirty="0">
                <a:solidFill>
                  <a:prstClr val="black"/>
                </a:solidFill>
                <a:latin typeface="Arial" panose="020B0604020202020204" pitchFamily="34" charset="0"/>
                <a:cs typeface="Arial" panose="020B0604020202020204" pitchFamily="34" charset="0"/>
              </a:rPr>
              <a:t>Yaklaşık 1 saniyede, elektronlar ve pozitronlar için de benzer bir süreç oldu. Bu </a:t>
            </a:r>
            <a:r>
              <a:rPr lang="tr-TR" sz="2000" dirty="0" err="1">
                <a:solidFill>
                  <a:prstClr val="black"/>
                </a:solidFill>
                <a:latin typeface="Arial" panose="020B0604020202020204" pitchFamily="34" charset="0"/>
                <a:cs typeface="Arial" panose="020B0604020202020204" pitchFamily="34" charset="0"/>
              </a:rPr>
              <a:t>yokoluşlardan</a:t>
            </a:r>
            <a:r>
              <a:rPr lang="tr-TR" sz="2000" dirty="0">
                <a:solidFill>
                  <a:prstClr val="black"/>
                </a:solidFill>
                <a:latin typeface="Arial" panose="020B0604020202020204" pitchFamily="34" charset="0"/>
                <a:cs typeface="Arial" panose="020B0604020202020204" pitchFamily="34" charset="0"/>
              </a:rPr>
              <a:t> sonra, Evrenin enerji yoğunluğuna fotonlar hakimdi.</a:t>
            </a:r>
          </a:p>
          <a:p>
            <a:pPr algn="just">
              <a:lnSpc>
                <a:spcPct val="150000"/>
              </a:lnSpc>
            </a:pPr>
            <a:r>
              <a:rPr lang="tr-TR" sz="2000" b="1" dirty="0">
                <a:solidFill>
                  <a:prstClr val="black"/>
                </a:solidFill>
                <a:latin typeface="Arial" panose="020B0604020202020204" pitchFamily="34" charset="0"/>
                <a:cs typeface="Arial" panose="020B0604020202020204" pitchFamily="34" charset="0"/>
              </a:rPr>
              <a:t>Genişleme</a:t>
            </a:r>
            <a:r>
              <a:rPr lang="tr-TR" sz="2000" dirty="0">
                <a:solidFill>
                  <a:prstClr val="black"/>
                </a:solidFill>
                <a:latin typeface="Arial" panose="020B0604020202020204" pitchFamily="34" charset="0"/>
                <a:cs typeface="Arial" panose="020B0604020202020204" pitchFamily="34" charset="0"/>
              </a:rPr>
              <a:t>de birkaç dakika, Sıcaklığın ~ 10</a:t>
            </a:r>
            <a:r>
              <a:rPr lang="tr-TR" sz="2000" baseline="30000" dirty="0">
                <a:solidFill>
                  <a:prstClr val="black"/>
                </a:solidFill>
                <a:latin typeface="Arial" panose="020B0604020202020204" pitchFamily="34" charset="0"/>
                <a:cs typeface="Arial" panose="020B0604020202020204" pitchFamily="34" charset="0"/>
              </a:rPr>
              <a:t>9</a:t>
            </a:r>
            <a:r>
              <a:rPr lang="tr-TR" sz="2000" dirty="0">
                <a:solidFill>
                  <a:prstClr val="black"/>
                </a:solidFill>
                <a:latin typeface="Arial" panose="020B0604020202020204" pitchFamily="34" charset="0"/>
                <a:cs typeface="Arial" panose="020B0604020202020204" pitchFamily="34" charset="0"/>
              </a:rPr>
              <a:t> dereceye düştüğünde nötronlar protonlarla birleşerek döteryum ve helyum çekirdeği oluşturdu. Çoğu proton, hidrojen çekirdeği olarak birbirine karışmamış kaldı. Evren soğumaya devam edince, maddenin kalan kütle enerji yoğunluğu (yerçekimi) fotonların enerji yoğunluğunu (elektromanyetik radyasyon) aşmaya başladı. Yaklaşık 379.000 yıl sonra, elektronlar ve çekirdekler çoğunlukla hidrojen olan atomlara karıştılar ve evren ışığa karşı şeffaf hale geldi. Yaklaşık 10</a:t>
            </a:r>
            <a:r>
              <a:rPr lang="tr-TR" sz="2000" baseline="30000" dirty="0">
                <a:solidFill>
                  <a:prstClr val="black"/>
                </a:solidFill>
                <a:latin typeface="Arial" panose="020B0604020202020204" pitchFamily="34" charset="0"/>
                <a:cs typeface="Arial" panose="020B0604020202020204" pitchFamily="34" charset="0"/>
              </a:rPr>
              <a:t>9</a:t>
            </a:r>
            <a:r>
              <a:rPr lang="tr-TR" sz="2000" dirty="0">
                <a:solidFill>
                  <a:prstClr val="black"/>
                </a:solidFill>
                <a:latin typeface="Arial" panose="020B0604020202020204" pitchFamily="34" charset="0"/>
                <a:cs typeface="Arial" panose="020B0604020202020204" pitchFamily="34" charset="0"/>
              </a:rPr>
              <a:t> yılda, neredeyse dağınık olarak dağılmış olan maddelerin biraz daha yoğun bölgeleri yerçekimi ile çekildi ve gaz bulutları, yıldızlar, galaksiler ve bugün gözlemlenebilir diğer astronomik yapılar oluşmaya başladı.</a:t>
            </a:r>
          </a:p>
          <a:p>
            <a:pPr algn="just">
              <a:lnSpc>
                <a:spcPct val="150000"/>
              </a:lnSpc>
            </a:pPr>
            <a:r>
              <a:rPr lang="tr-TR" sz="2000" dirty="0">
                <a:solidFill>
                  <a:prstClr val="black"/>
                </a:solidFill>
                <a:latin typeface="Arial" panose="020B0604020202020204" pitchFamily="34" charset="0"/>
                <a:cs typeface="Arial" panose="020B0604020202020204" pitchFamily="34" charset="0"/>
              </a:rPr>
              <a:t>Günümüzde Evrende üç tip madde vardır: </a:t>
            </a:r>
            <a:r>
              <a:rPr lang="tr-TR" sz="2000" b="1" dirty="0">
                <a:solidFill>
                  <a:prstClr val="black"/>
                </a:solidFill>
                <a:latin typeface="Arial" panose="020B0604020202020204" pitchFamily="34" charset="0"/>
                <a:cs typeface="Arial" panose="020B0604020202020204" pitchFamily="34" charset="0"/>
              </a:rPr>
              <a:t>Soğuk karanlık maddeler </a:t>
            </a:r>
            <a:r>
              <a:rPr lang="tr-TR" sz="2000" dirty="0">
                <a:solidFill>
                  <a:prstClr val="black"/>
                </a:solidFill>
                <a:latin typeface="Arial" panose="020B0604020202020204" pitchFamily="34" charset="0"/>
                <a:cs typeface="Arial" panose="020B0604020202020204" pitchFamily="34" charset="0"/>
              </a:rPr>
              <a:t>(elektromanyetik ışıma ile tespit edilemeyen madde), </a:t>
            </a:r>
            <a:r>
              <a:rPr lang="tr-TR" sz="2000" b="1" dirty="0">
                <a:solidFill>
                  <a:prstClr val="black"/>
                </a:solidFill>
                <a:latin typeface="Arial" panose="020B0604020202020204" pitchFamily="34" charset="0"/>
                <a:cs typeface="Arial" panose="020B0604020202020204" pitchFamily="34" charset="0"/>
              </a:rPr>
              <a:t>sıcak karanlık maddeler </a:t>
            </a:r>
            <a:r>
              <a:rPr lang="tr-TR" sz="2000" dirty="0">
                <a:solidFill>
                  <a:prstClr val="black"/>
                </a:solidFill>
                <a:latin typeface="Arial" panose="020B0604020202020204" pitchFamily="34" charset="0"/>
                <a:cs typeface="Arial" panose="020B0604020202020204" pitchFamily="34" charset="0"/>
              </a:rPr>
              <a:t>(karanlık madde, ışık hızına yakın seyahat ederler, çoğunlukla </a:t>
            </a:r>
            <a:r>
              <a:rPr lang="tr-TR" sz="2000" dirty="0" err="1">
                <a:solidFill>
                  <a:prstClr val="black"/>
                </a:solidFill>
                <a:latin typeface="Arial" panose="020B0604020202020204" pitchFamily="34" charset="0"/>
                <a:cs typeface="Arial" panose="020B0604020202020204" pitchFamily="34" charset="0"/>
              </a:rPr>
              <a:t>nötrinolar</a:t>
            </a:r>
            <a:r>
              <a:rPr lang="tr-TR" sz="2000" dirty="0">
                <a:solidFill>
                  <a:prstClr val="black"/>
                </a:solidFill>
                <a:latin typeface="Arial" panose="020B0604020202020204" pitchFamily="34" charset="0"/>
                <a:cs typeface="Arial" panose="020B0604020202020204" pitchFamily="34" charset="0"/>
              </a:rPr>
              <a:t> olarak düşünülür) ve </a:t>
            </a:r>
            <a:r>
              <a:rPr lang="tr-TR" sz="2000" b="1" dirty="0" err="1">
                <a:solidFill>
                  <a:prstClr val="black"/>
                </a:solidFill>
                <a:latin typeface="Arial" panose="020B0604020202020204" pitchFamily="34" charset="0"/>
                <a:cs typeface="Arial" panose="020B0604020202020204" pitchFamily="34" charset="0"/>
              </a:rPr>
              <a:t>baryonik</a:t>
            </a:r>
            <a:r>
              <a:rPr lang="tr-TR" sz="2000" b="1" dirty="0">
                <a:solidFill>
                  <a:prstClr val="black"/>
                </a:solidFill>
                <a:latin typeface="Arial" panose="020B0604020202020204" pitchFamily="34" charset="0"/>
                <a:cs typeface="Arial" panose="020B0604020202020204" pitchFamily="34" charset="0"/>
              </a:rPr>
              <a:t> madde </a:t>
            </a:r>
            <a:r>
              <a:rPr lang="tr-TR" sz="2000" dirty="0">
                <a:solidFill>
                  <a:prstClr val="black"/>
                </a:solidFill>
                <a:latin typeface="Arial" panose="020B0604020202020204" pitchFamily="34" charset="0"/>
                <a:cs typeface="Arial" panose="020B0604020202020204" pitchFamily="34" charset="0"/>
              </a:rPr>
              <a:t>(normal kimyasal elementler). Günümüzde baskın olan madde miktarı soğuk karanlık madde, diğer iki madde türü ise Evrenin ~% 18'ini oluşturuyor gibi görünüyor. </a:t>
            </a:r>
          </a:p>
        </p:txBody>
      </p:sp>
    </p:spTree>
    <p:extLst>
      <p:ext uri="{BB962C8B-B14F-4D97-AF65-F5344CB8AC3E}">
        <p14:creationId xmlns:p14="http://schemas.microsoft.com/office/powerpoint/2010/main" val="7842651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35974" y="0"/>
            <a:ext cx="11592232" cy="6555641"/>
          </a:xfrm>
          <a:prstGeom prst="rect">
            <a:avLst/>
          </a:prstGeom>
        </p:spPr>
        <p:txBody>
          <a:bodyPr wrap="square">
            <a:spAutoFit/>
          </a:bodyPr>
          <a:lstStyle/>
          <a:p>
            <a:pPr algn="just">
              <a:lnSpc>
                <a:spcPct val="150000"/>
              </a:lnSpc>
            </a:pPr>
            <a:r>
              <a:rPr lang="tr-TR" sz="2000" dirty="0">
                <a:solidFill>
                  <a:prstClr val="black"/>
                </a:solidFill>
                <a:latin typeface="Arial" panose="020B0604020202020204" pitchFamily="34" charset="0"/>
                <a:cs typeface="Arial" panose="020B0604020202020204" pitchFamily="34" charset="0"/>
              </a:rPr>
              <a:t>Gözlemler ayrıca bugünün Evrendeki toplam enerji yoğunluğunun yaklaşık %72'sinin karanlık enerji biçiminde olduğunu ve doğrudan doğruya tespit edilemeyen gizemli bir enerji formunun olduğunu göstermektedir. Karanlık enerji, Evrenin son birkaç milyar yıl boyunca genişlemesinin belirgin bir hızlanmasını açıklamak için varsayılmaktadır.</a:t>
            </a:r>
          </a:p>
          <a:p>
            <a:pPr algn="just">
              <a:lnSpc>
                <a:spcPct val="150000"/>
              </a:lnSpc>
            </a:pPr>
            <a:r>
              <a:rPr lang="tr-TR" sz="2000" b="1" dirty="0">
                <a:solidFill>
                  <a:srgbClr val="FF0000"/>
                </a:solidFill>
                <a:latin typeface="Arial" panose="020B0604020202020204" pitchFamily="34" charset="0"/>
                <a:cs typeface="Arial" panose="020B0604020202020204" pitchFamily="34" charset="0"/>
              </a:rPr>
              <a:t>Gözlemsel Kanıt</a:t>
            </a:r>
          </a:p>
          <a:p>
            <a:pPr algn="just">
              <a:lnSpc>
                <a:spcPct val="150000"/>
              </a:lnSpc>
            </a:pPr>
            <a:r>
              <a:rPr lang="tr-TR" sz="2000" dirty="0" err="1">
                <a:solidFill>
                  <a:prstClr val="black"/>
                </a:solidFill>
                <a:latin typeface="Arial" panose="020B0604020202020204" pitchFamily="34" charset="0"/>
                <a:cs typeface="Arial" panose="020B0604020202020204" pitchFamily="34" charset="0"/>
              </a:rPr>
              <a:t>Big</a:t>
            </a:r>
            <a:r>
              <a:rPr lang="tr-TR" sz="2000" dirty="0">
                <a:solidFill>
                  <a:prstClr val="black"/>
                </a:solidFill>
                <a:latin typeface="Arial" panose="020B0604020202020204" pitchFamily="34" charset="0"/>
                <a:cs typeface="Arial" panose="020B0604020202020204" pitchFamily="34" charset="0"/>
              </a:rPr>
              <a:t> </a:t>
            </a:r>
            <a:r>
              <a:rPr lang="tr-TR" sz="2000" dirty="0" err="1">
                <a:solidFill>
                  <a:prstClr val="black"/>
                </a:solidFill>
                <a:latin typeface="Arial" panose="020B0604020202020204" pitchFamily="34" charset="0"/>
                <a:cs typeface="Arial" panose="020B0604020202020204" pitchFamily="34" charset="0"/>
              </a:rPr>
              <a:t>Bang</a:t>
            </a:r>
            <a:r>
              <a:rPr lang="tr-TR" sz="2000" dirty="0">
                <a:solidFill>
                  <a:prstClr val="black"/>
                </a:solidFill>
                <a:latin typeface="Arial" panose="020B0604020202020204" pitchFamily="34" charset="0"/>
                <a:cs typeface="Arial" panose="020B0604020202020204" pitchFamily="34" charset="0"/>
              </a:rPr>
              <a:t> modeli gözlemsel delilleri üç satıra dayanır. </a:t>
            </a:r>
            <a:r>
              <a:rPr lang="tr-TR" sz="2000" b="1" dirty="0">
                <a:solidFill>
                  <a:prstClr val="black"/>
                </a:solidFill>
                <a:latin typeface="Arial" panose="020B0604020202020204" pitchFamily="34" charset="0"/>
                <a:cs typeface="Arial" panose="020B0604020202020204" pitchFamily="34" charset="0"/>
              </a:rPr>
              <a:t>Birincisi</a:t>
            </a:r>
            <a:r>
              <a:rPr lang="tr-TR" sz="2000" dirty="0">
                <a:solidFill>
                  <a:prstClr val="black"/>
                </a:solidFill>
                <a:latin typeface="Arial" panose="020B0604020202020204" pitchFamily="34" charset="0"/>
                <a:cs typeface="Arial" panose="020B0604020202020204" pitchFamily="34" charset="0"/>
              </a:rPr>
              <a:t>, Hubble'ın kırmızı kaymaya ve göçebe galaksilerin hızına olan uzaklığı ile ilgili orijinal gözlemleri. Bu ilişki Hubble Sabiti ile açıklanmaktadır. </a:t>
            </a:r>
            <a:r>
              <a:rPr lang="tr-TR" sz="2000" b="1" dirty="0">
                <a:solidFill>
                  <a:prstClr val="black"/>
                </a:solidFill>
                <a:latin typeface="Arial" panose="020B0604020202020204" pitchFamily="34" charset="0"/>
                <a:cs typeface="Arial" panose="020B0604020202020204" pitchFamily="34" charset="0"/>
              </a:rPr>
              <a:t>İkincisi</a:t>
            </a:r>
            <a:r>
              <a:rPr lang="tr-TR" sz="2000" dirty="0">
                <a:solidFill>
                  <a:prstClr val="black"/>
                </a:solidFill>
                <a:latin typeface="Arial" panose="020B0604020202020204" pitchFamily="34" charset="0"/>
                <a:cs typeface="Arial" panose="020B0604020202020204" pitchFamily="34" charset="0"/>
              </a:rPr>
              <a:t>, bugün ölçülebilen </a:t>
            </a:r>
            <a:r>
              <a:rPr lang="tr-TR" sz="2000" dirty="0" err="1">
                <a:solidFill>
                  <a:prstClr val="black"/>
                </a:solidFill>
                <a:latin typeface="Arial" panose="020B0604020202020204" pitchFamily="34" charset="0"/>
                <a:cs typeface="Arial" panose="020B0604020202020204" pitchFamily="34" charset="0"/>
              </a:rPr>
              <a:t>Big</a:t>
            </a:r>
            <a:r>
              <a:rPr lang="tr-TR" sz="2000" dirty="0">
                <a:solidFill>
                  <a:prstClr val="black"/>
                </a:solidFill>
                <a:latin typeface="Arial" panose="020B0604020202020204" pitchFamily="34" charset="0"/>
                <a:cs typeface="Arial" panose="020B0604020202020204" pitchFamily="34" charset="0"/>
              </a:rPr>
              <a:t> </a:t>
            </a:r>
            <a:r>
              <a:rPr lang="tr-TR" sz="2000" dirty="0" err="1">
                <a:solidFill>
                  <a:prstClr val="black"/>
                </a:solidFill>
                <a:latin typeface="Arial" panose="020B0604020202020204" pitchFamily="34" charset="0"/>
                <a:cs typeface="Arial" panose="020B0604020202020204" pitchFamily="34" charset="0"/>
              </a:rPr>
              <a:t>Bang'den</a:t>
            </a:r>
            <a:r>
              <a:rPr lang="tr-TR" sz="2000" dirty="0">
                <a:solidFill>
                  <a:prstClr val="black"/>
                </a:solidFill>
                <a:latin typeface="Arial" panose="020B0604020202020204" pitchFamily="34" charset="0"/>
                <a:cs typeface="Arial" panose="020B0604020202020204" pitchFamily="34" charset="0"/>
              </a:rPr>
              <a:t> kalan elektromanyetik radyasyon olan kozmik mikrodalga geçmişi. </a:t>
            </a:r>
            <a:r>
              <a:rPr lang="tr-TR" sz="2000" b="1" dirty="0">
                <a:solidFill>
                  <a:prstClr val="black"/>
                </a:solidFill>
                <a:latin typeface="Arial" panose="020B0604020202020204" pitchFamily="34" charset="0"/>
                <a:cs typeface="Arial" panose="020B0604020202020204" pitchFamily="34" charset="0"/>
              </a:rPr>
              <a:t>Üçüncüsü</a:t>
            </a:r>
            <a:r>
              <a:rPr lang="tr-TR" sz="2000" dirty="0">
                <a:solidFill>
                  <a:prstClr val="black"/>
                </a:solidFill>
                <a:latin typeface="Arial" panose="020B0604020202020204" pitchFamily="34" charset="0"/>
                <a:cs typeface="Arial" panose="020B0604020202020204" pitchFamily="34" charset="0"/>
              </a:rPr>
              <a:t>, Evrendeki hidrojen, helyum ve lityumun bağıl bolluklarıdır. Onların bolluğu, </a:t>
            </a:r>
            <a:r>
              <a:rPr lang="tr-TR" sz="2000" dirty="0" err="1">
                <a:solidFill>
                  <a:prstClr val="black"/>
                </a:solidFill>
                <a:latin typeface="Arial" panose="020B0604020202020204" pitchFamily="34" charset="0"/>
                <a:cs typeface="Arial" panose="020B0604020202020204" pitchFamily="34" charset="0"/>
              </a:rPr>
              <a:t>Big</a:t>
            </a:r>
            <a:r>
              <a:rPr lang="tr-TR" sz="2000" dirty="0">
                <a:solidFill>
                  <a:prstClr val="black"/>
                </a:solidFill>
                <a:latin typeface="Arial" panose="020B0604020202020204" pitchFamily="34" charset="0"/>
                <a:cs typeface="Arial" panose="020B0604020202020204" pitchFamily="34" charset="0"/>
              </a:rPr>
              <a:t> </a:t>
            </a:r>
            <a:r>
              <a:rPr lang="tr-TR" sz="2000" dirty="0" err="1">
                <a:solidFill>
                  <a:prstClr val="black"/>
                </a:solidFill>
                <a:latin typeface="Arial" panose="020B0604020202020204" pitchFamily="34" charset="0"/>
                <a:cs typeface="Arial" panose="020B0604020202020204" pitchFamily="34" charset="0"/>
              </a:rPr>
              <a:t>Bang</a:t>
            </a:r>
            <a:r>
              <a:rPr lang="tr-TR" sz="2000" dirty="0">
                <a:solidFill>
                  <a:prstClr val="black"/>
                </a:solidFill>
                <a:latin typeface="Arial" panose="020B0604020202020204" pitchFamily="34" charset="0"/>
                <a:cs typeface="Arial" panose="020B0604020202020204" pitchFamily="34" charset="0"/>
              </a:rPr>
              <a:t> modelinin spesifik tahminleri ile iyi bir şekilde uyumludur.</a:t>
            </a:r>
          </a:p>
          <a:p>
            <a:pPr algn="just">
              <a:lnSpc>
                <a:spcPct val="150000"/>
              </a:lnSpc>
            </a:pPr>
            <a:r>
              <a:rPr lang="tr-TR" sz="2000" b="1" dirty="0">
                <a:solidFill>
                  <a:srgbClr val="FF0000"/>
                </a:solidFill>
                <a:latin typeface="Arial" panose="020B0604020202020204" pitchFamily="34" charset="0"/>
                <a:cs typeface="Arial" panose="020B0604020202020204" pitchFamily="34" charset="0"/>
              </a:rPr>
              <a:t>Hubble sabiti </a:t>
            </a:r>
          </a:p>
          <a:p>
            <a:pPr algn="just">
              <a:lnSpc>
                <a:spcPct val="150000"/>
              </a:lnSpc>
            </a:pPr>
            <a:r>
              <a:rPr lang="tr-TR" sz="2000" dirty="0">
                <a:solidFill>
                  <a:prstClr val="black"/>
                </a:solidFill>
                <a:latin typeface="Arial" panose="020B0604020202020204" pitchFamily="34" charset="0"/>
                <a:cs typeface="Arial" panose="020B0604020202020204" pitchFamily="34" charset="0"/>
              </a:rPr>
              <a:t>Gökbilimciler, Evrendeki nesnelerin arasındaki mesafeyi belirlemek için çeşitli yöntemler kullanırlar. En etkili olanı </a:t>
            </a:r>
            <a:r>
              <a:rPr lang="tr-TR" sz="2000" b="1" dirty="0">
                <a:solidFill>
                  <a:prstClr val="black"/>
                </a:solidFill>
                <a:latin typeface="Arial" panose="020B0604020202020204" pitchFamily="34" charset="0"/>
                <a:cs typeface="Arial" panose="020B0604020202020204" pitchFamily="34" charset="0"/>
              </a:rPr>
              <a:t>Tip </a:t>
            </a:r>
            <a:r>
              <a:rPr lang="tr-TR" sz="2000" b="1" dirty="0" err="1">
                <a:solidFill>
                  <a:prstClr val="black"/>
                </a:solidFill>
                <a:latin typeface="Arial" panose="020B0604020202020204" pitchFamily="34" charset="0"/>
                <a:cs typeface="Arial" panose="020B0604020202020204" pitchFamily="34" charset="0"/>
              </a:rPr>
              <a:t>Ia</a:t>
            </a:r>
            <a:r>
              <a:rPr lang="tr-TR" sz="2000" b="1" dirty="0">
                <a:solidFill>
                  <a:prstClr val="black"/>
                </a:solidFill>
                <a:latin typeface="Arial" panose="020B0604020202020204" pitchFamily="34" charset="0"/>
                <a:cs typeface="Arial" panose="020B0604020202020204" pitchFamily="34" charset="0"/>
              </a:rPr>
              <a:t> süpernovası </a:t>
            </a:r>
            <a:r>
              <a:rPr lang="tr-TR" sz="2000" dirty="0">
                <a:solidFill>
                  <a:prstClr val="black"/>
                </a:solidFill>
                <a:latin typeface="Arial" panose="020B0604020202020204" pitchFamily="34" charset="0"/>
                <a:cs typeface="Arial" panose="020B0604020202020204" pitchFamily="34" charset="0"/>
              </a:rPr>
              <a:t>tarafından sağlanan "</a:t>
            </a:r>
            <a:r>
              <a:rPr lang="tr-TR" sz="2000" b="1" dirty="0">
                <a:solidFill>
                  <a:prstClr val="black"/>
                </a:solidFill>
                <a:latin typeface="Arial" panose="020B0604020202020204" pitchFamily="34" charset="0"/>
                <a:cs typeface="Arial" panose="020B0604020202020204" pitchFamily="34" charset="0"/>
              </a:rPr>
              <a:t>standart mum</a:t>
            </a:r>
            <a:r>
              <a:rPr lang="tr-TR" sz="2000" dirty="0">
                <a:solidFill>
                  <a:prstClr val="black"/>
                </a:solidFill>
                <a:latin typeface="Arial" panose="020B0604020202020204" pitchFamily="34" charset="0"/>
                <a:cs typeface="Arial" panose="020B0604020202020204" pitchFamily="34" charset="0"/>
              </a:rPr>
              <a:t>" </a:t>
            </a:r>
            <a:r>
              <a:rPr lang="tr-TR" sz="2000" dirty="0" err="1">
                <a:solidFill>
                  <a:prstClr val="black"/>
                </a:solidFill>
                <a:latin typeface="Arial" panose="020B0604020202020204" pitchFamily="34" charset="0"/>
                <a:cs typeface="Arial" panose="020B0604020202020204" pitchFamily="34" charset="0"/>
              </a:rPr>
              <a:t>dir</a:t>
            </a:r>
            <a:r>
              <a:rPr lang="tr-TR" sz="2000" dirty="0">
                <a:solidFill>
                  <a:prstClr val="black"/>
                </a:solidFill>
                <a:latin typeface="Arial" panose="020B0604020202020204" pitchFamily="34" charset="0"/>
                <a:cs typeface="Arial" panose="020B0604020202020204" pitchFamily="34" charset="0"/>
              </a:rPr>
              <a:t>. Bu süpernovalar, beyaz bir cüce yıldız maddenin başka bir yıldızın ilgisini çektiğinde ikili bir yıldız sisteminden kaynaklanır. </a:t>
            </a:r>
          </a:p>
        </p:txBody>
      </p:sp>
    </p:spTree>
    <p:extLst>
      <p:ext uri="{BB962C8B-B14F-4D97-AF65-F5344CB8AC3E}">
        <p14:creationId xmlns:p14="http://schemas.microsoft.com/office/powerpoint/2010/main" val="5997967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67148" y="-83097"/>
            <a:ext cx="11690555" cy="7017306"/>
          </a:xfrm>
          <a:prstGeom prst="rect">
            <a:avLst/>
          </a:prstGeom>
        </p:spPr>
        <p:txBody>
          <a:bodyPr wrap="square">
            <a:spAutoFit/>
          </a:bodyPr>
          <a:lstStyle/>
          <a:p>
            <a:pPr algn="just">
              <a:lnSpc>
                <a:spcPct val="150000"/>
              </a:lnSpc>
            </a:pPr>
            <a:r>
              <a:rPr lang="tr-TR" sz="2000" dirty="0">
                <a:solidFill>
                  <a:prstClr val="black"/>
                </a:solidFill>
                <a:latin typeface="Arial" panose="020B0604020202020204" pitchFamily="34" charset="0"/>
                <a:cs typeface="Arial" panose="020B0604020202020204" pitchFamily="34" charset="0"/>
              </a:rPr>
              <a:t>Beyaz cüce, 1.4 güneş kütlesi olan </a:t>
            </a:r>
            <a:r>
              <a:rPr lang="tr-TR" sz="2000" b="1" dirty="0" err="1">
                <a:solidFill>
                  <a:prstClr val="black"/>
                </a:solidFill>
                <a:latin typeface="Arial" panose="020B0604020202020204" pitchFamily="34" charset="0"/>
                <a:cs typeface="Arial" panose="020B0604020202020204" pitchFamily="34" charset="0"/>
              </a:rPr>
              <a:t>Chandrasekhar</a:t>
            </a:r>
            <a:r>
              <a:rPr lang="tr-TR" sz="2000" b="1" dirty="0">
                <a:solidFill>
                  <a:prstClr val="black"/>
                </a:solidFill>
                <a:latin typeface="Arial" panose="020B0604020202020204" pitchFamily="34" charset="0"/>
                <a:cs typeface="Arial" panose="020B0604020202020204" pitchFamily="34" charset="0"/>
              </a:rPr>
              <a:t> sınırına </a:t>
            </a:r>
            <a:r>
              <a:rPr lang="tr-TR" sz="2000" i="1" dirty="0">
                <a:solidFill>
                  <a:prstClr val="black"/>
                </a:solidFill>
                <a:latin typeface="Arial" panose="020B0604020202020204" pitchFamily="34" charset="0"/>
                <a:cs typeface="Arial" panose="020B0604020202020204" pitchFamily="34" charset="0"/>
              </a:rPr>
              <a:t>(Güneş'imizin kütlesinin 1.4 katına (kabaca 2.784.488.001.602.417.000.000.000.000.000 kilogram veya 2.7 </a:t>
            </a:r>
            <a:r>
              <a:rPr lang="tr-TR" sz="2000" i="1" dirty="0" err="1">
                <a:solidFill>
                  <a:prstClr val="black"/>
                </a:solidFill>
                <a:latin typeface="Arial" panose="020B0604020202020204" pitchFamily="34" charset="0"/>
                <a:cs typeface="Arial" panose="020B0604020202020204" pitchFamily="34" charset="0"/>
              </a:rPr>
              <a:t>nonilyon</a:t>
            </a:r>
            <a:r>
              <a:rPr lang="tr-TR" sz="2000" i="1" dirty="0">
                <a:solidFill>
                  <a:prstClr val="black"/>
                </a:solidFill>
                <a:latin typeface="Arial" panose="020B0604020202020204" pitchFamily="34" charset="0"/>
                <a:cs typeface="Arial" panose="020B0604020202020204" pitchFamily="34" charset="0"/>
              </a:rPr>
              <a:t> kilogram) eşit olan bir limit, cisimlerin kendi içine çökmemesi için en fazla bu kütleye sahip olmalıdır aksi takdirde yıldızlarda olan içe çökme olur)</a:t>
            </a:r>
            <a:r>
              <a:rPr lang="tr-TR" sz="2000" dirty="0">
                <a:solidFill>
                  <a:prstClr val="black"/>
                </a:solidFill>
                <a:latin typeface="Arial" panose="020B0604020202020204" pitchFamily="34" charset="0"/>
                <a:cs typeface="Arial" panose="020B0604020202020204" pitchFamily="34" charset="0"/>
              </a:rPr>
              <a:t> ulaştığında, süpernovayı bütün bir galaksi kadar parlak yapan bir patlamada yıldızın tamamen bozulduğu bir termonükleer kaçak meydana gelir. Çünkü Tür </a:t>
            </a:r>
            <a:r>
              <a:rPr lang="tr-TR" sz="2000" dirty="0" err="1">
                <a:solidFill>
                  <a:prstClr val="black"/>
                </a:solidFill>
                <a:latin typeface="Arial" panose="020B0604020202020204" pitchFamily="34" charset="0"/>
                <a:cs typeface="Arial" panose="020B0604020202020204" pitchFamily="34" charset="0"/>
              </a:rPr>
              <a:t>Ia</a:t>
            </a:r>
            <a:r>
              <a:rPr lang="tr-TR" sz="2000" dirty="0">
                <a:solidFill>
                  <a:prstClr val="black"/>
                </a:solidFill>
                <a:latin typeface="Arial" panose="020B0604020202020204" pitchFamily="34" charset="0"/>
                <a:cs typeface="Arial" panose="020B0604020202020204" pitchFamily="34" charset="0"/>
              </a:rPr>
              <a:t> süpernovası benzer kütleli yıldızlarda oluşur ve nükleer yanma tüm yıldızı etkiler, hepsi aynı iç parlaklığa sahip olurlar ve süpernovaya olan mesafeyi türetmek için Dünya'dan gözlemlenen parlaklıklar kullanılabilir.</a:t>
            </a:r>
          </a:p>
          <a:p>
            <a:pPr algn="just">
              <a:lnSpc>
                <a:spcPct val="150000"/>
              </a:lnSpc>
            </a:pPr>
            <a:r>
              <a:rPr lang="tr-TR" sz="2000" dirty="0">
                <a:solidFill>
                  <a:prstClr val="black"/>
                </a:solidFill>
                <a:latin typeface="Arial" panose="020B0604020202020204" pitchFamily="34" charset="0"/>
                <a:cs typeface="Arial" panose="020B0604020202020204" pitchFamily="34" charset="0"/>
              </a:rPr>
              <a:t>Bir galaksinin Dünya'ya göre hızla ilerlediğinin bir ölçüsü, o galaksiden Dünya'ya gelen elektromanyetik radyasyon spektrumuna (görünür ışık da dahil) bakarak elde edilebilir. Bir gözlemci dalgaların kaynağına göre hareket ederken, dalgaların frekansı değişir; gözlemci ile kaynak arasındaki uzaklık arttıkça daha uzun olur ve mesafe azalıyorsa, daha kısa olur. Bu </a:t>
            </a:r>
            <a:r>
              <a:rPr lang="tr-TR" sz="2000" dirty="0" err="1">
                <a:solidFill>
                  <a:prstClr val="black"/>
                </a:solidFill>
                <a:latin typeface="Arial" panose="020B0604020202020204" pitchFamily="34" charset="0"/>
                <a:cs typeface="Arial" panose="020B0604020202020204" pitchFamily="34" charset="0"/>
              </a:rPr>
              <a:t>Doppler</a:t>
            </a:r>
            <a:r>
              <a:rPr lang="tr-TR" sz="2000" dirty="0">
                <a:solidFill>
                  <a:prstClr val="black"/>
                </a:solidFill>
                <a:latin typeface="Arial" panose="020B0604020202020204" pitchFamily="34" charset="0"/>
                <a:cs typeface="Arial" panose="020B0604020202020204" pitchFamily="34" charset="0"/>
              </a:rPr>
              <a:t> kayması, bir siren sesli bir araç yaklaştığında, geçerken ve bir gözlemciden uzaklaştığında yaygın olarak gözlenir. Araç yaklaştıkça daha yüksek bir ses duyulur ve uzaklaştıkça daha düşük bir ses duyulur. Aynı fenomen elektromanyetik radyasyon ile gözlemlenir. </a:t>
            </a:r>
          </a:p>
        </p:txBody>
      </p:sp>
    </p:spTree>
    <p:extLst>
      <p:ext uri="{BB962C8B-B14F-4D97-AF65-F5344CB8AC3E}">
        <p14:creationId xmlns:p14="http://schemas.microsoft.com/office/powerpoint/2010/main" val="3562379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09600" y="-47635"/>
            <a:ext cx="11012129" cy="7478970"/>
          </a:xfrm>
          <a:prstGeom prst="rect">
            <a:avLst/>
          </a:prstGeom>
        </p:spPr>
        <p:txBody>
          <a:bodyPr wrap="square">
            <a:spAutoFit/>
          </a:bodyPr>
          <a:lstStyle/>
          <a:p>
            <a:pPr algn="just">
              <a:lnSpc>
                <a:spcPct val="150000"/>
              </a:lnSpc>
            </a:pPr>
            <a:r>
              <a:rPr lang="tr-TR" sz="2000" dirty="0">
                <a:solidFill>
                  <a:prstClr val="black"/>
                </a:solidFill>
                <a:latin typeface="Arial" panose="020B0604020202020204" pitchFamily="34" charset="0"/>
                <a:cs typeface="Arial" panose="020B0604020202020204" pitchFamily="34" charset="0"/>
              </a:rPr>
              <a:t>Bir yıldız, yıldızın evriminin kütlesine ve evresine bağlı olarak karakteristik bir spektrum yayar. Yıldızlar, içindeki atomların soğurması nedeniyle spektrumda çizgiler görünür. Yıldız, Dünya'dan uzaklaştığında </a:t>
            </a:r>
            <a:r>
              <a:rPr lang="tr-TR" sz="2000" dirty="0" err="1">
                <a:solidFill>
                  <a:prstClr val="black"/>
                </a:solidFill>
                <a:latin typeface="Arial" panose="020B0604020202020204" pitchFamily="34" charset="0"/>
                <a:cs typeface="Arial" panose="020B0604020202020204" pitchFamily="34" charset="0"/>
              </a:rPr>
              <a:t>absorpsiyon</a:t>
            </a:r>
            <a:r>
              <a:rPr lang="tr-TR" sz="2000" dirty="0">
                <a:solidFill>
                  <a:prstClr val="black"/>
                </a:solidFill>
                <a:latin typeface="Arial" panose="020B0604020202020204" pitchFamily="34" charset="0"/>
                <a:cs typeface="Arial" panose="020B0604020202020204" pitchFamily="34" charset="0"/>
              </a:rPr>
              <a:t> hatları da dahil olmak üzere tüm spektrum daha uzun (daha kırmızı) dalga boylarına kayar, spektrumun kırmızıya kaydığı söylenir. </a:t>
            </a:r>
          </a:p>
          <a:p>
            <a:pPr algn="just">
              <a:lnSpc>
                <a:spcPct val="150000"/>
              </a:lnSpc>
            </a:pPr>
            <a:r>
              <a:rPr lang="tr-TR" sz="2000" dirty="0">
                <a:solidFill>
                  <a:prstClr val="black"/>
                </a:solidFill>
                <a:latin typeface="Arial" panose="020B0604020202020204" pitchFamily="34" charset="0"/>
                <a:cs typeface="Arial" panose="020B0604020202020204" pitchFamily="34" charset="0"/>
              </a:rPr>
              <a:t>Dünya'ya doğru hareket eden bir yıldızın daha kısa (daha mavi) dalga boylarına doğru kayan bir spektrumu olacaktır. Böyle bir spektrumun maviye kaydığı söylenir. Aynı şey, galaksiler yeterince uzaklıkta olsaydı, galaksiler için de geçerlidir. Yakınlardaki galaksiler rotasyon etkileri olan spektrumlara sahipler. Yıldızların Dünya'ya doğru hareket ettikleri galaksinin tarafı maviye kaymış olarak ve dünyadan uzaklaştıkları galaksinin tarafı kırmızıya kaymış olarak görülür. Hubble'ın önemli gözlemi, her yöne bakarken, galaksiden ne kadar uzaksak, o galaksinin ışığı o kadar kırmızıya kaymış olur. Kırmızıya kayma </a:t>
            </a:r>
            <a:r>
              <a:rPr lang="tr-TR" sz="2000" dirty="0" err="1">
                <a:solidFill>
                  <a:prstClr val="black"/>
                </a:solidFill>
                <a:latin typeface="Arial" panose="020B0604020202020204" pitchFamily="34" charset="0"/>
                <a:cs typeface="Arial" panose="020B0604020202020204" pitchFamily="34" charset="0"/>
              </a:rPr>
              <a:t>Doppler</a:t>
            </a:r>
            <a:r>
              <a:rPr lang="tr-TR" sz="2000" dirty="0">
                <a:solidFill>
                  <a:prstClr val="black"/>
                </a:solidFill>
                <a:latin typeface="Arial" panose="020B0604020202020204" pitchFamily="34" charset="0"/>
                <a:cs typeface="Arial" panose="020B0604020202020204" pitchFamily="34" charset="0"/>
              </a:rPr>
              <a:t> kayması ise, bu </a:t>
            </a:r>
            <a:r>
              <a:rPr lang="tr-TR" sz="2000" dirty="0" err="1">
                <a:solidFill>
                  <a:prstClr val="black"/>
                </a:solidFill>
                <a:latin typeface="Arial" panose="020B0604020202020204" pitchFamily="34" charset="0"/>
                <a:cs typeface="Arial" panose="020B0604020202020204" pitchFamily="34" charset="0"/>
              </a:rPr>
              <a:t>gösterirki</a:t>
            </a:r>
            <a:r>
              <a:rPr lang="tr-TR" sz="2000" dirty="0">
                <a:solidFill>
                  <a:prstClr val="black"/>
                </a:solidFill>
                <a:latin typeface="Arial" panose="020B0604020202020204" pitchFamily="34" charset="0"/>
                <a:cs typeface="Arial" panose="020B0604020202020204" pitchFamily="34" charset="0"/>
              </a:rPr>
              <a:t> galaksi bizden ne kadar uzaksa bizden o kadar hızla uzaklaşıyor demektir. Bu gözlemin en makul açıklaması, Evrenin her yerde eşit olarak genişlediği yönündedir. Hubble Sabiti için mevcut en iyi tahmin, ~% 5.6'lık bir belirsizlikle ~ 70.8 km s</a:t>
            </a:r>
            <a:r>
              <a:rPr lang="tr-TR" sz="2000" baseline="30000" dirty="0">
                <a:solidFill>
                  <a:prstClr val="black"/>
                </a:solidFill>
                <a:latin typeface="Arial" panose="020B0604020202020204" pitchFamily="34" charset="0"/>
                <a:cs typeface="Arial" panose="020B0604020202020204" pitchFamily="34" charset="0"/>
              </a:rPr>
              <a:t>-1 </a:t>
            </a:r>
            <a:r>
              <a:rPr lang="tr-TR" sz="2000" dirty="0">
                <a:solidFill>
                  <a:prstClr val="black"/>
                </a:solidFill>
                <a:latin typeface="Arial" panose="020B0604020202020204" pitchFamily="34" charset="0"/>
                <a:cs typeface="Arial" panose="020B0604020202020204" pitchFamily="34" charset="0"/>
              </a:rPr>
              <a:t>megaparsec</a:t>
            </a:r>
            <a:r>
              <a:rPr lang="tr-TR" sz="2000" baseline="30000" dirty="0">
                <a:solidFill>
                  <a:prstClr val="black"/>
                </a:solidFill>
                <a:latin typeface="Arial" panose="020B0604020202020204" pitchFamily="34" charset="0"/>
                <a:cs typeface="Arial" panose="020B0604020202020204" pitchFamily="34" charset="0"/>
              </a:rPr>
              <a:t>-1 </a:t>
            </a:r>
            <a:r>
              <a:rPr lang="tr-TR" sz="2000" dirty="0">
                <a:solidFill>
                  <a:prstClr val="black"/>
                </a:solidFill>
                <a:latin typeface="Arial" panose="020B0604020202020204" pitchFamily="34" charset="0"/>
                <a:cs typeface="Arial" panose="020B0604020202020204" pitchFamily="34" charset="0"/>
              </a:rPr>
              <a:t>'</a:t>
            </a:r>
            <a:r>
              <a:rPr lang="tr-TR" sz="2000" dirty="0" err="1">
                <a:solidFill>
                  <a:prstClr val="black"/>
                </a:solidFill>
                <a:latin typeface="Arial" panose="020B0604020202020204" pitchFamily="34" charset="0"/>
                <a:cs typeface="Arial" panose="020B0604020202020204" pitchFamily="34" charset="0"/>
              </a:rPr>
              <a:t>dir</a:t>
            </a:r>
            <a:r>
              <a:rPr lang="tr-TR" sz="2000" dirty="0">
                <a:solidFill>
                  <a:prstClr val="black"/>
                </a:solidFill>
                <a:latin typeface="Arial" panose="020B0604020202020204" pitchFamily="34" charset="0"/>
                <a:cs typeface="Arial" panose="020B0604020202020204" pitchFamily="34" charset="0"/>
              </a:rPr>
              <a:t>.</a:t>
            </a:r>
          </a:p>
          <a:p>
            <a:pPr algn="just">
              <a:lnSpc>
                <a:spcPct val="150000"/>
              </a:lnSpc>
            </a:pPr>
            <a:endParaRPr lang="tr-TR" sz="2000" dirty="0">
              <a:solidFill>
                <a:prstClr val="black"/>
              </a:solidFill>
              <a:latin typeface="Arial" panose="020B0604020202020204" pitchFamily="34" charset="0"/>
              <a:cs typeface="Arial" panose="020B0604020202020204" pitchFamily="34" charset="0"/>
            </a:endParaRPr>
          </a:p>
          <a:p>
            <a:pPr algn="just">
              <a:lnSpc>
                <a:spcPct val="150000"/>
              </a:lnSpc>
            </a:pPr>
            <a:endParaRPr lang="tr-TR" sz="20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403048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0" y="-81481"/>
            <a:ext cx="12015019" cy="7119898"/>
          </a:xfrm>
          <a:prstGeom prst="rect">
            <a:avLst/>
          </a:prstGeom>
        </p:spPr>
        <p:txBody>
          <a:bodyPr wrap="square">
            <a:spAutoFit/>
          </a:bodyPr>
          <a:lstStyle/>
          <a:p>
            <a:pPr algn="just">
              <a:lnSpc>
                <a:spcPct val="150000"/>
              </a:lnSpc>
              <a:spcAft>
                <a:spcPts val="800"/>
              </a:spcAft>
            </a:pPr>
            <a:r>
              <a:rPr lang="tr-TR" sz="2000" b="1" dirty="0" err="1">
                <a:solidFill>
                  <a:srgbClr val="FF0000"/>
                </a:solidFill>
                <a:latin typeface="Arial" panose="020B0604020202020204" pitchFamily="34" charset="0"/>
                <a:ea typeface="Calibri" panose="020F0502020204030204" pitchFamily="34" charset="0"/>
                <a:cs typeface="Arial" panose="020B0604020202020204" pitchFamily="34" charset="0"/>
              </a:rPr>
              <a:t>Big</a:t>
            </a:r>
            <a:r>
              <a:rPr lang="tr-TR" sz="2000" b="1" dirty="0">
                <a:solidFill>
                  <a:srgbClr val="FF0000"/>
                </a:solidFill>
                <a:latin typeface="Arial" panose="020B0604020202020204" pitchFamily="34" charset="0"/>
                <a:ea typeface="Calibri" panose="020F0502020204030204" pitchFamily="34" charset="0"/>
                <a:cs typeface="Arial" panose="020B0604020202020204" pitchFamily="34" charset="0"/>
              </a:rPr>
              <a:t> </a:t>
            </a:r>
            <a:r>
              <a:rPr lang="tr-TR" sz="2000" b="1" dirty="0" err="1">
                <a:solidFill>
                  <a:srgbClr val="FF0000"/>
                </a:solidFill>
                <a:latin typeface="Arial" panose="020B0604020202020204" pitchFamily="34" charset="0"/>
                <a:ea typeface="Calibri" panose="020F0502020204030204" pitchFamily="34" charset="0"/>
                <a:cs typeface="Arial" panose="020B0604020202020204" pitchFamily="34" charset="0"/>
              </a:rPr>
              <a:t>Bang</a:t>
            </a:r>
            <a:r>
              <a:rPr lang="tr-TR" sz="2000" b="1" dirty="0">
                <a:solidFill>
                  <a:srgbClr val="FF0000"/>
                </a:solidFill>
                <a:latin typeface="Arial" panose="020B0604020202020204" pitchFamily="34" charset="0"/>
                <a:ea typeface="Calibri" panose="020F0502020204030204" pitchFamily="34" charset="0"/>
                <a:cs typeface="Arial" panose="020B0604020202020204" pitchFamily="34" charset="0"/>
              </a:rPr>
              <a:t> </a:t>
            </a:r>
            <a:r>
              <a:rPr lang="tr-TR" sz="2000" b="1" dirty="0" err="1">
                <a:solidFill>
                  <a:srgbClr val="FF0000"/>
                </a:solidFill>
                <a:latin typeface="Arial" panose="020B0604020202020204" pitchFamily="34" charset="0"/>
                <a:ea typeface="Calibri" panose="020F0502020204030204" pitchFamily="34" charset="0"/>
                <a:cs typeface="Arial" panose="020B0604020202020204" pitchFamily="34" charset="0"/>
              </a:rPr>
              <a:t>nükleosentezi</a:t>
            </a:r>
            <a:endParaRPr lang="tr-TR" sz="2000" b="1" dirty="0">
              <a:solidFill>
                <a:srgbClr val="FF0000"/>
              </a:solidFill>
              <a:latin typeface="Arial" panose="020B0604020202020204" pitchFamily="34" charset="0"/>
              <a:ea typeface="Calibri" panose="020F0502020204030204" pitchFamily="34" charset="0"/>
              <a:cs typeface="Arial" panose="020B0604020202020204" pitchFamily="34" charset="0"/>
            </a:endParaRPr>
          </a:p>
          <a:p>
            <a:pPr algn="just">
              <a:lnSpc>
                <a:spcPct val="150000"/>
              </a:lnSpc>
              <a:spcAft>
                <a:spcPts val="800"/>
              </a:spcAft>
            </a:pP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Big</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Bang</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nükleosentezinin</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ana hatları, 1940'larda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Ralph</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Alpher</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ve George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Gamow'un</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hesaplamaları ile ortaya kondu.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Hans</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Bethe</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ile birlikte, erken Evrendeki hafif element üretimi teorisini özetleyen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seminal</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makaleyi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Alpher</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Bethe</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ve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Gamow</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1948) yayınladılar.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Big</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Bang</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nükleosentezi</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Big</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Bang'den</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yaklaşık 3 dakika sonra, Evren yeterince soğuduğunda protonları ve nötronların kararlı çekirdeğe dönüşmesine izin verdi.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Big</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Bang</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a:t>
            </a:r>
            <a:r>
              <a:rPr lang="tr-TR" sz="2000" dirty="0" err="1">
                <a:solidFill>
                  <a:prstClr val="black"/>
                </a:solidFill>
                <a:latin typeface="Arial" panose="020B0604020202020204" pitchFamily="34" charset="0"/>
                <a:ea typeface="Calibri" panose="020F0502020204030204" pitchFamily="34" charset="0"/>
                <a:cs typeface="Arial" panose="020B0604020202020204" pitchFamily="34" charset="0"/>
              </a:rPr>
              <a:t>nükleosentezinin</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nükleer fiziği iyi anlaşılmıştır; çünkü yıldızların iç kısımlarında sıcaklıklar (~10</a:t>
            </a:r>
            <a:r>
              <a:rPr lang="tr-TR" sz="2000" baseline="30000" dirty="0">
                <a:solidFill>
                  <a:prstClr val="black"/>
                </a:solidFill>
                <a:latin typeface="Arial" panose="020B0604020202020204" pitchFamily="34" charset="0"/>
                <a:ea typeface="Calibri" panose="020F0502020204030204" pitchFamily="34" charset="0"/>
                <a:cs typeface="Arial" panose="020B0604020202020204" pitchFamily="34" charset="0"/>
              </a:rPr>
              <a:t>9</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K) bulunur. Evren yeterince sıcak olduğu sürece, protonlar ve nötronlar kolayca birbirlerine dönüştüler ve her yedi proton için yaklaşık bir nötron bağıl oranı bağıl kütleleri tarafından belirlendi. Helyum-4, serbest nötron ve protonlardan daha kararlıdır ve bu nedenle oluşma yönünde güçlü bir eğilim vardır. Bununla birlikte, </a:t>
            </a:r>
            <a:r>
              <a:rPr lang="tr-TR" sz="2000" baseline="30000" dirty="0">
                <a:solidFill>
                  <a:prstClr val="black"/>
                </a:solidFill>
                <a:latin typeface="Arial" panose="020B0604020202020204" pitchFamily="34" charset="0"/>
                <a:ea typeface="Calibri" panose="020F0502020204030204" pitchFamily="34" charset="0"/>
                <a:cs typeface="Arial" panose="020B0604020202020204" pitchFamily="34" charset="0"/>
              </a:rPr>
              <a:t>4</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He'nin oluşumu, bir proton ve bir nötrondan oluşan döteryum (</a:t>
            </a:r>
            <a:r>
              <a:rPr lang="tr-TR" sz="2000" baseline="30000" dirty="0">
                <a:solidFill>
                  <a:prstClr val="black"/>
                </a:solidFill>
                <a:latin typeface="Arial" panose="020B0604020202020204" pitchFamily="34" charset="0"/>
                <a:ea typeface="Calibri" panose="020F0502020204030204" pitchFamily="34" charset="0"/>
                <a:cs typeface="Arial" panose="020B0604020202020204" pitchFamily="34" charset="0"/>
              </a:rPr>
              <a:t>2</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H) oluşumu olan bir ara aşamayı gerektirir. Döteryum sadece az miktarda kararlıdır ve iki döteryum atomu kolayca birleşerek </a:t>
            </a:r>
            <a:r>
              <a:rPr lang="tr-TR" sz="2000" baseline="30000" dirty="0">
                <a:solidFill>
                  <a:prstClr val="black"/>
                </a:solidFill>
                <a:latin typeface="Arial" panose="020B0604020202020204" pitchFamily="34" charset="0"/>
                <a:ea typeface="Calibri" panose="020F0502020204030204" pitchFamily="34" charset="0"/>
                <a:cs typeface="Arial" panose="020B0604020202020204" pitchFamily="34" charset="0"/>
              </a:rPr>
              <a:t>4</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He'yi oluşturacaktır. Ancak, parçacık başına düşen ortalama enerji döteryumun bağlanma enerjisinden daha düşük olduğundan, Evren soğuyana kadar önemli miktarda döteryum oluşmadı. Bu, </a:t>
            </a:r>
            <a:r>
              <a:rPr lang="tr-TR" sz="2000" b="1" dirty="0">
                <a:solidFill>
                  <a:prstClr val="black"/>
                </a:solidFill>
                <a:latin typeface="Arial" panose="020B0604020202020204" pitchFamily="34" charset="0"/>
                <a:ea typeface="Calibri" panose="020F0502020204030204" pitchFamily="34" charset="0"/>
                <a:cs typeface="Arial" panose="020B0604020202020204" pitchFamily="34" charset="0"/>
              </a:rPr>
              <a:t>döteryum tıkanıklığı </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olarak bilinir. Önemli miktarda </a:t>
            </a:r>
            <a:r>
              <a:rPr lang="tr-TR" sz="2000" baseline="30000" dirty="0">
                <a:solidFill>
                  <a:prstClr val="black"/>
                </a:solidFill>
                <a:latin typeface="Arial" panose="020B0604020202020204" pitchFamily="34" charset="0"/>
                <a:ea typeface="Calibri" panose="020F0502020204030204" pitchFamily="34" charset="0"/>
                <a:cs typeface="Arial" panose="020B0604020202020204" pitchFamily="34" charset="0"/>
              </a:rPr>
              <a:t>4</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He'ün üretimi, döteryumun kararlı olması için evrenin sıcaklığının yeterince düşük olmasına (T = 10</a:t>
            </a:r>
            <a:r>
              <a:rPr lang="tr-TR" sz="2000" baseline="30000" dirty="0">
                <a:solidFill>
                  <a:prstClr val="black"/>
                </a:solidFill>
                <a:latin typeface="Arial" panose="020B0604020202020204" pitchFamily="34" charset="0"/>
                <a:ea typeface="Calibri" panose="020F0502020204030204" pitchFamily="34" charset="0"/>
                <a:cs typeface="Arial" panose="020B0604020202020204" pitchFamily="34" charset="0"/>
              </a:rPr>
              <a:t>9</a:t>
            </a:r>
            <a:r>
              <a:rPr lang="tr-TR" sz="2000" dirty="0">
                <a:solidFill>
                  <a:prstClr val="black"/>
                </a:solidFill>
                <a:latin typeface="Arial" panose="020B0604020202020204" pitchFamily="34" charset="0"/>
                <a:ea typeface="Calibri" panose="020F0502020204030204" pitchFamily="34" charset="0"/>
                <a:cs typeface="Arial" panose="020B0604020202020204" pitchFamily="34" charset="0"/>
              </a:rPr>
              <a:t> K) kadar beklemek zorunda kaldı. </a:t>
            </a:r>
          </a:p>
        </p:txBody>
      </p:sp>
    </p:spTree>
    <p:extLst>
      <p:ext uri="{BB962C8B-B14F-4D97-AF65-F5344CB8AC3E}">
        <p14:creationId xmlns:p14="http://schemas.microsoft.com/office/powerpoint/2010/main" val="1110239038"/>
      </p:ext>
    </p:extLst>
  </p:cSld>
  <p:clrMapOvr>
    <a:masterClrMapping/>
  </p:clrMapOvr>
</p:sld>
</file>

<file path=ppt/theme/theme1.xml><?xml version="1.0" encoding="utf-8"?>
<a:theme xmlns:a="http://schemas.openxmlformats.org/drawingml/2006/main" name="1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334</TotalTime>
  <Words>1971</Words>
  <Application>Microsoft Office PowerPoint</Application>
  <PresentationFormat>Geniş ekran</PresentationFormat>
  <Paragraphs>29</Paragraphs>
  <Slides>12</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Calibri Light</vt:lpstr>
      <vt:lpstr>1_Office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kalkan_kimya</dc:creator>
  <cp:lastModifiedBy>kalkan_kimya</cp:lastModifiedBy>
  <cp:revision>24</cp:revision>
  <dcterms:created xsi:type="dcterms:W3CDTF">2018-11-19T06:15:51Z</dcterms:created>
  <dcterms:modified xsi:type="dcterms:W3CDTF">2019-09-17T12:45:59Z</dcterms:modified>
</cp:coreProperties>
</file>