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DA2-FE77-4360-97E6-76F2DA7521F3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F514-43C6-45F0-9DFF-7F601A42C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740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DA2-FE77-4360-97E6-76F2DA7521F3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F514-43C6-45F0-9DFF-7F601A42C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0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DA2-FE77-4360-97E6-76F2DA7521F3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F514-43C6-45F0-9DFF-7F601A42C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66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DA2-FE77-4360-97E6-76F2DA7521F3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F514-43C6-45F0-9DFF-7F601A42C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92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DA2-FE77-4360-97E6-76F2DA7521F3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F514-43C6-45F0-9DFF-7F601A42C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8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DA2-FE77-4360-97E6-76F2DA7521F3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F514-43C6-45F0-9DFF-7F601A42C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82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DA2-FE77-4360-97E6-76F2DA7521F3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F514-43C6-45F0-9DFF-7F601A42C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49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DA2-FE77-4360-97E6-76F2DA7521F3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F514-43C6-45F0-9DFF-7F601A42C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8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DA2-FE77-4360-97E6-76F2DA7521F3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F514-43C6-45F0-9DFF-7F601A42C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939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DA2-FE77-4360-97E6-76F2DA7521F3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F514-43C6-45F0-9DFF-7F601A42C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76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EDA2-FE77-4360-97E6-76F2DA7521F3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F514-43C6-45F0-9DFF-7F601A42C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82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EDA2-FE77-4360-97E6-76F2DA7521F3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6F514-43C6-45F0-9DFF-7F601A42C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01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tr-TR" altLang="tr-TR" sz="4400"/>
              <a:t>İSTİHDAM VE İŞSİZLİK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tr-TR" altLang="tr-TR" sz="3200"/>
          </a:p>
        </p:txBody>
      </p:sp>
    </p:spTree>
    <p:extLst>
      <p:ext uri="{BB962C8B-B14F-4D97-AF65-F5344CB8AC3E}">
        <p14:creationId xmlns:p14="http://schemas.microsoft.com/office/powerpoint/2010/main" val="2834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İŞSİZLİK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İşgücünün istihdam hacminden büyük olması durumunda ortaya çıkar.</a:t>
            </a:r>
          </a:p>
          <a:p>
            <a:endParaRPr lang="tr-TR" altLang="tr-TR"/>
          </a:p>
          <a:p>
            <a:r>
              <a:rPr lang="tr-TR" altLang="tr-TR"/>
              <a:t>İşgücü &gt; istihdam hacmi</a:t>
            </a:r>
          </a:p>
        </p:txBody>
      </p:sp>
    </p:spTree>
    <p:extLst>
      <p:ext uri="{BB962C8B-B14F-4D97-AF65-F5344CB8AC3E}">
        <p14:creationId xmlns:p14="http://schemas.microsoft.com/office/powerpoint/2010/main" val="235582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2147"/>
          </a:xfrm>
        </p:spPr>
        <p:txBody>
          <a:bodyPr>
            <a:noAutofit/>
          </a:bodyPr>
          <a:lstStyle/>
          <a:p>
            <a:pPr algn="l"/>
            <a:r>
              <a:rPr lang="tr-TR" sz="2800" dirty="0" smtClean="0"/>
              <a:t>Göstergeler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86759"/>
            <a:ext cx="9144000" cy="3471041"/>
          </a:xfrm>
        </p:spPr>
        <p:txBody>
          <a:bodyPr/>
          <a:lstStyle/>
          <a:p>
            <a:r>
              <a:rPr lang="tr-TR" dirty="0"/>
              <a:t>Güncel Ekonomik / İstatistik Göstergeleri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145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1. TAM İSTİHDAM</a:t>
            </a:r>
          </a:p>
          <a:p>
            <a:r>
              <a:rPr lang="tr-TR" altLang="tr-TR"/>
              <a:t>2. ÜRETİM FAKTÖRÜ</a:t>
            </a:r>
          </a:p>
          <a:p>
            <a:pPr lvl="1"/>
            <a:r>
              <a:rPr lang="tr-TR" altLang="tr-TR"/>
              <a:t>EMEK</a:t>
            </a:r>
          </a:p>
          <a:p>
            <a:pPr lvl="1"/>
            <a:r>
              <a:rPr lang="tr-TR" altLang="tr-TR"/>
              <a:t>SERMAYE</a:t>
            </a:r>
          </a:p>
          <a:p>
            <a:pPr lvl="1"/>
            <a:r>
              <a:rPr lang="tr-TR" altLang="tr-TR"/>
              <a:t>DOĞAL KAYNAK </a:t>
            </a:r>
          </a:p>
          <a:p>
            <a:pPr lvl="1"/>
            <a:r>
              <a:rPr lang="tr-TR" altLang="tr-TR"/>
              <a:t>MÜTEŞEBBİS</a:t>
            </a:r>
          </a:p>
        </p:txBody>
      </p:sp>
    </p:spTree>
    <p:extLst>
      <p:ext uri="{BB962C8B-B14F-4D97-AF65-F5344CB8AC3E}">
        <p14:creationId xmlns:p14="http://schemas.microsoft.com/office/powerpoint/2010/main" val="37760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İSTİHDAM, ÇALIŞMA VEYA ÇALIŞTIRMA DEMEKTİR.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6941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FAAL NÜFUS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BİR ÜLKE NÜFUSUNUN 15 YAŞ İLE 64 YAŞ ARASINDA KALAN KISMIDIR.</a:t>
            </a:r>
          </a:p>
          <a:p>
            <a:endParaRPr lang="tr-TR" altLang="tr-TR"/>
          </a:p>
          <a:p>
            <a:r>
              <a:rPr lang="tr-TR" altLang="tr-TR"/>
              <a:t>İktisaden faal nüfus ya da aktif nüfus da denir.</a:t>
            </a:r>
          </a:p>
        </p:txBody>
      </p:sp>
    </p:spTree>
    <p:extLst>
      <p:ext uri="{BB962C8B-B14F-4D97-AF65-F5344CB8AC3E}">
        <p14:creationId xmlns:p14="http://schemas.microsoft.com/office/powerpoint/2010/main" val="4023569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İŞGÜCÜ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9"/>
            <a:ext cx="8229600" cy="500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Faal nüfustan aklen ve bedenen çalışamaz durumda olanlar ile kendi arzuları ile çalışmamayı tercih edenler çıkarıldığında geriye kalan nüfustur.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Ekonomide çalışma isteği ve gücü olup, geçer ücret seviyesinde ve kanun veya örf ve adetle belirlenmiş çalışma saatlerinde çalışmaya hazır ve razı olan nüfustur.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İşgücü, istihdam hacmi ve işsizlerin toplamıdır.</a:t>
            </a:r>
          </a:p>
        </p:txBody>
      </p:sp>
    </p:spTree>
    <p:extLst>
      <p:ext uri="{BB962C8B-B14F-4D97-AF65-F5344CB8AC3E}">
        <p14:creationId xmlns:p14="http://schemas.microsoft.com/office/powerpoint/2010/main" val="85096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İSTİHDAM HACMİ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İşgücünün kendine ait bir işi olup fiilen çalışan kısmıdır.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4601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İŞGÜCÜNE KATILIM ORANI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Bu oran, o ekonominin sahip olduğu çalışmaya hazır emek potansiyelinin bir ölçüsüdür.</a:t>
            </a:r>
          </a:p>
          <a:p>
            <a:endParaRPr lang="tr-TR" altLang="tr-TR"/>
          </a:p>
          <a:p>
            <a:r>
              <a:rPr lang="tr-TR" altLang="tr-TR"/>
              <a:t>Oran=(işgücü (15-64 yaş) / 15 yaş üstü nüfus)*100</a:t>
            </a:r>
          </a:p>
        </p:txBody>
      </p:sp>
    </p:spTree>
    <p:extLst>
      <p:ext uri="{BB962C8B-B14F-4D97-AF65-F5344CB8AC3E}">
        <p14:creationId xmlns:p14="http://schemas.microsoft.com/office/powerpoint/2010/main" val="40912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TAM İSTİHDAM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İşgücünün tamamının iş bulabilmesi durumudur. İstihdam hacminin işgücüne eşit olduğu durumdur.</a:t>
            </a:r>
          </a:p>
          <a:p>
            <a:r>
              <a:rPr lang="tr-TR" altLang="tr-TR"/>
              <a:t>Tam istihdam durumunda, istihdam hacmi işgücüne eşittir. İşsizlik ortadan kalkmıştır.</a:t>
            </a:r>
          </a:p>
          <a:p>
            <a:r>
              <a:rPr lang="tr-TR" altLang="tr-TR"/>
              <a:t>Bir ekonomide %3 ve %6’lık doğal işsizlik oranı hariç, işgücünün %94 veya %97’nin iş bulabildiği durumdur.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771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DOĞAL İŞSİZLİK ORANI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Gelişmiş ülkelerde %3, gelişmekte olan ülkelerde %6</a:t>
            </a:r>
          </a:p>
          <a:p>
            <a:r>
              <a:rPr lang="tr-TR" altLang="tr-TR"/>
              <a:t>Milton Friedman </a:t>
            </a:r>
          </a:p>
          <a:p>
            <a:r>
              <a:rPr lang="tr-TR" altLang="tr-TR"/>
              <a:t>Keynesyen (NAIRU)</a:t>
            </a:r>
          </a:p>
          <a:p>
            <a:r>
              <a:rPr lang="tr-TR" altLang="tr-TR"/>
              <a:t>NAIRU: enflasyonu hızlandırmayan işsizlik oranıdır.</a:t>
            </a:r>
          </a:p>
          <a:p>
            <a:endParaRPr lang="tr-TR" altLang="tr-TR"/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08275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241</Words>
  <Application>Microsoft Office PowerPoint</Application>
  <PresentationFormat>Geniş ekran</PresentationFormat>
  <Paragraphs>37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İSTİHDAM VE İŞSİZLİK</vt:lpstr>
      <vt:lpstr>PowerPoint Sunusu</vt:lpstr>
      <vt:lpstr>PowerPoint Sunusu</vt:lpstr>
      <vt:lpstr>FAAL NÜFUS</vt:lpstr>
      <vt:lpstr>İŞGÜCÜ</vt:lpstr>
      <vt:lpstr>İSTİHDAM HACMİ</vt:lpstr>
      <vt:lpstr>İŞGÜCÜNE KATILIM ORANI</vt:lpstr>
      <vt:lpstr>TAM İSTİHDAM</vt:lpstr>
      <vt:lpstr>DOĞAL İŞSİZLİK ORANI</vt:lpstr>
      <vt:lpstr>İŞSİZLİK</vt:lpstr>
      <vt:lpstr>Göstergeler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</dc:creator>
  <cp:lastModifiedBy>arif şahin</cp:lastModifiedBy>
  <cp:revision>5</cp:revision>
  <dcterms:created xsi:type="dcterms:W3CDTF">2018-01-10T11:30:39Z</dcterms:created>
  <dcterms:modified xsi:type="dcterms:W3CDTF">2019-11-20T10:21:03Z</dcterms:modified>
</cp:coreProperties>
</file>