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91" d="100"/>
          <a:sy n="91" d="100"/>
        </p:scale>
        <p:origin x="534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5EDA2-FE77-4360-97E6-76F2DA7521F3}" type="datetimeFigureOut">
              <a:rPr lang="tr-TR" smtClean="0"/>
              <a:t>20.11.2019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E6F514-43C6-45F0-9DFF-7F601A42CF5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874010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5EDA2-FE77-4360-97E6-76F2DA7521F3}" type="datetimeFigureOut">
              <a:rPr lang="tr-TR" smtClean="0"/>
              <a:t>20.11.2019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E6F514-43C6-45F0-9DFF-7F601A42CF5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120046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5EDA2-FE77-4360-97E6-76F2DA7521F3}" type="datetimeFigureOut">
              <a:rPr lang="tr-TR" smtClean="0"/>
              <a:t>20.11.2019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E6F514-43C6-45F0-9DFF-7F601A42CF5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496610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5EDA2-FE77-4360-97E6-76F2DA7521F3}" type="datetimeFigureOut">
              <a:rPr lang="tr-TR" smtClean="0"/>
              <a:t>20.11.2019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E6F514-43C6-45F0-9DFF-7F601A42CF5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209239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5EDA2-FE77-4360-97E6-76F2DA7521F3}" type="datetimeFigureOut">
              <a:rPr lang="tr-TR" smtClean="0"/>
              <a:t>20.11.2019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E6F514-43C6-45F0-9DFF-7F601A42CF5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00807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5EDA2-FE77-4360-97E6-76F2DA7521F3}" type="datetimeFigureOut">
              <a:rPr lang="tr-TR" smtClean="0"/>
              <a:t>20.11.2019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E6F514-43C6-45F0-9DFF-7F601A42CF5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398287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5EDA2-FE77-4360-97E6-76F2DA7521F3}" type="datetimeFigureOut">
              <a:rPr lang="tr-TR" smtClean="0"/>
              <a:t>20.11.2019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E6F514-43C6-45F0-9DFF-7F601A42CF5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344902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5EDA2-FE77-4360-97E6-76F2DA7521F3}" type="datetimeFigureOut">
              <a:rPr lang="tr-TR" smtClean="0"/>
              <a:t>20.11.2019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E6F514-43C6-45F0-9DFF-7F601A42CF5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90844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5EDA2-FE77-4360-97E6-76F2DA7521F3}" type="datetimeFigureOut">
              <a:rPr lang="tr-TR" smtClean="0"/>
              <a:t>20.11.2019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E6F514-43C6-45F0-9DFF-7F601A42CF5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293923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5EDA2-FE77-4360-97E6-76F2DA7521F3}" type="datetimeFigureOut">
              <a:rPr lang="tr-TR" smtClean="0"/>
              <a:t>20.11.2019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E6F514-43C6-45F0-9DFF-7F601A42CF5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77689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5EDA2-FE77-4360-97E6-76F2DA7521F3}" type="datetimeFigureOut">
              <a:rPr lang="tr-TR" smtClean="0"/>
              <a:t>20.11.2019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E6F514-43C6-45F0-9DFF-7F601A42CF5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448246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35EDA2-FE77-4360-97E6-76F2DA7521F3}" type="datetimeFigureOut">
              <a:rPr lang="tr-TR" smtClean="0"/>
              <a:t>20.11.2019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E6F514-43C6-45F0-9DFF-7F601A42CF5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420187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209800" y="2130426"/>
            <a:ext cx="7772400" cy="1470025"/>
          </a:xfrm>
        </p:spPr>
        <p:txBody>
          <a:bodyPr anchor="ctr"/>
          <a:lstStyle/>
          <a:p>
            <a:r>
              <a:rPr lang="tr-TR" altLang="tr-TR" sz="4400"/>
              <a:t>İSTİHDAM VE İŞSİZLİK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895600" y="3886200"/>
            <a:ext cx="6400800" cy="1752600"/>
          </a:xfrm>
        </p:spPr>
        <p:txBody>
          <a:bodyPr/>
          <a:lstStyle/>
          <a:p>
            <a:endParaRPr lang="tr-TR" altLang="tr-TR" sz="3200"/>
          </a:p>
        </p:txBody>
      </p:sp>
    </p:spTree>
    <p:extLst>
      <p:ext uri="{BB962C8B-B14F-4D97-AF65-F5344CB8AC3E}">
        <p14:creationId xmlns:p14="http://schemas.microsoft.com/office/powerpoint/2010/main" val="283446806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/>
              <a:t>İŞSİZLİK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altLang="tr-TR"/>
              <a:t>İşgücünün istihdam hacminden büyük olması durumunda ortaya çıkar.</a:t>
            </a:r>
          </a:p>
          <a:p>
            <a:endParaRPr lang="tr-TR" altLang="tr-TR"/>
          </a:p>
          <a:p>
            <a:r>
              <a:rPr lang="tr-TR" altLang="tr-TR"/>
              <a:t>İşgücü &gt; istihdam hacmi</a:t>
            </a:r>
          </a:p>
        </p:txBody>
      </p:sp>
    </p:spTree>
    <p:extLst>
      <p:ext uri="{BB962C8B-B14F-4D97-AF65-F5344CB8AC3E}">
        <p14:creationId xmlns:p14="http://schemas.microsoft.com/office/powerpoint/2010/main" val="235582231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412147"/>
          </a:xfrm>
        </p:spPr>
        <p:txBody>
          <a:bodyPr>
            <a:noAutofit/>
          </a:bodyPr>
          <a:lstStyle/>
          <a:p>
            <a:pPr algn="l"/>
            <a:r>
              <a:rPr lang="tr-TR" sz="2800" dirty="0" smtClean="0"/>
              <a:t>Göstergeler</a:t>
            </a:r>
            <a:endParaRPr lang="tr-TR" sz="2800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1786759"/>
            <a:ext cx="9144000" cy="3471041"/>
          </a:xfrm>
        </p:spPr>
        <p:txBody>
          <a:bodyPr/>
          <a:lstStyle/>
          <a:p>
            <a:r>
              <a:rPr lang="tr-TR" dirty="0"/>
              <a:t>Güncel Ekonomik / İstatistik Göstergeleri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414582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tr-TR" altLang="tr-TR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altLang="tr-TR"/>
              <a:t>1. TAM İSTİHDAM</a:t>
            </a:r>
          </a:p>
          <a:p>
            <a:r>
              <a:rPr lang="tr-TR" altLang="tr-TR"/>
              <a:t>2. ÜRETİM FAKTÖRÜ</a:t>
            </a:r>
          </a:p>
          <a:p>
            <a:pPr lvl="1"/>
            <a:r>
              <a:rPr lang="tr-TR" altLang="tr-TR"/>
              <a:t>EMEK</a:t>
            </a:r>
          </a:p>
          <a:p>
            <a:pPr lvl="1"/>
            <a:r>
              <a:rPr lang="tr-TR" altLang="tr-TR"/>
              <a:t>SERMAYE</a:t>
            </a:r>
          </a:p>
          <a:p>
            <a:pPr lvl="1"/>
            <a:r>
              <a:rPr lang="tr-TR" altLang="tr-TR"/>
              <a:t>DOĞAL KAYNAK </a:t>
            </a:r>
          </a:p>
          <a:p>
            <a:pPr lvl="1"/>
            <a:r>
              <a:rPr lang="tr-TR" altLang="tr-TR"/>
              <a:t>MÜTEŞEBBİS</a:t>
            </a:r>
          </a:p>
        </p:txBody>
      </p:sp>
    </p:spTree>
    <p:extLst>
      <p:ext uri="{BB962C8B-B14F-4D97-AF65-F5344CB8AC3E}">
        <p14:creationId xmlns:p14="http://schemas.microsoft.com/office/powerpoint/2010/main" val="3776084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tr-TR" altLang="tr-TR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altLang="tr-TR"/>
              <a:t>İSTİHDAM, ÇALIŞMA VEYA ÇALIŞTIRMA DEMEKTİR.</a:t>
            </a:r>
          </a:p>
          <a:p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9694127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/>
              <a:t>FAAL NÜFUS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altLang="tr-TR"/>
              <a:t>BİR ÜLKE NÜFUSUNUN 15 YAŞ İLE 64 YAŞ ARASINDA KALAN KISMIDIR.</a:t>
            </a:r>
          </a:p>
          <a:p>
            <a:endParaRPr lang="tr-TR" altLang="tr-TR"/>
          </a:p>
          <a:p>
            <a:r>
              <a:rPr lang="tr-TR" altLang="tr-TR"/>
              <a:t>İktisaden faal nüfus ya da aktif nüfus da denir.</a:t>
            </a:r>
          </a:p>
        </p:txBody>
      </p:sp>
    </p:spTree>
    <p:extLst>
      <p:ext uri="{BB962C8B-B14F-4D97-AF65-F5344CB8AC3E}">
        <p14:creationId xmlns:p14="http://schemas.microsoft.com/office/powerpoint/2010/main" val="40235695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/>
              <a:t>İŞGÜCÜ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81200" y="1125539"/>
            <a:ext cx="8229600" cy="5000625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tr-TR" altLang="tr-TR"/>
              <a:t>Faal nüfustan aklen ve bedenen çalışamaz durumda olanlar ile kendi arzuları ile çalışmamayı tercih edenler çıkarıldığında geriye kalan nüfustur.</a:t>
            </a:r>
          </a:p>
          <a:p>
            <a:pPr>
              <a:lnSpc>
                <a:spcPct val="90000"/>
              </a:lnSpc>
            </a:pPr>
            <a:r>
              <a:rPr lang="tr-TR" altLang="tr-TR"/>
              <a:t>Ekonomide çalışma isteği ve gücü olup, geçer ücret seviyesinde ve kanun veya örf ve adetle belirlenmiş çalışma saatlerinde çalışmaya hazır ve razı olan nüfustur.</a:t>
            </a:r>
          </a:p>
          <a:p>
            <a:pPr>
              <a:lnSpc>
                <a:spcPct val="90000"/>
              </a:lnSpc>
            </a:pPr>
            <a:r>
              <a:rPr lang="tr-TR" altLang="tr-TR"/>
              <a:t>İşgücü, istihdam hacmi ve işsizlerin toplamıdır.</a:t>
            </a:r>
          </a:p>
        </p:txBody>
      </p:sp>
    </p:spTree>
    <p:extLst>
      <p:ext uri="{BB962C8B-B14F-4D97-AF65-F5344CB8AC3E}">
        <p14:creationId xmlns:p14="http://schemas.microsoft.com/office/powerpoint/2010/main" val="8509678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/>
              <a:t>İSTİHDAM HACMİ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altLang="tr-TR"/>
              <a:t>İşgücünün kendine ait bir işi olup fiilen çalışan kısmıdır.</a:t>
            </a:r>
          </a:p>
          <a:p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5460191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/>
              <a:t>İŞGÜCÜNE KATILIM ORANI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altLang="tr-TR"/>
              <a:t>Bu oran, o ekonominin sahip olduğu çalışmaya hazır emek potansiyelinin bir ölçüsüdür.</a:t>
            </a:r>
          </a:p>
          <a:p>
            <a:endParaRPr lang="tr-TR" altLang="tr-TR"/>
          </a:p>
          <a:p>
            <a:r>
              <a:rPr lang="tr-TR" altLang="tr-TR"/>
              <a:t>Oran=(işgücü (15-64 yaş) / 15 yaş üstü nüfus)*100</a:t>
            </a:r>
          </a:p>
        </p:txBody>
      </p:sp>
    </p:spTree>
    <p:extLst>
      <p:ext uri="{BB962C8B-B14F-4D97-AF65-F5344CB8AC3E}">
        <p14:creationId xmlns:p14="http://schemas.microsoft.com/office/powerpoint/2010/main" val="4091273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/>
              <a:t>TAM İSTİHDAM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altLang="tr-TR"/>
              <a:t>İşgücünün tamamının iş bulabilmesi durumudur. İstihdam hacminin işgücüne eşit olduğu durumdur.</a:t>
            </a:r>
          </a:p>
          <a:p>
            <a:r>
              <a:rPr lang="tr-TR" altLang="tr-TR"/>
              <a:t>Tam istihdam durumunda, istihdam hacmi işgücüne eşittir. İşsizlik ortadan kalkmıştır.</a:t>
            </a:r>
          </a:p>
          <a:p>
            <a:r>
              <a:rPr lang="tr-TR" altLang="tr-TR"/>
              <a:t>Bir ekonomide %3 ve %6’lık doğal işsizlik oranı hariç, işgücünün %94 veya %97’nin iş bulabildiği durumdur.</a:t>
            </a:r>
          </a:p>
          <a:p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7477133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/>
              <a:t>DOĞAL İŞSİZLİK ORANI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altLang="tr-TR"/>
              <a:t>Gelişmiş ülkelerde %3, gelişmekte olan ülkelerde %6</a:t>
            </a:r>
          </a:p>
          <a:p>
            <a:r>
              <a:rPr lang="tr-TR" altLang="tr-TR"/>
              <a:t>Milton Friedman </a:t>
            </a:r>
          </a:p>
          <a:p>
            <a:r>
              <a:rPr lang="tr-TR" altLang="tr-TR"/>
              <a:t>Keynesyen (NAIRU)</a:t>
            </a:r>
          </a:p>
          <a:p>
            <a:r>
              <a:rPr lang="tr-TR" altLang="tr-TR"/>
              <a:t>NAIRU: enflasyonu hızlandırmayan işsizlik oranıdır.</a:t>
            </a:r>
          </a:p>
          <a:p>
            <a:endParaRPr lang="tr-TR" altLang="tr-TR"/>
          </a:p>
          <a:p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00827559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241</Words>
  <Application>Microsoft Office PowerPoint</Application>
  <PresentationFormat>Geniş ekran</PresentationFormat>
  <Paragraphs>37</Paragraphs>
  <Slides>11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Office Teması</vt:lpstr>
      <vt:lpstr>İSTİHDAM VE İŞSİZLİK</vt:lpstr>
      <vt:lpstr>PowerPoint Sunusu</vt:lpstr>
      <vt:lpstr>PowerPoint Sunusu</vt:lpstr>
      <vt:lpstr>FAAL NÜFUS</vt:lpstr>
      <vt:lpstr>İŞGÜCÜ</vt:lpstr>
      <vt:lpstr>İSTİHDAM HACMİ</vt:lpstr>
      <vt:lpstr>İŞGÜCÜNE KATILIM ORANI</vt:lpstr>
      <vt:lpstr>TAM İSTİHDAM</vt:lpstr>
      <vt:lpstr>DOĞAL İŞSİZLİK ORANI</vt:lpstr>
      <vt:lpstr>İŞSİZLİK</vt:lpstr>
      <vt:lpstr>Göstergeler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mas</dc:creator>
  <cp:lastModifiedBy>arif şahin</cp:lastModifiedBy>
  <cp:revision>5</cp:revision>
  <dcterms:created xsi:type="dcterms:W3CDTF">2018-01-10T11:30:39Z</dcterms:created>
  <dcterms:modified xsi:type="dcterms:W3CDTF">2019-11-20T10:21:03Z</dcterms:modified>
</cp:coreProperties>
</file>