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69"/>
  </p:notesMasterIdLst>
  <p:sldIdLst>
    <p:sldId id="383" r:id="rId3"/>
    <p:sldId id="364" r:id="rId4"/>
    <p:sldId id="365" r:id="rId5"/>
    <p:sldId id="420" r:id="rId6"/>
    <p:sldId id="421" r:id="rId7"/>
    <p:sldId id="422" r:id="rId8"/>
    <p:sldId id="423" r:id="rId9"/>
    <p:sldId id="424" r:id="rId10"/>
    <p:sldId id="425" r:id="rId11"/>
    <p:sldId id="368" r:id="rId12"/>
    <p:sldId id="369" r:id="rId13"/>
    <p:sldId id="366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370" r:id="rId36"/>
    <p:sldId id="371" r:id="rId37"/>
    <p:sldId id="372" r:id="rId38"/>
    <p:sldId id="426" r:id="rId39"/>
    <p:sldId id="405" r:id="rId40"/>
    <p:sldId id="406" r:id="rId41"/>
    <p:sldId id="407" r:id="rId42"/>
    <p:sldId id="408" r:id="rId43"/>
    <p:sldId id="409" r:id="rId44"/>
    <p:sldId id="410" r:id="rId45"/>
    <p:sldId id="411" r:id="rId46"/>
    <p:sldId id="412" r:id="rId47"/>
    <p:sldId id="413" r:id="rId48"/>
    <p:sldId id="414" r:id="rId49"/>
    <p:sldId id="415" r:id="rId50"/>
    <p:sldId id="416" r:id="rId51"/>
    <p:sldId id="417" r:id="rId52"/>
    <p:sldId id="418" r:id="rId53"/>
    <p:sldId id="419" r:id="rId54"/>
    <p:sldId id="373" r:id="rId55"/>
    <p:sldId id="374" r:id="rId56"/>
    <p:sldId id="375" r:id="rId57"/>
    <p:sldId id="376" r:id="rId58"/>
    <p:sldId id="367" r:id="rId59"/>
    <p:sldId id="377" r:id="rId60"/>
    <p:sldId id="378" r:id="rId61"/>
    <p:sldId id="428" r:id="rId62"/>
    <p:sldId id="429" r:id="rId63"/>
    <p:sldId id="427" r:id="rId64"/>
    <p:sldId id="379" r:id="rId65"/>
    <p:sldId id="380" r:id="rId66"/>
    <p:sldId id="381" r:id="rId67"/>
    <p:sldId id="382" r:id="rId6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" y="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506C9509-7859-40C9-98CD-66773FF8BE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03DD9-5CF7-468B-8120-9C2002921DC4}" type="slidenum">
              <a:rPr lang="en-US"/>
              <a:pPr/>
              <a:t>1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5C32E-C60B-4E98-A85F-D4DFFA8FD889}" type="slidenum">
              <a:rPr lang="en-US"/>
              <a:pPr/>
              <a:t>10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2931DE-264A-4E97-9787-40F1E8562018}" type="slidenum">
              <a:rPr lang="en-US"/>
              <a:pPr/>
              <a:t>11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6107A-22DA-4B3C-8949-EF2EC5E3D14A}" type="slidenum">
              <a:rPr lang="en-US"/>
              <a:pPr/>
              <a:t>12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3A2CFC-C865-45BE-A3DB-543D1C5CA441}" type="slidenum">
              <a:rPr lang="en-US"/>
              <a:pPr/>
              <a:t>13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FD22D-29DC-4D11-9748-735DB596388C}" type="slidenum">
              <a:rPr lang="en-US"/>
              <a:pPr/>
              <a:t>14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75079-F62F-47BA-A429-8072E7455E24}" type="slidenum">
              <a:rPr lang="en-US"/>
              <a:pPr/>
              <a:t>15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ECE229-A381-47F3-A653-485FB0A729AB}" type="slidenum">
              <a:rPr lang="en-US"/>
              <a:pPr/>
              <a:t>16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ECD777-78A0-42C3-A048-F33B5B1002CB}" type="slidenum">
              <a:rPr lang="en-US"/>
              <a:pPr/>
              <a:t>17</a:t>
            </a:fld>
            <a:endParaRPr 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C12D7-013C-44AD-A967-791A964297B5}" type="slidenum">
              <a:rPr lang="en-US"/>
              <a:pPr/>
              <a:t>18</a:t>
            </a:fld>
            <a:endParaRPr lang="en-US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0558BB-9233-4AEC-9829-B79393B2AAC2}" type="slidenum">
              <a:rPr lang="en-US"/>
              <a:pPr/>
              <a:t>19</a:t>
            </a:fld>
            <a:endParaRPr lang="en-US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E57AB-8216-4C5A-AEA0-0CB1427C0987}" type="slidenum">
              <a:rPr lang="en-US"/>
              <a:pPr/>
              <a:t>2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1CA7D-74C2-4E22-8352-571D92F902F2}" type="slidenum">
              <a:rPr lang="en-US"/>
              <a:pPr/>
              <a:t>20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104A9-DE09-4B84-ABAF-154BAAC903C7}" type="slidenum">
              <a:rPr lang="en-US"/>
              <a:pPr/>
              <a:t>21</a:t>
            </a:fld>
            <a:endParaRPr 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75476-02ED-4254-91AE-4204130F83EB}" type="slidenum">
              <a:rPr lang="en-US"/>
              <a:pPr/>
              <a:t>22</a:t>
            </a:fld>
            <a:endParaRPr lang="en-US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FB399-3C5C-41CC-81AB-E14A8F26932D}" type="slidenum">
              <a:rPr lang="en-US"/>
              <a:pPr/>
              <a:t>23</a:t>
            </a:fld>
            <a:endParaRPr lang="en-US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D5EA3-890A-4E7B-A31F-137BDE3D8FDC}" type="slidenum">
              <a:rPr lang="en-US"/>
              <a:pPr/>
              <a:t>24</a:t>
            </a:fld>
            <a:endParaRPr lang="en-US"/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2D33F-F58F-403E-BB73-B73BEC70C4F2}" type="slidenum">
              <a:rPr lang="en-US"/>
              <a:pPr/>
              <a:t>25</a:t>
            </a:fld>
            <a:endParaRPr lang="en-US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C4071-AA84-46C9-BEB7-770274255FAB}" type="slidenum">
              <a:rPr lang="en-US"/>
              <a:pPr/>
              <a:t>26</a:t>
            </a:fld>
            <a:endParaRPr lang="en-US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72145-8CA9-4EFA-B4C0-8F40D2A8B7AD}" type="slidenum">
              <a:rPr lang="en-US"/>
              <a:pPr/>
              <a:t>27</a:t>
            </a:fld>
            <a:endParaRPr lang="en-US"/>
          </a:p>
        </p:txBody>
      </p:sp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B944D-DF86-4FB3-9FE3-4FC17FE1B2F6}" type="slidenum">
              <a:rPr lang="en-US"/>
              <a:pPr/>
              <a:t>28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6AFE9-A31D-4296-8D38-AC2A4774E222}" type="slidenum">
              <a:rPr lang="en-US"/>
              <a:pPr/>
              <a:t>29</a:t>
            </a:fld>
            <a:endParaRPr lang="en-US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79C94-128D-4BA8-94D2-DB7DE0F67748}" type="slidenum">
              <a:rPr lang="en-US"/>
              <a:pPr/>
              <a:t>3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96A90-1C6F-4E15-8B29-6F0952283F66}" type="slidenum">
              <a:rPr lang="en-US"/>
              <a:pPr/>
              <a:t>30</a:t>
            </a:fld>
            <a:endParaRPr lang="en-US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483C6-138A-4AA4-AA9B-9BC349619AA3}" type="slidenum">
              <a:rPr lang="en-US"/>
              <a:pPr/>
              <a:t>31</a:t>
            </a:fld>
            <a:endParaRPr lang="en-US"/>
          </a:p>
        </p:txBody>
      </p:sp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1BA71-0F3E-43CA-9E5E-58EEF661CA90}" type="slidenum">
              <a:rPr lang="en-US"/>
              <a:pPr/>
              <a:t>32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3D2AF-301F-419F-81DE-9CF2CF80CF96}" type="slidenum">
              <a:rPr lang="en-US"/>
              <a:pPr/>
              <a:t>33</a:t>
            </a:fld>
            <a:endParaRPr lang="en-US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666D9-136C-4DC7-ABF9-64818534A3D2}" type="slidenum">
              <a:rPr lang="en-US"/>
              <a:pPr/>
              <a:t>34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BE4E4-08C1-410F-B3FD-24D52DB44662}" type="slidenum">
              <a:rPr lang="en-US"/>
              <a:pPr/>
              <a:t>35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4F71ED-8EBC-4235-B61F-384A3135087A}" type="slidenum">
              <a:rPr lang="en-US"/>
              <a:pPr/>
              <a:t>36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78757-5133-4B7B-A896-70EF7618A0D5}" type="slidenum">
              <a:rPr lang="en-US"/>
              <a:pPr/>
              <a:t>37</a:t>
            </a:fld>
            <a:endParaRPr lang="en-US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AFB4C-2E26-4D7C-93F0-9D9261026B93}" type="slidenum">
              <a:rPr lang="en-US"/>
              <a:pPr/>
              <a:t>38</a:t>
            </a:fld>
            <a:endParaRPr lang="en-US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0793D-18C1-491A-9E7F-F95FA270CCB4}" type="slidenum">
              <a:rPr lang="en-US"/>
              <a:pPr/>
              <a:t>39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0CED6-09AE-4096-ADE8-D388805E610A}" type="slidenum">
              <a:rPr lang="en-US"/>
              <a:pPr/>
              <a:t>4</a:t>
            </a:fld>
            <a:endParaRPr lang="en-US"/>
          </a:p>
        </p:txBody>
      </p:sp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7DDEF0-AC07-4135-BF78-86C3A14BA28E}" type="slidenum">
              <a:rPr lang="en-US"/>
              <a:pPr/>
              <a:t>40</a:t>
            </a:fld>
            <a:endParaRPr lang="en-US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A5B7D-ABF7-4DC0-881A-0463C84FC5B0}" type="slidenum">
              <a:rPr lang="en-US"/>
              <a:pPr/>
              <a:t>41</a:t>
            </a:fld>
            <a:endParaRPr lang="en-US"/>
          </a:p>
        </p:txBody>
      </p:sp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EEFED-DE06-45A4-9F16-11F6CFE229A6}" type="slidenum">
              <a:rPr lang="en-US"/>
              <a:pPr/>
              <a:t>42</a:t>
            </a:fld>
            <a:endParaRPr lang="en-US"/>
          </a:p>
        </p:txBody>
      </p:sp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1F0CA-20B4-4B05-9EA2-BE22D0F30DF4}" type="slidenum">
              <a:rPr lang="en-US"/>
              <a:pPr/>
              <a:t>43</a:t>
            </a:fld>
            <a:endParaRPr lang="en-US"/>
          </a:p>
        </p:txBody>
      </p:sp>
      <p:sp>
        <p:nvSpPr>
          <p:cNvPr id="77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4E5DF-F256-47D7-A1ED-3D93659189BF}" type="slidenum">
              <a:rPr lang="en-US"/>
              <a:pPr/>
              <a:t>44</a:t>
            </a:fld>
            <a:endParaRPr lang="en-US"/>
          </a:p>
        </p:txBody>
      </p:sp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470F-E191-49B4-A793-4A62ED2009F5}" type="slidenum">
              <a:rPr lang="en-US"/>
              <a:pPr/>
              <a:t>45</a:t>
            </a:fld>
            <a:endParaRPr lang="en-US"/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D1AAC-0DDA-4916-A41C-F50135A730DA}" type="slidenum">
              <a:rPr lang="en-US"/>
              <a:pPr/>
              <a:t>46</a:t>
            </a:fld>
            <a:endParaRPr lang="en-US"/>
          </a:p>
        </p:txBody>
      </p:sp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43E95-054D-4C2B-9F97-2291951DB9A9}" type="slidenum">
              <a:rPr lang="en-US"/>
              <a:pPr/>
              <a:t>47</a:t>
            </a:fld>
            <a:endParaRPr lang="en-US"/>
          </a:p>
        </p:txBody>
      </p:sp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20D6FF-209A-4BCC-A580-3108A33C63BA}" type="slidenum">
              <a:rPr lang="en-US"/>
              <a:pPr/>
              <a:t>48</a:t>
            </a:fld>
            <a:endParaRPr lang="en-US"/>
          </a:p>
        </p:txBody>
      </p:sp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745E5-9BD1-46A3-97BF-B33E8AE0508E}" type="slidenum">
              <a:rPr lang="en-US"/>
              <a:pPr/>
              <a:t>49</a:t>
            </a:fld>
            <a:endParaRPr lang="en-US"/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2A3B3-83F8-4668-ABAB-76318837E8E4}" type="slidenum">
              <a:rPr lang="en-US"/>
              <a:pPr/>
              <a:t>5</a:t>
            </a:fld>
            <a:endParaRPr lang="en-US"/>
          </a:p>
        </p:txBody>
      </p:sp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2B2841-DEAB-4D1D-928C-17B6FBF20389}" type="slidenum">
              <a:rPr lang="en-US"/>
              <a:pPr/>
              <a:t>50</a:t>
            </a:fld>
            <a:endParaRPr lang="en-US"/>
          </a:p>
        </p:txBody>
      </p:sp>
      <p:sp>
        <p:nvSpPr>
          <p:cNvPr id="78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FAEBE-4DF9-4D65-8F12-462D90D57CC1}" type="slidenum">
              <a:rPr lang="en-US"/>
              <a:pPr/>
              <a:t>51</a:t>
            </a:fld>
            <a:endParaRPr lang="en-US"/>
          </a:p>
        </p:txBody>
      </p:sp>
      <p:sp>
        <p:nvSpPr>
          <p:cNvPr id="79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E315B-F606-4AEE-BE53-8E5A2EF242F3}" type="slidenum">
              <a:rPr lang="en-US"/>
              <a:pPr/>
              <a:t>52</a:t>
            </a:fld>
            <a:endParaRPr lang="en-US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C8C31-5158-492D-80A4-0F30F041EB0C}" type="slidenum">
              <a:rPr lang="en-US"/>
              <a:pPr/>
              <a:t>53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235820-98D5-4255-961D-592EC38A7AF7}" type="slidenum">
              <a:rPr lang="en-US"/>
              <a:pPr/>
              <a:t>54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5DA-5DF3-4DE5-91F0-8B58AEB126E9}" type="slidenum">
              <a:rPr lang="en-US"/>
              <a:pPr/>
              <a:t>55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8D7CB-E5E5-4990-9039-961ADBAD1FEF}" type="slidenum">
              <a:rPr lang="en-US"/>
              <a:pPr/>
              <a:t>56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2AA27-F2AF-45DC-A9F0-72D611E9F1FE}" type="slidenum">
              <a:rPr lang="en-US"/>
              <a:pPr/>
              <a:t>57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7CE70-977F-48EF-8C93-E4B024830915}" type="slidenum">
              <a:rPr lang="en-US"/>
              <a:pPr/>
              <a:t>58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823C3-9ED8-46D3-9ED6-FF3EA7E21328}" type="slidenum">
              <a:rPr lang="en-US"/>
              <a:pPr/>
              <a:t>59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32AE2-393B-4329-96DE-CEF81C087292}" type="slidenum">
              <a:rPr lang="en-US"/>
              <a:pPr/>
              <a:t>6</a:t>
            </a:fld>
            <a:endParaRPr lang="en-US"/>
          </a:p>
        </p:txBody>
      </p:sp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823C3-9ED8-46D3-9ED6-FF3EA7E21328}" type="slidenum">
              <a:rPr lang="en-US"/>
              <a:pPr/>
              <a:t>60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823C3-9ED8-46D3-9ED6-FF3EA7E21328}" type="slidenum">
              <a:rPr lang="en-US"/>
              <a:pPr/>
              <a:t>61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823C3-9ED8-46D3-9ED6-FF3EA7E21328}" type="slidenum">
              <a:rPr lang="en-US"/>
              <a:pPr/>
              <a:t>62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5F8F7-F4D2-46E8-AE22-6C47190F3412}" type="slidenum">
              <a:rPr lang="en-US"/>
              <a:pPr/>
              <a:t>63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4F931-F63E-421C-AF65-6AB00024927F}" type="slidenum">
              <a:rPr lang="en-US"/>
              <a:pPr/>
              <a:t>64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72F07-44F3-49E7-973D-242429A1AA99}" type="slidenum">
              <a:rPr lang="en-US"/>
              <a:pPr/>
              <a:t>65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B1830-DCD9-48DD-ACCB-71A1C7516AEC}" type="slidenum">
              <a:rPr lang="en-US"/>
              <a:pPr/>
              <a:t>66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905D7-377E-49F1-9C8D-2513B9EF602F}" type="slidenum">
              <a:rPr lang="en-US"/>
              <a:pPr/>
              <a:t>7</a:t>
            </a:fld>
            <a:endParaRPr lang="en-US"/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415BF-2253-4C11-A93F-9795EF1E5609}" type="slidenum">
              <a:rPr lang="en-US"/>
              <a:pPr/>
              <a:t>8</a:t>
            </a:fld>
            <a:endParaRPr lang="en-US"/>
          </a:p>
        </p:txBody>
      </p:sp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E09D4-92A1-43C2-9BEF-3D28D1E739F2}" type="slidenum">
              <a:rPr lang="en-US"/>
              <a:pPr/>
              <a:t>9</a:t>
            </a:fld>
            <a:endParaRPr lang="en-US"/>
          </a:p>
        </p:txBody>
      </p:sp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17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7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47EE17-C480-4913-BD44-A1EE3DC7FF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1559E9-1398-46E4-943C-27030B0B93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2E3C6D-604C-477B-B382-CF95BCBDF2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D52E87-1E69-47E0-87CF-A202A9C848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D27E12-FDBE-4F8F-B6EA-D953ED1D5F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DCF83F-EF70-4330-B671-7253E51C9D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FED4B4-FD42-43EC-9BC3-D12896F32E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82C2BB-B8AD-4724-83CF-7188B4188C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F3FC44-4202-47F5-BD3F-AD84E02822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52C39A-03C5-4C59-91F2-FC314C4467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4BB90A-9A76-49AD-A19D-FA8813410A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8DBAF4-4FA7-461E-B939-0D67B6E642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62A63B-6FEE-41DA-A902-4F9B889092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0C3D929C-6F6A-40B1-A139-4DD7E6E2CFC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50" name="Picture 2" descr="Positio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846138"/>
          </a:xfrm>
          <a:prstGeom prst="rect">
            <a:avLst/>
          </a:prstGeom>
          <a:noFill/>
        </p:spPr>
      </p:pic>
      <p:pic>
        <p:nvPicPr>
          <p:cNvPr id="718851" name="Picture 3" descr="Bas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83263"/>
            <a:ext cx="9144000" cy="10747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slide" Target="slide59.xm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slide" Target="slide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gif"/><Relationship Id="rId4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0644" y="2323747"/>
            <a:ext cx="7772400" cy="1920875"/>
          </a:xfrm>
        </p:spPr>
        <p:txBody>
          <a:bodyPr/>
          <a:lstStyle/>
          <a:p>
            <a:r>
              <a:rPr lang="en-GB"/>
              <a:t>Isomerism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1600200" y="1114425"/>
            <a:ext cx="5938838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caused by different arrangements of the carbon skeleton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similar chemical properties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slightly different physical properties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more branching = lower boiling point</a:t>
            </a:r>
          </a:p>
        </p:txBody>
      </p:sp>
      <p:pic>
        <p:nvPicPr>
          <p:cNvPr id="239623" name="Picture 7" descr="bu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867275"/>
            <a:ext cx="1809750" cy="771525"/>
          </a:xfrm>
          <a:prstGeom prst="rect">
            <a:avLst/>
          </a:prstGeom>
          <a:noFill/>
        </p:spPr>
      </p:pic>
      <p:pic>
        <p:nvPicPr>
          <p:cNvPr id="239624" name="Picture 8" descr="bu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75" y="4829175"/>
            <a:ext cx="1533525" cy="1266825"/>
          </a:xfrm>
          <a:prstGeom prst="rect">
            <a:avLst/>
          </a:prstGeom>
          <a:noFill/>
        </p:spPr>
      </p:pic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301625" y="2700338"/>
            <a:ext cx="84613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There are two structural isomers of C</a:t>
            </a:r>
            <a:r>
              <a:rPr lang="en-GB" sz="1600" b="1" baseline="-25000">
                <a:latin typeface="Arial" pitchFamily="34" charset="0"/>
              </a:rPr>
              <a:t>4</a:t>
            </a:r>
            <a:r>
              <a:rPr lang="en-GB" sz="1600" b="1">
                <a:latin typeface="Arial" pitchFamily="34" charset="0"/>
              </a:rPr>
              <a:t>H</a:t>
            </a:r>
            <a:r>
              <a:rPr lang="en-GB" sz="1600" b="1" baseline="-25000">
                <a:latin typeface="Arial" pitchFamily="34" charset="0"/>
              </a:rPr>
              <a:t>10</a:t>
            </a:r>
            <a:r>
              <a:rPr lang="en-GB" sz="1600" b="1">
                <a:latin typeface="Arial" pitchFamily="34" charset="0"/>
              </a:rPr>
              <a:t>. One is a straight chain molecule where all the carbon atoms are in a single row.  The other is a branched molecule where three carbon atoms are in a row and one carbon atom sticks out of the main chain.</a:t>
            </a:r>
            <a:endParaRPr lang="en-GB" sz="1600" b="1">
              <a:latin typeface="Times"/>
            </a:endParaRPr>
          </a:p>
        </p:txBody>
      </p:sp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1920875" y="3908425"/>
            <a:ext cx="17446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b="1">
                <a:latin typeface="Arial" pitchFamily="34" charset="0"/>
              </a:rPr>
              <a:t>BUTANE</a:t>
            </a:r>
          </a:p>
          <a:p>
            <a:pPr algn="ctr">
              <a:spcAft>
                <a:spcPts val="200"/>
              </a:spcAft>
            </a:pPr>
            <a:r>
              <a:rPr lang="en-GB" b="1">
                <a:latin typeface="Arial" pitchFamily="34" charset="0"/>
              </a:rPr>
              <a:t>straight chain</a:t>
            </a:r>
            <a:endParaRPr lang="en-GB" b="1">
              <a:latin typeface="Times"/>
            </a:endParaRPr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4924425" y="3910013"/>
            <a:ext cx="2543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b="1">
                <a:latin typeface="Arial" pitchFamily="34" charset="0"/>
              </a:rPr>
              <a:t>2-METHYLPROPANE</a:t>
            </a:r>
          </a:p>
          <a:p>
            <a:pPr algn="ctr">
              <a:spcAft>
                <a:spcPts val="200"/>
              </a:spcAft>
            </a:pPr>
            <a:r>
              <a:rPr lang="en-GB" b="1">
                <a:latin typeface="Arial" pitchFamily="34" charset="0"/>
              </a:rPr>
              <a:t>branched</a:t>
            </a:r>
            <a:endParaRPr lang="en-GB" sz="1600" b="1">
              <a:latin typeface="Times"/>
            </a:endParaRPr>
          </a:p>
        </p:txBody>
      </p:sp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4065588" y="5880100"/>
            <a:ext cx="1039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400" b="1">
                <a:latin typeface="Arial" pitchFamily="34" charset="0"/>
              </a:rPr>
              <a:t>C</a:t>
            </a:r>
            <a:r>
              <a:rPr lang="en-GB" sz="2400" b="1" baseline="-25000">
                <a:latin typeface="Arial" pitchFamily="34" charset="0"/>
              </a:rPr>
              <a:t>4</a:t>
            </a:r>
            <a:r>
              <a:rPr lang="en-GB" sz="2400" b="1">
                <a:latin typeface="Arial" pitchFamily="34" charset="0"/>
              </a:rPr>
              <a:t>H</a:t>
            </a:r>
            <a:r>
              <a:rPr lang="en-GB" sz="2400" b="1" baseline="-25000">
                <a:latin typeface="Arial" pitchFamily="34" charset="0"/>
              </a:rPr>
              <a:t>10</a:t>
            </a:r>
            <a:endParaRPr lang="en-GB" sz="1400">
              <a:latin typeface="Times"/>
            </a:endParaRP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1295400" y="317500"/>
            <a:ext cx="650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STRUCTURAL ISOMERISM - CHAIN</a:t>
            </a: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1295400" y="317500"/>
            <a:ext cx="650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STRUCTURAL ISOMERISM - CHAIN</a:t>
            </a: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279400" y="847725"/>
            <a:ext cx="86360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b="1">
                <a:latin typeface="Arial" pitchFamily="34" charset="0"/>
              </a:rPr>
              <a:t>DIFFERENCES BETWEEN CHAIN ISOMERS </a:t>
            </a:r>
            <a:endParaRPr lang="en-GB">
              <a:latin typeface="Arial" pitchFamily="34" charset="0"/>
            </a:endParaRPr>
          </a:p>
          <a:p>
            <a:pPr algn="ctr">
              <a:spcAft>
                <a:spcPts val="200"/>
              </a:spcAft>
            </a:pPr>
            <a:endParaRPr lang="en-GB" sz="1300">
              <a:latin typeface="Arial" pitchFamily="34" charset="0"/>
            </a:endParaRPr>
          </a:p>
          <a:p>
            <a:r>
              <a:rPr lang="en-GB" sz="1600" b="1">
                <a:latin typeface="Arial" pitchFamily="34" charset="0"/>
              </a:rPr>
              <a:t>Chemical</a:t>
            </a:r>
            <a:r>
              <a:rPr lang="en-GB" sz="1600">
                <a:latin typeface="Arial" pitchFamily="34" charset="0"/>
              </a:rPr>
              <a:t>		</a:t>
            </a:r>
            <a:r>
              <a:rPr lang="en-GB" sz="1600" b="1">
                <a:latin typeface="Arial" pitchFamily="34" charset="0"/>
              </a:rPr>
              <a:t>Isomers show similar chemical properties because</a:t>
            </a:r>
          </a:p>
          <a:p>
            <a:r>
              <a:rPr lang="en-GB" sz="1600" b="1">
                <a:latin typeface="Arial" pitchFamily="34" charset="0"/>
              </a:rPr>
              <a:t>		the same functional group is present.</a:t>
            </a:r>
          </a:p>
          <a:p>
            <a:endParaRPr lang="en-GB" sz="1600" b="1">
              <a:latin typeface="Arial" pitchFamily="34" charset="0"/>
            </a:endParaRPr>
          </a:p>
          <a:p>
            <a:r>
              <a:rPr lang="en-GB" sz="1600" b="1">
                <a:latin typeface="Arial" pitchFamily="34" charset="0"/>
              </a:rPr>
              <a:t>Physical		Properties such as density and boiling point show trends according</a:t>
            </a:r>
          </a:p>
          <a:p>
            <a:r>
              <a:rPr lang="en-GB" sz="1600" b="1">
                <a:latin typeface="Arial" pitchFamily="34" charset="0"/>
              </a:rPr>
              <a:t> 		to the of the degree of branching</a:t>
            </a:r>
          </a:p>
          <a:p>
            <a:endParaRPr lang="en-GB" sz="1600" b="1">
              <a:latin typeface="Arial" pitchFamily="34" charset="0"/>
            </a:endParaRPr>
          </a:p>
          <a:p>
            <a:r>
              <a:rPr lang="en-GB" sz="1600" b="1">
                <a:latin typeface="Arial" pitchFamily="34" charset="0"/>
              </a:rPr>
              <a:t>Boiling Point	“straight” chain isomers have higher values than branched ones</a:t>
            </a:r>
          </a:p>
          <a:p>
            <a:r>
              <a:rPr lang="en-GB" sz="1600" b="1">
                <a:latin typeface="Arial" pitchFamily="34" charset="0"/>
              </a:rPr>
              <a:t>		the greater the degree of branching the lower the boiling point</a:t>
            </a:r>
          </a:p>
          <a:p>
            <a:r>
              <a:rPr lang="en-GB" sz="1600" b="1">
                <a:latin typeface="Arial" pitchFamily="34" charset="0"/>
              </a:rPr>
              <a:t>		branching decreases the effectiveness of intermolecular forces</a:t>
            </a:r>
          </a:p>
          <a:p>
            <a:r>
              <a:rPr lang="en-GB" sz="1600" b="1">
                <a:latin typeface="Arial" pitchFamily="34" charset="0"/>
              </a:rPr>
              <a:t>		less energy has to be put in to separate the molecules</a:t>
            </a:r>
          </a:p>
        </p:txBody>
      </p:sp>
      <p:pic>
        <p:nvPicPr>
          <p:cNvPr id="241672" name="Picture 8" descr="bu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2325" y="4929188"/>
            <a:ext cx="1809750" cy="771525"/>
          </a:xfrm>
          <a:prstGeom prst="rect">
            <a:avLst/>
          </a:prstGeom>
          <a:noFill/>
        </p:spPr>
      </p:pic>
      <p:pic>
        <p:nvPicPr>
          <p:cNvPr id="241673" name="Picture 9" descr="bu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9013" y="4941888"/>
            <a:ext cx="1533525" cy="1266825"/>
          </a:xfrm>
          <a:prstGeom prst="rect">
            <a:avLst/>
          </a:prstGeom>
          <a:noFill/>
        </p:spPr>
      </p:pic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2117725" y="4205288"/>
            <a:ext cx="174466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- 0.5°C</a:t>
            </a:r>
          </a:p>
          <a:p>
            <a:pPr algn="ctr"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straight chain</a:t>
            </a:r>
            <a:endParaRPr lang="en-GB" sz="1600" b="1">
              <a:latin typeface="Times"/>
            </a:endParaRPr>
          </a:p>
        </p:txBody>
      </p:sp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4506913" y="4243388"/>
            <a:ext cx="20843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- 11.7°C</a:t>
            </a:r>
          </a:p>
          <a:p>
            <a:pPr algn="ctr"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branched</a:t>
            </a:r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6505575" y="4268788"/>
            <a:ext cx="2305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greater branching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 = lower boiling point</a:t>
            </a:r>
            <a:endParaRPr lang="en-GB" sz="1600" b="1">
              <a:latin typeface="Times"/>
            </a:endParaRP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1016000" y="317500"/>
            <a:ext cx="7048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STRUCTURAL ISOMERISM - POSITION</a:t>
            </a:r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250825" y="1125538"/>
            <a:ext cx="856615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400" b="1">
                <a:latin typeface="Arial" pitchFamily="34" charset="0"/>
              </a:rPr>
              <a:t>COMPOUNDS HAVE THE SAME MOLECULAR FORMULA</a:t>
            </a:r>
          </a:p>
          <a:p>
            <a:pPr algn="ctr">
              <a:spcAft>
                <a:spcPts val="200"/>
              </a:spcAft>
            </a:pPr>
            <a:r>
              <a:rPr lang="en-GB" sz="2400" b="1">
                <a:latin typeface="Arial" pitchFamily="34" charset="0"/>
              </a:rPr>
              <a:t>BUT DIFFERENT STRUCTURAL FORMULA</a:t>
            </a:r>
          </a:p>
          <a:p>
            <a:pPr>
              <a:spcAft>
                <a:spcPts val="200"/>
              </a:spcAft>
            </a:pPr>
            <a:endParaRPr lang="en-GB" sz="2400">
              <a:latin typeface="Arial" pitchFamily="34" charset="0"/>
            </a:endParaRPr>
          </a:p>
          <a:p>
            <a:pPr>
              <a:spcAft>
                <a:spcPts val="200"/>
              </a:spcAft>
            </a:pPr>
            <a:endParaRPr lang="en-GB" sz="2400" b="1">
              <a:latin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GB" sz="2400" b="1">
                <a:latin typeface="Arial" pitchFamily="34" charset="0"/>
              </a:rPr>
              <a:t>Positional	same carbon skeleton</a:t>
            </a:r>
          </a:p>
          <a:p>
            <a:pPr>
              <a:spcAft>
                <a:spcPts val="200"/>
              </a:spcAft>
            </a:pPr>
            <a:r>
              <a:rPr lang="en-GB" sz="2400" b="1">
                <a:latin typeface="Arial" pitchFamily="34" charset="0"/>
              </a:rPr>
              <a:t>		same functional group</a:t>
            </a:r>
          </a:p>
          <a:p>
            <a:pPr>
              <a:spcAft>
                <a:spcPts val="200"/>
              </a:spcAft>
            </a:pPr>
            <a:r>
              <a:rPr lang="en-GB" sz="2400" b="1">
                <a:latin typeface="Arial" pitchFamily="34" charset="0"/>
              </a:rPr>
              <a:t>		functional group is in a different position</a:t>
            </a:r>
          </a:p>
          <a:p>
            <a:pPr>
              <a:spcAft>
                <a:spcPts val="200"/>
              </a:spcAft>
            </a:pPr>
            <a:r>
              <a:rPr lang="en-GB" sz="2400" b="1">
                <a:latin typeface="Arial" pitchFamily="34" charset="0"/>
              </a:rPr>
              <a:t>		similar chemical properties - slightly 				different physical properties</a:t>
            </a:r>
          </a:p>
          <a:p>
            <a:pPr>
              <a:spcAft>
                <a:spcPts val="200"/>
              </a:spcAft>
            </a:pPr>
            <a:endParaRPr lang="en-GB" sz="2400" b="1"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ChangeArrowheads="1"/>
          </p:cNvSpPr>
          <p:nvPr/>
        </p:nvSpPr>
        <p:spPr bwMode="auto">
          <a:xfrm>
            <a:off x="133350" y="586740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This is 1-bromobutane.</a:t>
            </a:r>
          </a:p>
        </p:txBody>
      </p:sp>
      <p:pic>
        <p:nvPicPr>
          <p:cNvPr id="719875" name="Picture 3"/>
          <p:cNvPicPr>
            <a:picLocks noChangeAspect="1" noChangeArrowheads="1"/>
          </p:cNvPicPr>
          <p:nvPr/>
        </p:nvPicPr>
        <p:blipFill>
          <a:blip r:embed="rId3" cstate="print"/>
          <a:srcRect t="15556" r="31667" b="25555"/>
          <a:stretch>
            <a:fillRect/>
          </a:stretch>
        </p:blipFill>
        <p:spPr bwMode="auto">
          <a:xfrm>
            <a:off x="0" y="1066800"/>
            <a:ext cx="6248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9876" name="Rectangle 4"/>
          <p:cNvSpPr>
            <a:spLocks noChangeArrowheads="1"/>
          </p:cNvSpPr>
          <p:nvPr/>
        </p:nvSpPr>
        <p:spPr bwMode="auto">
          <a:xfrm>
            <a:off x="5486400" y="14478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ChangeArrowheads="1"/>
          </p:cNvSpPr>
          <p:nvPr/>
        </p:nvSpPr>
        <p:spPr bwMode="auto">
          <a:xfrm>
            <a:off x="133350" y="586740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This is 1-bromobutane.</a:t>
            </a:r>
          </a:p>
        </p:txBody>
      </p:sp>
      <p:pic>
        <p:nvPicPr>
          <p:cNvPr id="721923" name="Picture 3"/>
          <p:cNvPicPr>
            <a:picLocks noChangeAspect="1" noChangeArrowheads="1"/>
          </p:cNvPicPr>
          <p:nvPr/>
        </p:nvPicPr>
        <p:blipFill>
          <a:blip r:embed="rId3" cstate="print"/>
          <a:srcRect t="15555" r="11667" b="17778"/>
          <a:stretch>
            <a:fillRect/>
          </a:stretch>
        </p:blipFill>
        <p:spPr bwMode="auto">
          <a:xfrm>
            <a:off x="0" y="1066800"/>
            <a:ext cx="807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970" name="Picture 2"/>
          <p:cNvPicPr>
            <a:picLocks noChangeAspect="1" noChangeArrowheads="1"/>
          </p:cNvPicPr>
          <p:nvPr/>
        </p:nvPicPr>
        <p:blipFill>
          <a:blip r:embed="rId3" cstate="print"/>
          <a:srcRect t="14444" r="22501" b="15555"/>
          <a:stretch>
            <a:fillRect/>
          </a:stretch>
        </p:blipFill>
        <p:spPr bwMode="auto">
          <a:xfrm>
            <a:off x="0" y="990600"/>
            <a:ext cx="708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3971" name="Rectangle 3"/>
          <p:cNvSpPr>
            <a:spLocks noChangeArrowheads="1"/>
          </p:cNvSpPr>
          <p:nvPr/>
        </p:nvSpPr>
        <p:spPr bwMode="auto">
          <a:xfrm>
            <a:off x="133350" y="5867400"/>
            <a:ext cx="808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It has a position isomer where the bromine atom is on a different carbon atom.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ChangeArrowheads="1"/>
          </p:cNvSpPr>
          <p:nvPr/>
        </p:nvSpPr>
        <p:spPr bwMode="auto">
          <a:xfrm>
            <a:off x="133350" y="5867400"/>
            <a:ext cx="723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This is 2-bromobutane. These two compounds are </a:t>
            </a:r>
            <a:r>
              <a:rPr lang="en-US" b="1">
                <a:latin typeface="Arial" pitchFamily="34" charset="0"/>
              </a:rPr>
              <a:t>position isomers</a:t>
            </a:r>
            <a:r>
              <a:rPr lang="en-US">
                <a:latin typeface="Arial" pitchFamily="34" charset="0"/>
              </a:rPr>
              <a:t>.</a:t>
            </a:r>
          </a:p>
        </p:txBody>
      </p:sp>
      <p:pic>
        <p:nvPicPr>
          <p:cNvPr id="726019" name="Picture 3"/>
          <p:cNvPicPr>
            <a:picLocks noChangeAspect="1" noChangeArrowheads="1"/>
          </p:cNvPicPr>
          <p:nvPr/>
        </p:nvPicPr>
        <p:blipFill>
          <a:blip r:embed="rId3" cstate="print"/>
          <a:srcRect t="15555" r="25833" b="17778"/>
          <a:stretch>
            <a:fillRect/>
          </a:stretch>
        </p:blipFill>
        <p:spPr bwMode="auto">
          <a:xfrm>
            <a:off x="0" y="1066800"/>
            <a:ext cx="678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ChangeArrowheads="1"/>
          </p:cNvSpPr>
          <p:nvPr/>
        </p:nvSpPr>
        <p:spPr bwMode="auto">
          <a:xfrm>
            <a:off x="133350" y="5867400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This is butan-1-ol.</a:t>
            </a:r>
          </a:p>
        </p:txBody>
      </p:sp>
      <p:pic>
        <p:nvPicPr>
          <p:cNvPr id="728067" name="Picture 3"/>
          <p:cNvPicPr>
            <a:picLocks noChangeAspect="1" noChangeArrowheads="1"/>
          </p:cNvPicPr>
          <p:nvPr/>
        </p:nvPicPr>
        <p:blipFill>
          <a:blip r:embed="rId3" cstate="print"/>
          <a:srcRect t="14444" r="32500" b="26666"/>
          <a:stretch>
            <a:fillRect/>
          </a:stretch>
        </p:blipFill>
        <p:spPr bwMode="auto">
          <a:xfrm>
            <a:off x="0" y="990600"/>
            <a:ext cx="6172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ChangeArrowheads="1"/>
          </p:cNvSpPr>
          <p:nvPr/>
        </p:nvSpPr>
        <p:spPr bwMode="auto">
          <a:xfrm>
            <a:off x="133350" y="5867400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This is butan-1-ol.</a:t>
            </a:r>
          </a:p>
        </p:txBody>
      </p:sp>
      <p:pic>
        <p:nvPicPr>
          <p:cNvPr id="730115" name="Picture 3"/>
          <p:cNvPicPr>
            <a:picLocks noChangeAspect="1" noChangeArrowheads="1"/>
          </p:cNvPicPr>
          <p:nvPr/>
        </p:nvPicPr>
        <p:blipFill>
          <a:blip r:embed="rId3" cstate="print"/>
          <a:srcRect t="14444" r="22501" b="16667"/>
          <a:stretch>
            <a:fillRect/>
          </a:stretch>
        </p:blipFill>
        <p:spPr bwMode="auto">
          <a:xfrm>
            <a:off x="0" y="990600"/>
            <a:ext cx="7086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162" name="Picture 2"/>
          <p:cNvPicPr>
            <a:picLocks noChangeAspect="1" noChangeArrowheads="1"/>
          </p:cNvPicPr>
          <p:nvPr/>
        </p:nvPicPr>
        <p:blipFill>
          <a:blip r:embed="rId3" cstate="print"/>
          <a:srcRect t="16667" r="21666" b="16667"/>
          <a:stretch>
            <a:fillRect/>
          </a:stretch>
        </p:blipFill>
        <p:spPr bwMode="auto">
          <a:xfrm>
            <a:off x="0" y="1143000"/>
            <a:ext cx="716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2163" name="Rectangle 3"/>
          <p:cNvSpPr>
            <a:spLocks noChangeArrowheads="1"/>
          </p:cNvSpPr>
          <p:nvPr/>
        </p:nvSpPr>
        <p:spPr bwMode="auto">
          <a:xfrm>
            <a:off x="133350" y="5867400"/>
            <a:ext cx="818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It has a position isomer where the hydroxyl group is on a different carbon atom.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1447800" y="317500"/>
            <a:ext cx="6248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TYPES OF ISOMERISM</a:t>
            </a:r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4402138" y="3997881"/>
            <a:ext cx="29337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200"/>
              </a:spcAft>
            </a:pPr>
            <a:r>
              <a:rPr lang="en-GB" sz="1400" b="1" dirty="0">
                <a:latin typeface="Arial" pitchFamily="34" charset="0"/>
              </a:rPr>
              <a:t>Occurs due to the restricted rotation of C=C double bonds... two forms </a:t>
            </a:r>
            <a:r>
              <a:rPr lang="en-GB" sz="1400" b="1" dirty="0" smtClean="0">
                <a:latin typeface="Arial" pitchFamily="34" charset="0"/>
              </a:rPr>
              <a:t>– E and Z</a:t>
            </a:r>
            <a:endParaRPr lang="en-GB" sz="1400" b="1" dirty="0">
              <a:latin typeface="Arial" pitchFamily="34" charset="0"/>
            </a:endParaRPr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919163" y="1908175"/>
            <a:ext cx="2465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pitchFamily="34" charset="0"/>
              </a:rPr>
              <a:t>STRUCTURAL ISOMERISM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919163" y="4371975"/>
            <a:ext cx="1933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pitchFamily="34" charset="0"/>
              </a:rPr>
              <a:t>STEREOISOMERISM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31434" name="Text Box 10"/>
          <p:cNvSpPr txBox="1">
            <a:spLocks noChangeArrowheads="1"/>
          </p:cNvSpPr>
          <p:nvPr/>
        </p:nvSpPr>
        <p:spPr bwMode="auto">
          <a:xfrm>
            <a:off x="4454525" y="3648075"/>
            <a:ext cx="2789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15000"/>
              </a:spcBef>
            </a:pPr>
            <a:r>
              <a:rPr lang="en-US" sz="1400" b="1">
                <a:latin typeface="Arial" pitchFamily="34" charset="0"/>
              </a:rPr>
              <a:t>GEOMETRICAL ISOMERISM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31435" name="Text Box 11"/>
          <p:cNvSpPr txBox="1">
            <a:spLocks noChangeArrowheads="1"/>
          </p:cNvSpPr>
          <p:nvPr/>
        </p:nvSpPr>
        <p:spPr bwMode="auto">
          <a:xfrm>
            <a:off x="4457700" y="5116513"/>
            <a:ext cx="2789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15000"/>
              </a:spcBef>
            </a:pPr>
            <a:r>
              <a:rPr lang="en-US" sz="1400" b="1">
                <a:latin typeface="Arial" pitchFamily="34" charset="0"/>
              </a:rPr>
              <a:t>OPTICAL ISOMERISM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31436" name="Line 12"/>
          <p:cNvSpPr>
            <a:spLocks noChangeShapeType="1"/>
          </p:cNvSpPr>
          <p:nvPr/>
        </p:nvSpPr>
        <p:spPr bwMode="auto">
          <a:xfrm>
            <a:off x="4191000" y="1258888"/>
            <a:ext cx="0" cy="159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37" name="Line 13"/>
          <p:cNvSpPr>
            <a:spLocks noChangeShapeType="1"/>
          </p:cNvSpPr>
          <p:nvPr/>
        </p:nvSpPr>
        <p:spPr bwMode="auto">
          <a:xfrm>
            <a:off x="4191000" y="1258888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38" name="Line 14"/>
          <p:cNvSpPr>
            <a:spLocks noChangeShapeType="1"/>
          </p:cNvSpPr>
          <p:nvPr/>
        </p:nvSpPr>
        <p:spPr bwMode="auto">
          <a:xfrm flipH="1">
            <a:off x="482600" y="20558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39" name="Line 15"/>
          <p:cNvSpPr>
            <a:spLocks noChangeShapeType="1"/>
          </p:cNvSpPr>
          <p:nvPr/>
        </p:nvSpPr>
        <p:spPr bwMode="auto">
          <a:xfrm>
            <a:off x="482600" y="2055813"/>
            <a:ext cx="0" cy="2466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40" name="Line 16"/>
          <p:cNvSpPr>
            <a:spLocks noChangeShapeType="1"/>
          </p:cNvSpPr>
          <p:nvPr/>
        </p:nvSpPr>
        <p:spPr bwMode="auto">
          <a:xfrm flipH="1">
            <a:off x="482600" y="45100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41" name="Line 17"/>
          <p:cNvSpPr>
            <a:spLocks noChangeShapeType="1"/>
          </p:cNvSpPr>
          <p:nvPr/>
        </p:nvSpPr>
        <p:spPr bwMode="auto">
          <a:xfrm flipV="1">
            <a:off x="3389313" y="2060575"/>
            <a:ext cx="1038225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42" name="Line 18"/>
          <p:cNvSpPr>
            <a:spLocks noChangeShapeType="1"/>
          </p:cNvSpPr>
          <p:nvPr/>
        </p:nvSpPr>
        <p:spPr bwMode="auto">
          <a:xfrm>
            <a:off x="4191000" y="2849563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43" name="Text Box 19"/>
          <p:cNvSpPr txBox="1">
            <a:spLocks noChangeArrowheads="1"/>
          </p:cNvSpPr>
          <p:nvPr/>
        </p:nvSpPr>
        <p:spPr bwMode="auto">
          <a:xfrm>
            <a:off x="4325938" y="1130300"/>
            <a:ext cx="1811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CHAIN ISOMERISM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231444" name="Line 20"/>
          <p:cNvSpPr>
            <a:spLocks noChangeShapeType="1"/>
          </p:cNvSpPr>
          <p:nvPr/>
        </p:nvSpPr>
        <p:spPr bwMode="auto">
          <a:xfrm flipH="1">
            <a:off x="2857500" y="4522788"/>
            <a:ext cx="1309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45" name="Line 21"/>
          <p:cNvSpPr>
            <a:spLocks noChangeShapeType="1"/>
          </p:cNvSpPr>
          <p:nvPr/>
        </p:nvSpPr>
        <p:spPr bwMode="auto">
          <a:xfrm>
            <a:off x="4167188" y="3794125"/>
            <a:ext cx="0" cy="148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46" name="Line 22"/>
          <p:cNvSpPr>
            <a:spLocks noChangeShapeType="1"/>
          </p:cNvSpPr>
          <p:nvPr/>
        </p:nvSpPr>
        <p:spPr bwMode="auto">
          <a:xfrm>
            <a:off x="4179888" y="379730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47" name="Line 23"/>
          <p:cNvSpPr>
            <a:spLocks noChangeShapeType="1"/>
          </p:cNvSpPr>
          <p:nvPr/>
        </p:nvSpPr>
        <p:spPr bwMode="auto">
          <a:xfrm>
            <a:off x="4179888" y="5273675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48" name="Text Box 24"/>
          <p:cNvSpPr txBox="1">
            <a:spLocks noChangeArrowheads="1"/>
          </p:cNvSpPr>
          <p:nvPr/>
        </p:nvSpPr>
        <p:spPr bwMode="auto">
          <a:xfrm>
            <a:off x="812800" y="2292350"/>
            <a:ext cx="2644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400" b="1">
                <a:latin typeface="Arial" pitchFamily="34" charset="0"/>
              </a:rPr>
              <a:t>Same molecular formula but different structural formulae</a:t>
            </a:r>
            <a:endParaRPr lang="en-GB" sz="1400">
              <a:latin typeface="Times"/>
            </a:endParaRPr>
          </a:p>
        </p:txBody>
      </p:sp>
      <p:sp>
        <p:nvSpPr>
          <p:cNvPr id="231449" name="Text Box 25"/>
          <p:cNvSpPr txBox="1">
            <a:spLocks noChangeArrowheads="1"/>
          </p:cNvSpPr>
          <p:nvPr/>
        </p:nvSpPr>
        <p:spPr bwMode="auto">
          <a:xfrm>
            <a:off x="4365625" y="5416550"/>
            <a:ext cx="29924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200"/>
              </a:spcAft>
            </a:pPr>
            <a:r>
              <a:rPr lang="en-GB" sz="1400" b="1">
                <a:latin typeface="Arial" pitchFamily="34" charset="0"/>
              </a:rPr>
              <a:t>Occurs when molecules have a chiral centre.  Get two non-superimposable mirror images. Not covered in AS Chemistry.</a:t>
            </a:r>
          </a:p>
        </p:txBody>
      </p:sp>
      <p:sp>
        <p:nvSpPr>
          <p:cNvPr id="231450" name="Text Box 26"/>
          <p:cNvSpPr txBox="1">
            <a:spLocks noChangeArrowheads="1"/>
          </p:cNvSpPr>
          <p:nvPr/>
        </p:nvSpPr>
        <p:spPr bwMode="auto">
          <a:xfrm>
            <a:off x="914400" y="4673600"/>
            <a:ext cx="19431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400" b="1">
                <a:latin typeface="Arial" pitchFamily="34" charset="0"/>
              </a:rPr>
              <a:t>Same molecular formula but atoms occupy different positions in space.</a:t>
            </a:r>
            <a:endParaRPr lang="en-GB" sz="1400">
              <a:latin typeface="Times"/>
            </a:endParaRPr>
          </a:p>
        </p:txBody>
      </p:sp>
      <p:pic>
        <p:nvPicPr>
          <p:cNvPr id="231451" name="Picture 27" descr="bu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900" y="1066800"/>
            <a:ext cx="935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52" name="Picture 28" descr="bu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960438"/>
            <a:ext cx="84772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53" name="Text Box 29"/>
          <p:cNvSpPr txBox="1">
            <a:spLocks noChangeArrowheads="1"/>
          </p:cNvSpPr>
          <p:nvPr/>
        </p:nvSpPr>
        <p:spPr bwMode="auto">
          <a:xfrm>
            <a:off x="4319588" y="1922463"/>
            <a:ext cx="18303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POSITION ISOMERISM</a:t>
            </a:r>
            <a:endParaRPr lang="en-US" sz="1200" b="1">
              <a:latin typeface="Times New Roman" pitchFamily="18" charset="0"/>
            </a:endParaRPr>
          </a:p>
        </p:txBody>
      </p:sp>
      <p:pic>
        <p:nvPicPr>
          <p:cNvPr id="231454" name="Picture 30" descr="1brb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3963" y="1844675"/>
            <a:ext cx="9318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55" name="Picture 31" descr="ethan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3813" y="2628900"/>
            <a:ext cx="76993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56" name="Picture 32" descr="methox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08900" y="2643188"/>
            <a:ext cx="8080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57" name="Picture 33" descr="2brbu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54925" y="1860550"/>
            <a:ext cx="9445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58" name="Picture 34" descr="lfor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1725" y="5221288"/>
            <a:ext cx="661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59" name="Picture 35" descr="dfor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35950" y="5207000"/>
            <a:ext cx="6223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60" name="Picture 36" descr="giso2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23200" y="3557588"/>
            <a:ext cx="6175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61" name="Picture 37" descr="giso2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32725" y="4200525"/>
            <a:ext cx="6207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62" name="AutoShape 38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113" y="2060575"/>
            <a:ext cx="2417762" cy="26511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63" name="AutoShape 3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113" y="4437063"/>
            <a:ext cx="1982787" cy="341312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64" name="AutoShape 40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32313" y="3657600"/>
            <a:ext cx="2630487" cy="266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65" name="AutoShape 41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57713" y="5106988"/>
            <a:ext cx="2620962" cy="303212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66" name="Text Box 42"/>
          <p:cNvSpPr txBox="1">
            <a:spLocks noChangeArrowheads="1"/>
          </p:cNvSpPr>
          <p:nvPr/>
        </p:nvSpPr>
        <p:spPr bwMode="auto">
          <a:xfrm>
            <a:off x="4341813" y="2609850"/>
            <a:ext cx="1808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FUNCTIONAL GROUP ISOMERISM</a:t>
            </a:r>
            <a:endParaRPr lang="en-US" sz="1200" b="1"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ChangeArrowheads="1"/>
          </p:cNvSpPr>
          <p:nvPr/>
        </p:nvSpPr>
        <p:spPr bwMode="auto">
          <a:xfrm>
            <a:off x="133350" y="5867400"/>
            <a:ext cx="671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This is butan-2-ol. These two compounds are </a:t>
            </a:r>
            <a:r>
              <a:rPr lang="en-US" b="1">
                <a:latin typeface="Arial" pitchFamily="34" charset="0"/>
              </a:rPr>
              <a:t>position isomers</a:t>
            </a:r>
            <a:r>
              <a:rPr lang="en-US">
                <a:latin typeface="Arial" pitchFamily="34" charset="0"/>
              </a:rPr>
              <a:t>.</a:t>
            </a:r>
          </a:p>
        </p:txBody>
      </p:sp>
      <p:pic>
        <p:nvPicPr>
          <p:cNvPr id="734211" name="Picture 3"/>
          <p:cNvPicPr>
            <a:picLocks noChangeAspect="1" noChangeArrowheads="1"/>
          </p:cNvPicPr>
          <p:nvPr/>
        </p:nvPicPr>
        <p:blipFill>
          <a:blip r:embed="rId3" cstate="print"/>
          <a:srcRect t="15555" r="23334" b="18889"/>
          <a:stretch>
            <a:fillRect/>
          </a:stretch>
        </p:blipFill>
        <p:spPr bwMode="auto">
          <a:xfrm>
            <a:off x="0" y="1066800"/>
            <a:ext cx="7010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258" name="Picture 2"/>
          <p:cNvPicPr>
            <a:picLocks noChangeAspect="1" noChangeArrowheads="1"/>
          </p:cNvPicPr>
          <p:nvPr/>
        </p:nvPicPr>
        <p:blipFill>
          <a:blip r:embed="rId3" cstate="print"/>
          <a:srcRect t="16667" r="28334" b="21111"/>
          <a:stretch>
            <a:fillRect/>
          </a:stretch>
        </p:blipFill>
        <p:spPr bwMode="auto">
          <a:xfrm>
            <a:off x="0" y="1143000"/>
            <a:ext cx="6553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6259" name="Rectangle 3"/>
          <p:cNvSpPr>
            <a:spLocks noChangeArrowheads="1"/>
          </p:cNvSpPr>
          <p:nvPr/>
        </p:nvSpPr>
        <p:spPr bwMode="auto">
          <a:xfrm>
            <a:off x="133350" y="5867400"/>
            <a:ext cx="304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This is 1,2-dichlorobenzene.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ChangeArrowheads="1"/>
          </p:cNvSpPr>
          <p:nvPr/>
        </p:nvSpPr>
        <p:spPr bwMode="auto">
          <a:xfrm>
            <a:off x="133350" y="5867400"/>
            <a:ext cx="304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This is 1,2-dichlorobenzene.</a:t>
            </a:r>
          </a:p>
        </p:txBody>
      </p:sp>
      <p:pic>
        <p:nvPicPr>
          <p:cNvPr id="738307" name="Picture 3"/>
          <p:cNvPicPr>
            <a:picLocks noChangeAspect="1" noChangeArrowheads="1"/>
          </p:cNvPicPr>
          <p:nvPr/>
        </p:nvPicPr>
        <p:blipFill>
          <a:blip r:embed="rId3" cstate="print"/>
          <a:srcRect t="14444" r="30833" b="17778"/>
          <a:stretch>
            <a:fillRect/>
          </a:stretch>
        </p:blipFill>
        <p:spPr bwMode="auto">
          <a:xfrm>
            <a:off x="0" y="990600"/>
            <a:ext cx="6324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354" name="Picture 2"/>
          <p:cNvPicPr>
            <a:picLocks noChangeAspect="1" noChangeArrowheads="1"/>
          </p:cNvPicPr>
          <p:nvPr/>
        </p:nvPicPr>
        <p:blipFill>
          <a:blip r:embed="rId3" cstate="print"/>
          <a:srcRect t="15555" r="35001" b="18889"/>
          <a:stretch>
            <a:fillRect/>
          </a:stretch>
        </p:blipFill>
        <p:spPr bwMode="auto">
          <a:xfrm>
            <a:off x="0" y="1066800"/>
            <a:ext cx="5943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0355" name="Rectangle 3"/>
          <p:cNvSpPr>
            <a:spLocks noChangeArrowheads="1"/>
          </p:cNvSpPr>
          <p:nvPr/>
        </p:nvSpPr>
        <p:spPr bwMode="auto">
          <a:xfrm>
            <a:off x="133350" y="5867400"/>
            <a:ext cx="855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It has two position isomers where one of the chlorine atoms is on a different carbon atom.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402" name="Picture 2"/>
          <p:cNvPicPr>
            <a:picLocks noChangeAspect="1" noChangeArrowheads="1"/>
          </p:cNvPicPr>
          <p:nvPr/>
        </p:nvPicPr>
        <p:blipFill>
          <a:blip r:embed="rId3" cstate="print"/>
          <a:srcRect t="13333" r="18333" b="15555"/>
          <a:stretch>
            <a:fillRect/>
          </a:stretch>
        </p:blipFill>
        <p:spPr bwMode="auto">
          <a:xfrm>
            <a:off x="0" y="914400"/>
            <a:ext cx="746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2403" name="Rectangle 3"/>
          <p:cNvSpPr>
            <a:spLocks noChangeArrowheads="1"/>
          </p:cNvSpPr>
          <p:nvPr/>
        </p:nvSpPr>
        <p:spPr bwMode="auto">
          <a:xfrm>
            <a:off x="133350" y="5867400"/>
            <a:ext cx="304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This is 1,3-dichlorobenzene.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450" name="Picture 2"/>
          <p:cNvPicPr>
            <a:picLocks noChangeAspect="1" noChangeArrowheads="1"/>
          </p:cNvPicPr>
          <p:nvPr/>
        </p:nvPicPr>
        <p:blipFill>
          <a:blip r:embed="rId3" cstate="print"/>
          <a:srcRect t="14444" r="13333" b="13333"/>
          <a:stretch>
            <a:fillRect/>
          </a:stretch>
        </p:blipFill>
        <p:spPr bwMode="auto">
          <a:xfrm>
            <a:off x="0" y="990600"/>
            <a:ext cx="792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4451" name="Picture 3" descr="B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3263"/>
            <a:ext cx="9144000" cy="1074737"/>
          </a:xfrm>
          <a:prstGeom prst="rect">
            <a:avLst/>
          </a:prstGeom>
          <a:noFill/>
        </p:spPr>
      </p:pic>
      <p:sp>
        <p:nvSpPr>
          <p:cNvPr id="744452" name="Rectangle 4"/>
          <p:cNvSpPr>
            <a:spLocks noChangeArrowheads="1"/>
          </p:cNvSpPr>
          <p:nvPr/>
        </p:nvSpPr>
        <p:spPr bwMode="auto">
          <a:xfrm>
            <a:off x="133350" y="5867400"/>
            <a:ext cx="351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There is another position isomer.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498" name="Picture 2"/>
          <p:cNvPicPr>
            <a:picLocks noChangeAspect="1" noChangeArrowheads="1"/>
          </p:cNvPicPr>
          <p:nvPr/>
        </p:nvPicPr>
        <p:blipFill>
          <a:blip r:embed="rId3" cstate="print"/>
          <a:srcRect t="14444" r="10834" b="13333"/>
          <a:stretch>
            <a:fillRect/>
          </a:stretch>
        </p:blipFill>
        <p:spPr bwMode="auto">
          <a:xfrm>
            <a:off x="0" y="990600"/>
            <a:ext cx="815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6499" name="Picture 3" descr="B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3263"/>
            <a:ext cx="9144000" cy="1074737"/>
          </a:xfrm>
          <a:prstGeom prst="rect">
            <a:avLst/>
          </a:prstGeom>
          <a:noFill/>
        </p:spPr>
      </p:pic>
      <p:sp>
        <p:nvSpPr>
          <p:cNvPr id="746500" name="Rectangle 4"/>
          <p:cNvSpPr>
            <a:spLocks noChangeArrowheads="1"/>
          </p:cNvSpPr>
          <p:nvPr/>
        </p:nvSpPr>
        <p:spPr bwMode="auto">
          <a:xfrm>
            <a:off x="133350" y="5867400"/>
            <a:ext cx="791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This is 1,4-dichlorobenzene. These three compounds are </a:t>
            </a:r>
            <a:r>
              <a:rPr lang="en-US" b="1">
                <a:latin typeface="Arial" pitchFamily="34" charset="0"/>
              </a:rPr>
              <a:t>position isomers.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546" name="Picture 2"/>
          <p:cNvPicPr>
            <a:picLocks noChangeAspect="1" noChangeArrowheads="1"/>
          </p:cNvPicPr>
          <p:nvPr/>
        </p:nvPicPr>
        <p:blipFill>
          <a:blip r:embed="rId3" cstate="print"/>
          <a:srcRect t="15555" r="27499" b="18889"/>
          <a:stretch>
            <a:fillRect/>
          </a:stretch>
        </p:blipFill>
        <p:spPr bwMode="auto">
          <a:xfrm>
            <a:off x="0" y="8382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8547" name="Rectangle 3"/>
          <p:cNvSpPr>
            <a:spLocks noChangeArrowheads="1"/>
          </p:cNvSpPr>
          <p:nvPr/>
        </p:nvSpPr>
        <p:spPr bwMode="auto">
          <a:xfrm>
            <a:off x="133350" y="586740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This is but-1-ene.</a:t>
            </a:r>
          </a:p>
        </p:txBody>
      </p:sp>
      <p:pic>
        <p:nvPicPr>
          <p:cNvPr id="748548" name="Picture 4" descr="Posi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4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594" name="Picture 2"/>
          <p:cNvPicPr>
            <a:picLocks noChangeAspect="1" noChangeArrowheads="1"/>
          </p:cNvPicPr>
          <p:nvPr/>
        </p:nvPicPr>
        <p:blipFill>
          <a:blip r:embed="rId3" cstate="print"/>
          <a:srcRect t="13333" r="26666" b="17778"/>
          <a:stretch>
            <a:fillRect/>
          </a:stretch>
        </p:blipFill>
        <p:spPr bwMode="auto">
          <a:xfrm>
            <a:off x="0" y="685800"/>
            <a:ext cx="6705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0595" name="Rectangle 3"/>
          <p:cNvSpPr>
            <a:spLocks noChangeArrowheads="1"/>
          </p:cNvSpPr>
          <p:nvPr/>
        </p:nvSpPr>
        <p:spPr bwMode="auto">
          <a:xfrm>
            <a:off x="133350" y="586740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This is but-1-ene.</a:t>
            </a:r>
          </a:p>
        </p:txBody>
      </p:sp>
      <p:pic>
        <p:nvPicPr>
          <p:cNvPr id="750596" name="Picture 4" descr="Posi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4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642" name="Picture 2"/>
          <p:cNvPicPr>
            <a:picLocks noChangeAspect="1" noChangeArrowheads="1"/>
          </p:cNvPicPr>
          <p:nvPr/>
        </p:nvPicPr>
        <p:blipFill>
          <a:blip r:embed="rId3" cstate="print"/>
          <a:srcRect t="14444" r="25000" b="23334"/>
          <a:stretch>
            <a:fillRect/>
          </a:stretch>
        </p:blipFill>
        <p:spPr bwMode="auto">
          <a:xfrm>
            <a:off x="0" y="762000"/>
            <a:ext cx="685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2643" name="Rectangle 3"/>
          <p:cNvSpPr>
            <a:spLocks noChangeArrowheads="1"/>
          </p:cNvSpPr>
          <p:nvPr/>
        </p:nvSpPr>
        <p:spPr bwMode="auto">
          <a:xfrm>
            <a:off x="133350" y="5867400"/>
            <a:ext cx="889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It has a position isomer where the double bond is between two different carbon atoms.</a:t>
            </a:r>
          </a:p>
        </p:txBody>
      </p:sp>
      <p:pic>
        <p:nvPicPr>
          <p:cNvPr id="752644" name="Picture 4" descr="Posi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4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1016000" y="317500"/>
            <a:ext cx="704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STRUCTURAL ISOMERISM - INTRODUCTION</a:t>
            </a: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287338" y="822325"/>
            <a:ext cx="856615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400" b="1">
                <a:latin typeface="Arial" pitchFamily="34" charset="0"/>
              </a:rPr>
              <a:t>COMPOUNDS HAVE THE SAME MOLECULAR FORMULA</a:t>
            </a:r>
          </a:p>
          <a:p>
            <a:pPr algn="ctr">
              <a:spcAft>
                <a:spcPts val="200"/>
              </a:spcAft>
            </a:pPr>
            <a:r>
              <a:rPr lang="en-GB" sz="2400" b="1">
                <a:latin typeface="Arial" pitchFamily="34" charset="0"/>
              </a:rPr>
              <a:t>BUT DIFFERENT STRUCTURAL FORMULA</a:t>
            </a:r>
          </a:p>
          <a:p>
            <a:pPr>
              <a:spcAft>
                <a:spcPts val="200"/>
              </a:spcAft>
            </a:pPr>
            <a:endParaRPr lang="en-GB" sz="2400">
              <a:latin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GB" sz="2400" b="1">
                <a:latin typeface="Arial" pitchFamily="34" charset="0"/>
              </a:rPr>
              <a:t>Chain		different arrangements of the carbon 				skeleton</a:t>
            </a:r>
          </a:p>
          <a:p>
            <a:pPr>
              <a:spcAft>
                <a:spcPts val="200"/>
              </a:spcAft>
            </a:pPr>
            <a:r>
              <a:rPr lang="en-GB" sz="2400" b="1">
                <a:latin typeface="Arial" pitchFamily="34" charset="0"/>
              </a:rPr>
              <a:t>		similar chemical properties</a:t>
            </a:r>
          </a:p>
          <a:p>
            <a:pPr>
              <a:spcAft>
                <a:spcPts val="200"/>
              </a:spcAft>
            </a:pPr>
            <a:r>
              <a:rPr lang="en-GB" sz="2400" b="1">
                <a:latin typeface="Arial" pitchFamily="34" charset="0"/>
              </a:rPr>
              <a:t>		slightly different physical properties</a:t>
            </a:r>
          </a:p>
          <a:p>
            <a:pPr>
              <a:spcAft>
                <a:spcPts val="200"/>
              </a:spcAft>
            </a:pPr>
            <a:r>
              <a:rPr lang="en-GB" sz="2400" b="1">
                <a:latin typeface="Arial" pitchFamily="34" charset="0"/>
              </a:rPr>
              <a:t>		more branching = lower boiling point</a:t>
            </a:r>
          </a:p>
          <a:p>
            <a:pPr>
              <a:spcAft>
                <a:spcPts val="200"/>
              </a:spcAft>
            </a:pPr>
            <a:endParaRPr lang="en-GB" sz="2400" b="1"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690" name="Picture 2"/>
          <p:cNvPicPr>
            <a:picLocks noChangeAspect="1" noChangeArrowheads="1"/>
          </p:cNvPicPr>
          <p:nvPr/>
        </p:nvPicPr>
        <p:blipFill>
          <a:blip r:embed="rId3" cstate="print"/>
          <a:srcRect t="14444" r="27499" b="20000"/>
          <a:stretch>
            <a:fillRect/>
          </a:stretch>
        </p:blipFill>
        <p:spPr bwMode="auto">
          <a:xfrm>
            <a:off x="0" y="7620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4691" name="Rectangle 3"/>
          <p:cNvSpPr>
            <a:spLocks noChangeArrowheads="1"/>
          </p:cNvSpPr>
          <p:nvPr/>
        </p:nvSpPr>
        <p:spPr bwMode="auto">
          <a:xfrm>
            <a:off x="133350" y="5867400"/>
            <a:ext cx="889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It has a position isomer where the double bond is between two different carbon atoms.</a:t>
            </a:r>
          </a:p>
        </p:txBody>
      </p:sp>
      <p:pic>
        <p:nvPicPr>
          <p:cNvPr id="754692" name="Picture 4" descr="Posi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4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738" name="Picture 2"/>
          <p:cNvPicPr>
            <a:picLocks noChangeAspect="1" noChangeArrowheads="1"/>
          </p:cNvPicPr>
          <p:nvPr/>
        </p:nvPicPr>
        <p:blipFill>
          <a:blip r:embed="rId3" cstate="print"/>
          <a:srcRect t="15556" r="32500" b="21111"/>
          <a:stretch>
            <a:fillRect/>
          </a:stretch>
        </p:blipFill>
        <p:spPr bwMode="auto">
          <a:xfrm>
            <a:off x="0" y="838200"/>
            <a:ext cx="6172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6739" name="Rectangle 3"/>
          <p:cNvSpPr>
            <a:spLocks noChangeArrowheads="1"/>
          </p:cNvSpPr>
          <p:nvPr/>
        </p:nvSpPr>
        <p:spPr bwMode="auto">
          <a:xfrm>
            <a:off x="133350" y="5867400"/>
            <a:ext cx="889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It has a position isomer where the double bond is between two different carbon atoms.</a:t>
            </a:r>
          </a:p>
        </p:txBody>
      </p:sp>
      <p:pic>
        <p:nvPicPr>
          <p:cNvPr id="756740" name="Picture 4" descr="Posi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4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786" name="Picture 2"/>
          <p:cNvPicPr>
            <a:picLocks noChangeAspect="1" noChangeArrowheads="1"/>
          </p:cNvPicPr>
          <p:nvPr/>
        </p:nvPicPr>
        <p:blipFill>
          <a:blip r:embed="rId3" cstate="print"/>
          <a:srcRect t="15555" r="30000" b="16667"/>
          <a:stretch>
            <a:fillRect/>
          </a:stretch>
        </p:blipFill>
        <p:spPr bwMode="auto">
          <a:xfrm>
            <a:off x="0" y="838200"/>
            <a:ext cx="6400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133350" y="5867400"/>
            <a:ext cx="666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This is but-2-ene. These two compounds are </a:t>
            </a:r>
            <a:r>
              <a:rPr lang="en-US" b="1">
                <a:latin typeface="Arial" pitchFamily="34" charset="0"/>
              </a:rPr>
              <a:t>position isomers</a:t>
            </a:r>
            <a:r>
              <a:rPr lang="en-US">
                <a:latin typeface="Arial" pitchFamily="34" charset="0"/>
              </a:rPr>
              <a:t>.</a:t>
            </a:r>
          </a:p>
        </p:txBody>
      </p:sp>
      <p:pic>
        <p:nvPicPr>
          <p:cNvPr id="758788" name="Picture 4" descr="Posi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4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834" name="Picture 2"/>
          <p:cNvPicPr>
            <a:picLocks noChangeAspect="1" noChangeArrowheads="1"/>
          </p:cNvPicPr>
          <p:nvPr/>
        </p:nvPicPr>
        <p:blipFill>
          <a:blip r:embed="rId3" cstate="print"/>
          <a:srcRect t="13333" r="25000" b="17778"/>
          <a:stretch>
            <a:fillRect/>
          </a:stretch>
        </p:blipFill>
        <p:spPr bwMode="auto">
          <a:xfrm>
            <a:off x="0" y="685800"/>
            <a:ext cx="685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0835" name="Rectangle 3"/>
          <p:cNvSpPr>
            <a:spLocks noChangeArrowheads="1"/>
          </p:cNvSpPr>
          <p:nvPr/>
        </p:nvSpPr>
        <p:spPr bwMode="auto">
          <a:xfrm>
            <a:off x="133350" y="5867400"/>
            <a:ext cx="666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This is but-2-ene. These two compounds are </a:t>
            </a:r>
            <a:r>
              <a:rPr lang="en-US" b="1">
                <a:latin typeface="Arial" pitchFamily="34" charset="0"/>
              </a:rPr>
              <a:t>position isomers</a:t>
            </a:r>
            <a:r>
              <a:rPr lang="en-US">
                <a:latin typeface="Arial" pitchFamily="34" charset="0"/>
              </a:rPr>
              <a:t>.</a:t>
            </a:r>
          </a:p>
        </p:txBody>
      </p:sp>
      <p:pic>
        <p:nvPicPr>
          <p:cNvPr id="760836" name="Picture 4" descr="Posi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4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8" name="Picture 6" descr="pen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3413" y="3243263"/>
            <a:ext cx="2028825" cy="771525"/>
          </a:xfrm>
          <a:prstGeom prst="rect">
            <a:avLst/>
          </a:prstGeom>
          <a:noFill/>
        </p:spPr>
      </p:pic>
      <p:pic>
        <p:nvPicPr>
          <p:cNvPr id="243719" name="Picture 7" descr="pen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5063" y="3232150"/>
            <a:ext cx="2162175" cy="781050"/>
          </a:xfrm>
          <a:prstGeom prst="rect">
            <a:avLst/>
          </a:prstGeom>
          <a:noFill/>
        </p:spPr>
      </p:pic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681038" y="2517775"/>
            <a:ext cx="7781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POSITION OF A DOUBLE BOND IN ALKENES</a:t>
            </a:r>
            <a:endParaRPr lang="en-GB" sz="1600" b="1">
              <a:latin typeface="Times"/>
            </a:endParaRPr>
          </a:p>
        </p:txBody>
      </p:sp>
      <p:sp>
        <p:nvSpPr>
          <p:cNvPr id="243721" name="Text Box 9"/>
          <p:cNvSpPr txBox="1">
            <a:spLocks noChangeArrowheads="1"/>
          </p:cNvSpPr>
          <p:nvPr/>
        </p:nvSpPr>
        <p:spPr bwMode="auto">
          <a:xfrm>
            <a:off x="1693863" y="4181475"/>
            <a:ext cx="229076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PENT-1-ENE</a:t>
            </a:r>
          </a:p>
          <a:p>
            <a:pPr algn="ctr"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double bond between carbons 1 and 2</a:t>
            </a:r>
            <a:endParaRPr lang="en-GB" sz="1600" b="1">
              <a:latin typeface="Times"/>
            </a:endParaRPr>
          </a:p>
        </p:txBody>
      </p:sp>
      <p:sp>
        <p:nvSpPr>
          <p:cNvPr id="243722" name="Text Box 10"/>
          <p:cNvSpPr txBox="1">
            <a:spLocks noChangeArrowheads="1"/>
          </p:cNvSpPr>
          <p:nvPr/>
        </p:nvSpPr>
        <p:spPr bwMode="auto">
          <a:xfrm>
            <a:off x="4843463" y="4181475"/>
            <a:ext cx="234156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PENT-2-ENE</a:t>
            </a:r>
          </a:p>
          <a:p>
            <a:pPr algn="ctr"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double bond between carbons 2 and 3</a:t>
            </a:r>
            <a:endParaRPr lang="en-GB" sz="1600" b="1">
              <a:latin typeface="Times"/>
            </a:endParaRPr>
          </a:p>
        </p:txBody>
      </p:sp>
      <p:sp>
        <p:nvSpPr>
          <p:cNvPr id="243723" name="Text Box 11"/>
          <p:cNvSpPr txBox="1">
            <a:spLocks noChangeArrowheads="1"/>
          </p:cNvSpPr>
          <p:nvPr/>
        </p:nvSpPr>
        <p:spPr bwMode="auto">
          <a:xfrm>
            <a:off x="1890713" y="3503613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1</a:t>
            </a:r>
          </a:p>
        </p:txBody>
      </p:sp>
      <p:sp>
        <p:nvSpPr>
          <p:cNvPr id="243724" name="Text Box 12"/>
          <p:cNvSpPr txBox="1">
            <a:spLocks noChangeArrowheads="1"/>
          </p:cNvSpPr>
          <p:nvPr/>
        </p:nvSpPr>
        <p:spPr bwMode="auto">
          <a:xfrm>
            <a:off x="2260600" y="3503613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2</a:t>
            </a:r>
          </a:p>
        </p:txBody>
      </p:sp>
      <p:sp>
        <p:nvSpPr>
          <p:cNvPr id="243725" name="Text Box 13"/>
          <p:cNvSpPr txBox="1">
            <a:spLocks noChangeArrowheads="1"/>
          </p:cNvSpPr>
          <p:nvPr/>
        </p:nvSpPr>
        <p:spPr bwMode="auto">
          <a:xfrm>
            <a:off x="5524500" y="3503613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2</a:t>
            </a:r>
          </a:p>
        </p:txBody>
      </p:sp>
      <p:sp>
        <p:nvSpPr>
          <p:cNvPr id="243726" name="Text Box 14"/>
          <p:cNvSpPr txBox="1">
            <a:spLocks noChangeArrowheads="1"/>
          </p:cNvSpPr>
          <p:nvPr/>
        </p:nvSpPr>
        <p:spPr bwMode="auto">
          <a:xfrm>
            <a:off x="5894388" y="3503613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3</a:t>
            </a:r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609600" y="5334000"/>
            <a:ext cx="7924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There are no other isomers with five C’s in the longest chain but there are three other structural isomers  with a chain of four carbons plus one in a branch.</a:t>
            </a:r>
            <a:endParaRPr lang="en-GB" sz="1600" b="1">
              <a:latin typeface="Times"/>
            </a:endParaRPr>
          </a:p>
        </p:txBody>
      </p:sp>
      <p:sp>
        <p:nvSpPr>
          <p:cNvPr id="243728" name="Text Box 16"/>
          <p:cNvSpPr txBox="1">
            <a:spLocks noChangeArrowheads="1"/>
          </p:cNvSpPr>
          <p:nvPr/>
        </p:nvSpPr>
        <p:spPr bwMode="auto">
          <a:xfrm>
            <a:off x="541338" y="2517775"/>
            <a:ext cx="1317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Example 1</a:t>
            </a:r>
            <a:endParaRPr lang="en-GB" sz="1600" b="1">
              <a:latin typeface="Times"/>
            </a:endParaRPr>
          </a:p>
        </p:txBody>
      </p:sp>
      <p:sp>
        <p:nvSpPr>
          <p:cNvPr id="243729" name="Text Box 17"/>
          <p:cNvSpPr txBox="1">
            <a:spLocks noChangeArrowheads="1"/>
          </p:cNvSpPr>
          <p:nvPr/>
        </p:nvSpPr>
        <p:spPr bwMode="auto">
          <a:xfrm>
            <a:off x="1447800" y="3175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STRUCTURAL ISOMERISM - POSITIONAL</a:t>
            </a:r>
          </a:p>
        </p:txBody>
      </p:sp>
      <p:sp>
        <p:nvSpPr>
          <p:cNvPr id="243730" name="Text Box 18"/>
          <p:cNvSpPr txBox="1">
            <a:spLocks noChangeArrowheads="1"/>
          </p:cNvSpPr>
          <p:nvPr/>
        </p:nvSpPr>
        <p:spPr bwMode="auto">
          <a:xfrm>
            <a:off x="1370013" y="1000125"/>
            <a:ext cx="634841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molecule has the same carbon skeleton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molecule has the same same functional group...  BUT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the functional group is in a different position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have similar chemical properties / different physical properties</a:t>
            </a:r>
            <a:endParaRPr lang="en-GB" sz="1600" b="1">
              <a:latin typeface="Times"/>
            </a:endParaRPr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6" name="Picture 6" descr="1brb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400" y="3241675"/>
            <a:ext cx="1809750" cy="952500"/>
          </a:xfrm>
          <a:prstGeom prst="rect">
            <a:avLst/>
          </a:prstGeom>
          <a:noFill/>
        </p:spPr>
      </p:pic>
      <p:pic>
        <p:nvPicPr>
          <p:cNvPr id="245767" name="Picture 7" descr="2brb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8225" y="3252788"/>
            <a:ext cx="1809750" cy="942975"/>
          </a:xfrm>
          <a:prstGeom prst="rect">
            <a:avLst/>
          </a:prstGeom>
          <a:noFill/>
        </p:spPr>
      </p:pic>
      <p:pic>
        <p:nvPicPr>
          <p:cNvPr id="245768" name="Picture 8" descr="2brbut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500" y="3241675"/>
            <a:ext cx="1809750" cy="942975"/>
          </a:xfrm>
          <a:prstGeom prst="rect">
            <a:avLst/>
          </a:prstGeom>
          <a:noFill/>
        </p:spPr>
      </p:pic>
      <p:sp>
        <p:nvSpPr>
          <p:cNvPr id="245769" name="Text Box 9"/>
          <p:cNvSpPr txBox="1">
            <a:spLocks noChangeArrowheads="1"/>
          </p:cNvSpPr>
          <p:nvPr/>
        </p:nvSpPr>
        <p:spPr bwMode="auto">
          <a:xfrm>
            <a:off x="712788" y="4381500"/>
            <a:ext cx="21383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400" b="1">
                <a:latin typeface="Arial" pitchFamily="34" charset="0"/>
              </a:rPr>
              <a:t>1-CHLOROBUTANE</a:t>
            </a:r>
          </a:p>
          <a:p>
            <a:pPr algn="ctr">
              <a:spcAft>
                <a:spcPts val="200"/>
              </a:spcAft>
            </a:pPr>
            <a:r>
              <a:rPr lang="en-GB" sz="1400" b="1">
                <a:latin typeface="Arial" pitchFamily="34" charset="0"/>
              </a:rPr>
              <a:t>halogen on carbon 1</a:t>
            </a:r>
            <a:endParaRPr lang="en-GB" sz="1400" b="1">
              <a:latin typeface="Times"/>
            </a:endParaRPr>
          </a:p>
        </p:txBody>
      </p:sp>
      <p:sp>
        <p:nvSpPr>
          <p:cNvPr id="245770" name="Text Box 10"/>
          <p:cNvSpPr txBox="1">
            <a:spLocks noChangeArrowheads="1"/>
          </p:cNvSpPr>
          <p:nvPr/>
        </p:nvSpPr>
        <p:spPr bwMode="auto">
          <a:xfrm>
            <a:off x="1268413" y="34925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1</a:t>
            </a:r>
          </a:p>
        </p:txBody>
      </p:sp>
      <p:sp>
        <p:nvSpPr>
          <p:cNvPr id="245771" name="Text Box 11"/>
          <p:cNvSpPr txBox="1">
            <a:spLocks noChangeArrowheads="1"/>
          </p:cNvSpPr>
          <p:nvPr/>
        </p:nvSpPr>
        <p:spPr bwMode="auto">
          <a:xfrm>
            <a:off x="4175125" y="35052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2</a:t>
            </a:r>
          </a:p>
        </p:txBody>
      </p:sp>
      <p:sp>
        <p:nvSpPr>
          <p:cNvPr id="245772" name="Text Box 12"/>
          <p:cNvSpPr txBox="1">
            <a:spLocks noChangeArrowheads="1"/>
          </p:cNvSpPr>
          <p:nvPr/>
        </p:nvSpPr>
        <p:spPr bwMode="auto">
          <a:xfrm>
            <a:off x="301625" y="5349875"/>
            <a:ext cx="86899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Moving the chlorine along the chain makes new isomers; the position is measured from the end nearest the functional group... the third example is 2- NOT 3-chlorobutane.</a:t>
            </a:r>
          </a:p>
          <a:p>
            <a:pPr>
              <a:lnSpc>
                <a:spcPct val="30000"/>
              </a:lnSpc>
              <a:spcAft>
                <a:spcPts val="200"/>
              </a:spcAft>
            </a:pPr>
            <a:endParaRPr lang="en-GB" sz="1600" b="1">
              <a:latin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There are 2 more structural isomers of C</a:t>
            </a:r>
            <a:r>
              <a:rPr lang="en-GB" sz="1600" b="1" baseline="-25000">
                <a:latin typeface="Arial" pitchFamily="34" charset="0"/>
              </a:rPr>
              <a:t>4</a:t>
            </a:r>
            <a:r>
              <a:rPr lang="en-GB" sz="1600" b="1">
                <a:latin typeface="Arial" pitchFamily="34" charset="0"/>
              </a:rPr>
              <a:t>H</a:t>
            </a:r>
            <a:r>
              <a:rPr lang="en-GB" sz="1600" b="1" baseline="-25000">
                <a:latin typeface="Arial" pitchFamily="34" charset="0"/>
              </a:rPr>
              <a:t>9</a:t>
            </a:r>
            <a:r>
              <a:rPr lang="en-GB" sz="1600" b="1">
                <a:latin typeface="Arial" pitchFamily="34" charset="0"/>
              </a:rPr>
              <a:t>Cl but they have a longest chain of 3</a:t>
            </a:r>
            <a:endParaRPr lang="en-GB" sz="1600" b="1">
              <a:latin typeface="Times"/>
            </a:endParaRPr>
          </a:p>
        </p:txBody>
      </p:sp>
      <p:sp>
        <p:nvSpPr>
          <p:cNvPr id="245773" name="Text Box 13"/>
          <p:cNvSpPr txBox="1">
            <a:spLocks noChangeArrowheads="1"/>
          </p:cNvSpPr>
          <p:nvPr/>
        </p:nvSpPr>
        <p:spPr bwMode="auto">
          <a:xfrm>
            <a:off x="3249613" y="4381500"/>
            <a:ext cx="21383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400" b="1">
                <a:latin typeface="Arial" pitchFamily="34" charset="0"/>
              </a:rPr>
              <a:t>2-CHLOROBUTANE</a:t>
            </a:r>
          </a:p>
          <a:p>
            <a:pPr algn="ctr">
              <a:spcAft>
                <a:spcPts val="200"/>
              </a:spcAft>
            </a:pPr>
            <a:r>
              <a:rPr lang="en-GB" sz="1400" b="1">
                <a:latin typeface="Arial" pitchFamily="34" charset="0"/>
              </a:rPr>
              <a:t>halogen on carbon 2</a:t>
            </a:r>
            <a:endParaRPr lang="en-GB" sz="1400" b="1">
              <a:latin typeface="Times"/>
            </a:endParaRPr>
          </a:p>
        </p:txBody>
      </p:sp>
      <p:sp>
        <p:nvSpPr>
          <p:cNvPr id="245774" name="Text Box 14"/>
          <p:cNvSpPr txBox="1">
            <a:spLocks noChangeArrowheads="1"/>
          </p:cNvSpPr>
          <p:nvPr/>
        </p:nvSpPr>
        <p:spPr bwMode="auto">
          <a:xfrm>
            <a:off x="5724525" y="3417888"/>
            <a:ext cx="860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BUT</a:t>
            </a:r>
            <a:endParaRPr lang="en-GB" sz="1600" b="1">
              <a:latin typeface="Times"/>
            </a:endParaRPr>
          </a:p>
        </p:txBody>
      </p:sp>
      <p:sp>
        <p:nvSpPr>
          <p:cNvPr id="245775" name="Text Box 15"/>
          <p:cNvSpPr txBox="1">
            <a:spLocks noChangeArrowheads="1"/>
          </p:cNvSpPr>
          <p:nvPr/>
        </p:nvSpPr>
        <p:spPr bwMode="auto">
          <a:xfrm>
            <a:off x="6446838" y="4381500"/>
            <a:ext cx="21383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400" b="1">
                <a:latin typeface="Arial" pitchFamily="34" charset="0"/>
              </a:rPr>
              <a:t>is NOT</a:t>
            </a:r>
          </a:p>
          <a:p>
            <a:pPr algn="ctr">
              <a:spcAft>
                <a:spcPts val="200"/>
              </a:spcAft>
            </a:pPr>
            <a:r>
              <a:rPr lang="en-GB" sz="1400" b="1">
                <a:latin typeface="Arial" pitchFamily="34" charset="0"/>
              </a:rPr>
              <a:t>3-CHLOROBUTANE</a:t>
            </a:r>
            <a:endParaRPr lang="en-GB" sz="1400">
              <a:latin typeface="Times"/>
            </a:endParaRPr>
          </a:p>
        </p:txBody>
      </p:sp>
      <p:sp>
        <p:nvSpPr>
          <p:cNvPr id="245776" name="Text Box 16"/>
          <p:cNvSpPr txBox="1">
            <a:spLocks noChangeArrowheads="1"/>
          </p:cNvSpPr>
          <p:nvPr/>
        </p:nvSpPr>
        <p:spPr bwMode="auto">
          <a:xfrm>
            <a:off x="7631113" y="34925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2</a:t>
            </a:r>
          </a:p>
        </p:txBody>
      </p:sp>
      <p:sp>
        <p:nvSpPr>
          <p:cNvPr id="245777" name="Text Box 17"/>
          <p:cNvSpPr txBox="1">
            <a:spLocks noChangeArrowheads="1"/>
          </p:cNvSpPr>
          <p:nvPr/>
        </p:nvSpPr>
        <p:spPr bwMode="auto">
          <a:xfrm>
            <a:off x="681038" y="2517775"/>
            <a:ext cx="7781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POSITION OF A HALOGEN IN A HALOALKANE</a:t>
            </a:r>
            <a:endParaRPr lang="en-GB" sz="1600" b="1">
              <a:latin typeface="Times"/>
            </a:endParaRPr>
          </a:p>
        </p:txBody>
      </p:sp>
      <p:sp>
        <p:nvSpPr>
          <p:cNvPr id="245778" name="Text Box 18"/>
          <p:cNvSpPr txBox="1">
            <a:spLocks noChangeArrowheads="1"/>
          </p:cNvSpPr>
          <p:nvPr/>
        </p:nvSpPr>
        <p:spPr bwMode="auto">
          <a:xfrm>
            <a:off x="541338" y="2517775"/>
            <a:ext cx="1317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Example 2</a:t>
            </a:r>
            <a:endParaRPr lang="en-GB" sz="1600" b="1">
              <a:latin typeface="Times"/>
            </a:endParaRPr>
          </a:p>
        </p:txBody>
      </p:sp>
      <p:sp>
        <p:nvSpPr>
          <p:cNvPr id="245779" name="Text Box 19"/>
          <p:cNvSpPr txBox="1">
            <a:spLocks noChangeArrowheads="1"/>
          </p:cNvSpPr>
          <p:nvPr/>
        </p:nvSpPr>
        <p:spPr bwMode="auto">
          <a:xfrm>
            <a:off x="1447800" y="3175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STRUCTURAL ISOMERISM - POSITIONAL</a:t>
            </a:r>
          </a:p>
        </p:txBody>
      </p:sp>
      <p:sp>
        <p:nvSpPr>
          <p:cNvPr id="245780" name="Text Box 20"/>
          <p:cNvSpPr txBox="1">
            <a:spLocks noChangeArrowheads="1"/>
          </p:cNvSpPr>
          <p:nvPr/>
        </p:nvSpPr>
        <p:spPr bwMode="auto">
          <a:xfrm>
            <a:off x="1370013" y="1000125"/>
            <a:ext cx="634841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molecule has the same carbon skeleton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molecule has the same same functional group...  BUT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the functional group is in a different position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have similar chemical properties / different physical properties</a:t>
            </a:r>
            <a:endParaRPr lang="en-GB" sz="1600" b="1">
              <a:latin typeface="Times"/>
            </a:endParaRPr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1447800" y="3175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STRUCTURAL ISOMERISM - POSITIONAL</a:t>
            </a:r>
          </a:p>
        </p:txBody>
      </p:sp>
      <p:pic>
        <p:nvPicPr>
          <p:cNvPr id="247815" name="Picture 7" descr="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025" y="3136900"/>
            <a:ext cx="6453188" cy="233203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3392488" y="5522913"/>
            <a:ext cx="23558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400" b="1">
                <a:latin typeface="Arial" pitchFamily="34" charset="0"/>
              </a:rPr>
              <a:t>1,3-DICHLOROBENZENE</a:t>
            </a:r>
          </a:p>
          <a:p>
            <a:pPr algn="ctr">
              <a:spcAft>
                <a:spcPts val="200"/>
              </a:spcAft>
            </a:pPr>
            <a:r>
              <a:rPr lang="en-GB" sz="1400" b="1" i="1">
                <a:latin typeface="Arial" pitchFamily="34" charset="0"/>
              </a:rPr>
              <a:t>meta</a:t>
            </a:r>
            <a:r>
              <a:rPr lang="en-GB" sz="1400" b="1">
                <a:latin typeface="Arial" pitchFamily="34" charset="0"/>
              </a:rPr>
              <a:t> dichlorobenzene</a:t>
            </a:r>
            <a:endParaRPr lang="en-GB" sz="1400" b="1">
              <a:latin typeface="Times"/>
            </a:endParaRP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787400" y="5522913"/>
            <a:ext cx="23558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400" b="1">
                <a:latin typeface="Arial" pitchFamily="34" charset="0"/>
              </a:rPr>
              <a:t>1,2-DICHLOROBENZENE</a:t>
            </a:r>
          </a:p>
          <a:p>
            <a:pPr algn="ctr">
              <a:spcAft>
                <a:spcPts val="200"/>
              </a:spcAft>
            </a:pPr>
            <a:r>
              <a:rPr lang="en-GB" sz="1400" b="1" i="1">
                <a:latin typeface="Arial" pitchFamily="34" charset="0"/>
              </a:rPr>
              <a:t>ortho</a:t>
            </a:r>
            <a:r>
              <a:rPr lang="en-GB" sz="1400" b="1">
                <a:latin typeface="Arial" pitchFamily="34" charset="0"/>
              </a:rPr>
              <a:t> dichlorobenzene</a:t>
            </a:r>
            <a:endParaRPr lang="en-GB" sz="1400" b="1">
              <a:latin typeface="Times"/>
            </a:endParaRPr>
          </a:p>
        </p:txBody>
      </p:sp>
      <p:sp>
        <p:nvSpPr>
          <p:cNvPr id="247818" name="Text Box 10"/>
          <p:cNvSpPr txBox="1">
            <a:spLocks noChangeArrowheads="1"/>
          </p:cNvSpPr>
          <p:nvPr/>
        </p:nvSpPr>
        <p:spPr bwMode="auto">
          <a:xfrm>
            <a:off x="6064250" y="5535613"/>
            <a:ext cx="23558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400" b="1">
                <a:latin typeface="Arial" pitchFamily="34" charset="0"/>
              </a:rPr>
              <a:t>1,4-DICHLOROBENZENE</a:t>
            </a:r>
          </a:p>
          <a:p>
            <a:pPr algn="ctr">
              <a:spcAft>
                <a:spcPts val="200"/>
              </a:spcAft>
            </a:pPr>
            <a:r>
              <a:rPr lang="en-GB" sz="1400" b="1" i="1">
                <a:latin typeface="Arial" pitchFamily="34" charset="0"/>
              </a:rPr>
              <a:t>para </a:t>
            </a:r>
            <a:r>
              <a:rPr lang="en-GB" sz="1400" b="1">
                <a:latin typeface="Arial" pitchFamily="34" charset="0"/>
              </a:rPr>
              <a:t>dichlorobenzene</a:t>
            </a:r>
            <a:endParaRPr lang="en-GB" sz="1400" b="1">
              <a:latin typeface="Times"/>
            </a:endParaRPr>
          </a:p>
        </p:txBody>
      </p:sp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681038" y="2517775"/>
            <a:ext cx="7781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RELATIVE POSITIONS ON A BENZENE RING</a:t>
            </a:r>
            <a:endParaRPr lang="en-GB" sz="1600" b="1">
              <a:latin typeface="Times"/>
            </a:endParaRPr>
          </a:p>
        </p:txBody>
      </p:sp>
      <p:sp>
        <p:nvSpPr>
          <p:cNvPr id="247820" name="Text Box 12"/>
          <p:cNvSpPr txBox="1">
            <a:spLocks noChangeArrowheads="1"/>
          </p:cNvSpPr>
          <p:nvPr/>
        </p:nvSpPr>
        <p:spPr bwMode="auto">
          <a:xfrm>
            <a:off x="541338" y="2517775"/>
            <a:ext cx="1317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Example 3</a:t>
            </a:r>
            <a:endParaRPr lang="en-GB" sz="1600" b="1">
              <a:latin typeface="Times"/>
            </a:endParaRPr>
          </a:p>
        </p:txBody>
      </p:sp>
      <p:sp>
        <p:nvSpPr>
          <p:cNvPr id="247821" name="Text Box 13"/>
          <p:cNvSpPr txBox="1">
            <a:spLocks noChangeArrowheads="1"/>
          </p:cNvSpPr>
          <p:nvPr/>
        </p:nvSpPr>
        <p:spPr bwMode="auto">
          <a:xfrm>
            <a:off x="1370013" y="1000125"/>
            <a:ext cx="634841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molecule has the same carbon skeleton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molecule has the same same functional group...  BUT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the functional group is in a different position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have similar chemical properties / different physical properties</a:t>
            </a:r>
            <a:endParaRPr lang="en-GB" sz="1600" b="1">
              <a:latin typeface="Times"/>
            </a:endParaRPr>
          </a:p>
        </p:txBody>
      </p:sp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Text Box 2"/>
          <p:cNvSpPr txBox="1">
            <a:spLocks noChangeArrowheads="1"/>
          </p:cNvSpPr>
          <p:nvPr/>
        </p:nvSpPr>
        <p:spPr bwMode="auto">
          <a:xfrm>
            <a:off x="1016000" y="317500"/>
            <a:ext cx="704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STRUCTURAL ISOMERISM - INTRODUCTION</a:t>
            </a: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323850" y="1412875"/>
            <a:ext cx="85661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en-GB" sz="2400" b="1">
                <a:latin typeface="Arial" pitchFamily="34" charset="0"/>
              </a:rPr>
              <a:t>Functional Group	different functional group</a:t>
            </a:r>
          </a:p>
          <a:p>
            <a:pPr>
              <a:spcAft>
                <a:spcPts val="200"/>
              </a:spcAft>
            </a:pPr>
            <a:r>
              <a:rPr lang="en-GB" sz="2400" b="1">
                <a:latin typeface="Arial" pitchFamily="34" charset="0"/>
              </a:rPr>
              <a:t>			different chemical properties</a:t>
            </a:r>
          </a:p>
          <a:p>
            <a:pPr>
              <a:spcAft>
                <a:spcPts val="200"/>
              </a:spcAft>
            </a:pPr>
            <a:r>
              <a:rPr lang="en-GB" sz="2400" b="1">
                <a:latin typeface="Arial" pitchFamily="34" charset="0"/>
              </a:rPr>
              <a:t>			different physical properties</a:t>
            </a:r>
            <a:endParaRPr lang="en-GB" sz="2400">
              <a:latin typeface="Arial" pitchFamily="34" charset="0"/>
            </a:endParaRPr>
          </a:p>
          <a:p>
            <a:pPr>
              <a:spcAft>
                <a:spcPts val="200"/>
              </a:spcAft>
            </a:pPr>
            <a:endParaRPr lang="en-GB" sz="2400">
              <a:latin typeface="Arial" pitchFamily="34" charset="0"/>
            </a:endParaRPr>
          </a:p>
          <a:p>
            <a:pPr>
              <a:spcAft>
                <a:spcPts val="200"/>
              </a:spcAft>
            </a:pPr>
            <a:endParaRPr lang="en-GB" sz="2400">
              <a:latin typeface="Time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882" name="Picture 2"/>
          <p:cNvPicPr>
            <a:picLocks noChangeAspect="1" noChangeArrowheads="1"/>
          </p:cNvPicPr>
          <p:nvPr/>
        </p:nvPicPr>
        <p:blipFill>
          <a:blip r:embed="rId3" cstate="print"/>
          <a:srcRect t="16667" r="16667" b="18889"/>
          <a:stretch>
            <a:fillRect/>
          </a:stretch>
        </p:blipFill>
        <p:spPr bwMode="auto">
          <a:xfrm>
            <a:off x="0" y="914400"/>
            <a:ext cx="762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2883" name="Rectangle 3"/>
          <p:cNvSpPr>
            <a:spLocks noChangeArrowheads="1"/>
          </p:cNvSpPr>
          <p:nvPr/>
        </p:nvSpPr>
        <p:spPr bwMode="auto">
          <a:xfrm>
            <a:off x="133350" y="5867400"/>
            <a:ext cx="315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This is butanal, an </a:t>
            </a:r>
            <a:r>
              <a:rPr lang="en-US" b="1">
                <a:latin typeface="Arial" pitchFamily="34" charset="0"/>
              </a:rPr>
              <a:t>aldehyde</a:t>
            </a:r>
            <a:r>
              <a:rPr lang="en-US"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930" name="Picture 2"/>
          <p:cNvPicPr>
            <a:picLocks noChangeAspect="1" noChangeArrowheads="1"/>
          </p:cNvPicPr>
          <p:nvPr/>
        </p:nvPicPr>
        <p:blipFill>
          <a:blip r:embed="rId3" cstate="print"/>
          <a:srcRect t="14444" r="17500" b="16667"/>
          <a:stretch>
            <a:fillRect/>
          </a:stretch>
        </p:blipFill>
        <p:spPr bwMode="auto">
          <a:xfrm>
            <a:off x="0" y="762000"/>
            <a:ext cx="7543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4931" name="Rectangle 3"/>
          <p:cNvSpPr>
            <a:spLocks noChangeArrowheads="1"/>
          </p:cNvSpPr>
          <p:nvPr/>
        </p:nvSpPr>
        <p:spPr bwMode="auto">
          <a:xfrm>
            <a:off x="133350" y="5867400"/>
            <a:ext cx="728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It has a functional group isomer where the carbonyl group, C=O, is on </a:t>
            </a:r>
          </a:p>
          <a:p>
            <a:pPr eaLnBrk="1" hangingPunct="1"/>
            <a:r>
              <a:rPr lang="en-US">
                <a:latin typeface="Arial" pitchFamily="34" charset="0"/>
              </a:rPr>
              <a:t>a different carbon atom.</a:t>
            </a:r>
          </a:p>
        </p:txBody>
      </p:sp>
      <p:pic>
        <p:nvPicPr>
          <p:cNvPr id="764932" name="Picture 4" descr="Posi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4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602" name="Picture 2" descr="save-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pic>
        <p:nvPicPr>
          <p:cNvPr id="793603" name="Picture 3"/>
          <p:cNvPicPr>
            <a:picLocks noChangeAspect="1" noChangeArrowheads="1"/>
          </p:cNvPicPr>
          <p:nvPr/>
        </p:nvPicPr>
        <p:blipFill>
          <a:blip r:embed="rId4" cstate="print"/>
          <a:srcRect l="25999" t="17999" r="25999" b="34000"/>
          <a:stretch>
            <a:fillRect/>
          </a:stretch>
        </p:blipFill>
        <p:spPr bwMode="auto">
          <a:xfrm>
            <a:off x="2743200" y="1600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3604" name="Rectangle 4"/>
          <p:cNvSpPr>
            <a:spLocks noChangeArrowheads="1"/>
          </p:cNvSpPr>
          <p:nvPr/>
        </p:nvSpPr>
        <p:spPr bwMode="auto">
          <a:xfrm>
            <a:off x="762000" y="5867400"/>
            <a:ext cx="380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pitchFamily="34" charset="0"/>
              </a:rPr>
              <a:t>This alkane has </a:t>
            </a:r>
            <a:r>
              <a:rPr lang="en-US" b="1">
                <a:solidFill>
                  <a:schemeClr val="bg2"/>
                </a:solidFill>
                <a:latin typeface="Arial" pitchFamily="34" charset="0"/>
              </a:rPr>
              <a:t>four</a:t>
            </a:r>
            <a:r>
              <a:rPr lang="en-US">
                <a:solidFill>
                  <a:schemeClr val="bg2"/>
                </a:solidFill>
                <a:latin typeface="Arial" pitchFamily="34" charset="0"/>
              </a:rPr>
              <a:t> carbon atoms.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978" name="Picture 2"/>
          <p:cNvPicPr>
            <a:picLocks noChangeAspect="1" noChangeArrowheads="1"/>
          </p:cNvPicPr>
          <p:nvPr/>
        </p:nvPicPr>
        <p:blipFill>
          <a:blip r:embed="rId3" cstate="print"/>
          <a:srcRect t="14444" r="25000" b="16667"/>
          <a:stretch>
            <a:fillRect/>
          </a:stretch>
        </p:blipFill>
        <p:spPr bwMode="auto">
          <a:xfrm>
            <a:off x="0" y="762000"/>
            <a:ext cx="685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6979" name="Rectangle 3"/>
          <p:cNvSpPr>
            <a:spLocks noChangeArrowheads="1"/>
          </p:cNvSpPr>
          <p:nvPr/>
        </p:nvSpPr>
        <p:spPr bwMode="auto">
          <a:xfrm>
            <a:off x="133350" y="5867400"/>
            <a:ext cx="728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It has a functional group isomer where the carbonyl group, C=O, is on </a:t>
            </a:r>
          </a:p>
          <a:p>
            <a:pPr eaLnBrk="1" hangingPunct="1"/>
            <a:r>
              <a:rPr lang="en-US">
                <a:latin typeface="Arial" pitchFamily="34" charset="0"/>
              </a:rPr>
              <a:t>a different carbon atom.</a:t>
            </a:r>
          </a:p>
        </p:txBody>
      </p:sp>
      <p:pic>
        <p:nvPicPr>
          <p:cNvPr id="766980" name="Picture 4" descr="Posi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4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026" name="Picture 2"/>
          <p:cNvPicPr>
            <a:picLocks noChangeAspect="1" noChangeArrowheads="1"/>
          </p:cNvPicPr>
          <p:nvPr/>
        </p:nvPicPr>
        <p:blipFill>
          <a:blip r:embed="rId3" cstate="print"/>
          <a:srcRect t="14444" r="25000" b="16667"/>
          <a:stretch>
            <a:fillRect/>
          </a:stretch>
        </p:blipFill>
        <p:spPr bwMode="auto">
          <a:xfrm>
            <a:off x="0" y="762000"/>
            <a:ext cx="685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9027" name="Rectangle 3"/>
          <p:cNvSpPr>
            <a:spLocks noChangeArrowheads="1"/>
          </p:cNvSpPr>
          <p:nvPr/>
        </p:nvSpPr>
        <p:spPr bwMode="auto">
          <a:xfrm>
            <a:off x="133350" y="5867400"/>
            <a:ext cx="728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It has a functional group isomer where the carbonyl group, C=O, is on </a:t>
            </a:r>
          </a:p>
          <a:p>
            <a:pPr eaLnBrk="1" hangingPunct="1"/>
            <a:r>
              <a:rPr lang="en-US">
                <a:latin typeface="Arial" pitchFamily="34" charset="0"/>
              </a:rPr>
              <a:t>a different carbon atom.</a:t>
            </a:r>
          </a:p>
        </p:txBody>
      </p:sp>
      <p:pic>
        <p:nvPicPr>
          <p:cNvPr id="769028" name="Picture 4" descr="Posi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4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74" name="Picture 2"/>
          <p:cNvPicPr>
            <a:picLocks noChangeAspect="1" noChangeArrowheads="1"/>
          </p:cNvPicPr>
          <p:nvPr/>
        </p:nvPicPr>
        <p:blipFill>
          <a:blip r:embed="rId3" cstate="print"/>
          <a:srcRect t="17778" r="25000" b="13333"/>
          <a:stretch>
            <a:fillRect/>
          </a:stretch>
        </p:blipFill>
        <p:spPr bwMode="auto">
          <a:xfrm>
            <a:off x="0" y="990600"/>
            <a:ext cx="685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1075" name="Rectangle 3"/>
          <p:cNvSpPr>
            <a:spLocks noChangeArrowheads="1"/>
          </p:cNvSpPr>
          <p:nvPr/>
        </p:nvSpPr>
        <p:spPr bwMode="auto">
          <a:xfrm>
            <a:off x="133350" y="5867400"/>
            <a:ext cx="574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This is butanone, a </a:t>
            </a:r>
            <a:r>
              <a:rPr lang="en-US" b="1">
                <a:latin typeface="Arial" pitchFamily="34" charset="0"/>
              </a:rPr>
              <a:t>ketone</a:t>
            </a:r>
            <a:r>
              <a:rPr lang="en-US">
                <a:latin typeface="Arial" pitchFamily="34" charset="0"/>
              </a:rPr>
              <a:t>.</a:t>
            </a:r>
          </a:p>
          <a:p>
            <a:pPr eaLnBrk="1" hangingPunct="1"/>
            <a:r>
              <a:rPr lang="en-US">
                <a:latin typeface="Arial" pitchFamily="34" charset="0"/>
              </a:rPr>
              <a:t>These two compounds are </a:t>
            </a:r>
            <a:r>
              <a:rPr lang="en-US" b="1">
                <a:latin typeface="Arial" pitchFamily="34" charset="0"/>
              </a:rPr>
              <a:t>functional group isomers.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122" name="Picture 2"/>
          <p:cNvPicPr>
            <a:picLocks noChangeAspect="1" noChangeArrowheads="1"/>
          </p:cNvPicPr>
          <p:nvPr/>
        </p:nvPicPr>
        <p:blipFill>
          <a:blip r:embed="rId3" cstate="print"/>
          <a:srcRect t="16667" r="30833" b="13333"/>
          <a:stretch>
            <a:fillRect/>
          </a:stretch>
        </p:blipFill>
        <p:spPr bwMode="auto">
          <a:xfrm>
            <a:off x="0" y="914400"/>
            <a:ext cx="6324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3123" name="Rectangle 3"/>
          <p:cNvSpPr>
            <a:spLocks noChangeArrowheads="1"/>
          </p:cNvSpPr>
          <p:nvPr/>
        </p:nvSpPr>
        <p:spPr bwMode="auto">
          <a:xfrm>
            <a:off x="133350" y="5867400"/>
            <a:ext cx="6486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These two compounds are functional group isomers of C</a:t>
            </a:r>
            <a:r>
              <a:rPr lang="en-US" baseline="-25000">
                <a:latin typeface="Arial" pitchFamily="34" charset="0"/>
              </a:rPr>
              <a:t>4</a:t>
            </a:r>
            <a:r>
              <a:rPr lang="en-US">
                <a:latin typeface="Arial" pitchFamily="34" charset="0"/>
              </a:rPr>
              <a:t>H</a:t>
            </a:r>
            <a:r>
              <a:rPr lang="en-US" baseline="-25000">
                <a:latin typeface="Arial" pitchFamily="34" charset="0"/>
              </a:rPr>
              <a:t>8</a:t>
            </a:r>
            <a:r>
              <a:rPr lang="en-US">
                <a:latin typeface="Arial" pitchFamily="34" charset="0"/>
              </a:rPr>
              <a:t>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170" name="Picture 2"/>
          <p:cNvPicPr>
            <a:picLocks noChangeAspect="1" noChangeArrowheads="1"/>
          </p:cNvPicPr>
          <p:nvPr/>
        </p:nvPicPr>
        <p:blipFill>
          <a:blip r:embed="rId3" cstate="print"/>
          <a:srcRect t="15556" r="30000" b="26666"/>
          <a:stretch>
            <a:fillRect/>
          </a:stretch>
        </p:blipFill>
        <p:spPr bwMode="auto">
          <a:xfrm>
            <a:off x="0" y="838200"/>
            <a:ext cx="6400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5171" name="Rectangle 3"/>
          <p:cNvSpPr>
            <a:spLocks noChangeArrowheads="1"/>
          </p:cNvSpPr>
          <p:nvPr/>
        </p:nvSpPr>
        <p:spPr bwMode="auto">
          <a:xfrm>
            <a:off x="133350" y="5867400"/>
            <a:ext cx="324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This is butan-1-ol, an </a:t>
            </a:r>
            <a:r>
              <a:rPr lang="en-US" b="1">
                <a:latin typeface="Arial" pitchFamily="34" charset="0"/>
              </a:rPr>
              <a:t>alcohol</a:t>
            </a:r>
            <a:r>
              <a:rPr lang="en-US">
                <a:latin typeface="Arial" pitchFamily="34" charset="0"/>
              </a:rPr>
              <a:t>.</a:t>
            </a:r>
          </a:p>
        </p:txBody>
      </p:sp>
      <p:pic>
        <p:nvPicPr>
          <p:cNvPr id="775172" name="Picture 4" descr="Posi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4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218" name="Picture 2"/>
          <p:cNvPicPr>
            <a:picLocks noChangeAspect="1" noChangeArrowheads="1"/>
          </p:cNvPicPr>
          <p:nvPr/>
        </p:nvPicPr>
        <p:blipFill>
          <a:blip r:embed="rId3" cstate="print"/>
          <a:srcRect t="14444" r="26666" b="16667"/>
          <a:stretch>
            <a:fillRect/>
          </a:stretch>
        </p:blipFill>
        <p:spPr bwMode="auto">
          <a:xfrm>
            <a:off x="0" y="762000"/>
            <a:ext cx="6705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7219" name="Rectangle 3"/>
          <p:cNvSpPr>
            <a:spLocks noChangeArrowheads="1"/>
          </p:cNvSpPr>
          <p:nvPr/>
        </p:nvSpPr>
        <p:spPr bwMode="auto">
          <a:xfrm>
            <a:off x="133350" y="5867400"/>
            <a:ext cx="614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It has a functional group isomer involving the oxygen atom.</a:t>
            </a:r>
          </a:p>
        </p:txBody>
      </p:sp>
      <p:pic>
        <p:nvPicPr>
          <p:cNvPr id="777220" name="Picture 4" descr="Posi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4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266" name="Picture 2"/>
          <p:cNvPicPr>
            <a:picLocks noChangeAspect="1" noChangeArrowheads="1"/>
          </p:cNvPicPr>
          <p:nvPr/>
        </p:nvPicPr>
        <p:blipFill>
          <a:blip r:embed="rId3" cstate="print"/>
          <a:srcRect t="14444" r="20833" b="16667"/>
          <a:stretch>
            <a:fillRect/>
          </a:stretch>
        </p:blipFill>
        <p:spPr bwMode="auto">
          <a:xfrm>
            <a:off x="0" y="762000"/>
            <a:ext cx="7239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9267" name="Rectangle 3"/>
          <p:cNvSpPr>
            <a:spLocks noChangeArrowheads="1"/>
          </p:cNvSpPr>
          <p:nvPr/>
        </p:nvSpPr>
        <p:spPr bwMode="auto">
          <a:xfrm>
            <a:off x="133350" y="5867400"/>
            <a:ext cx="614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It has a functional group isomer involving the oxygen atom.</a:t>
            </a:r>
          </a:p>
        </p:txBody>
      </p:sp>
      <p:pic>
        <p:nvPicPr>
          <p:cNvPr id="779268" name="Picture 4" descr="Posi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4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314" name="Picture 2"/>
          <p:cNvPicPr>
            <a:picLocks noChangeAspect="1" noChangeArrowheads="1"/>
          </p:cNvPicPr>
          <p:nvPr/>
        </p:nvPicPr>
        <p:blipFill>
          <a:blip r:embed="rId3" cstate="print"/>
          <a:srcRect t="14444" r="18333" b="11111"/>
          <a:stretch>
            <a:fillRect/>
          </a:stretch>
        </p:blipFill>
        <p:spPr bwMode="auto">
          <a:xfrm>
            <a:off x="0" y="762000"/>
            <a:ext cx="7467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1315" name="Picture 3" descr="B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3263"/>
            <a:ext cx="9144000" cy="1074737"/>
          </a:xfrm>
          <a:prstGeom prst="rect">
            <a:avLst/>
          </a:prstGeom>
          <a:noFill/>
        </p:spPr>
      </p:pic>
      <p:sp>
        <p:nvSpPr>
          <p:cNvPr id="781316" name="Rectangle 4"/>
          <p:cNvSpPr>
            <a:spLocks noChangeArrowheads="1"/>
          </p:cNvSpPr>
          <p:nvPr/>
        </p:nvSpPr>
        <p:spPr bwMode="auto">
          <a:xfrm>
            <a:off x="133350" y="5867400"/>
            <a:ext cx="549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This is ethoxyethane, an </a:t>
            </a:r>
            <a:r>
              <a:rPr lang="en-US" b="1">
                <a:latin typeface="Arial" pitchFamily="34" charset="0"/>
              </a:rPr>
              <a:t>ether</a:t>
            </a:r>
            <a:r>
              <a:rPr lang="en-US">
                <a:latin typeface="Arial" pitchFamily="34" charset="0"/>
              </a:rPr>
              <a:t>.</a:t>
            </a:r>
          </a:p>
          <a:p>
            <a:pPr eaLnBrk="1" hangingPunct="1"/>
            <a:r>
              <a:rPr lang="en-US">
                <a:latin typeface="Arial" pitchFamily="34" charset="0"/>
              </a:rPr>
              <a:t>These two compounds are functional group isomers.</a:t>
            </a:r>
          </a:p>
        </p:txBody>
      </p:sp>
      <p:pic>
        <p:nvPicPr>
          <p:cNvPr id="781317" name="Picture 5" descr="Posi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84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362" name="Picture 2"/>
          <p:cNvPicPr>
            <a:picLocks noChangeAspect="1" noChangeArrowheads="1"/>
          </p:cNvPicPr>
          <p:nvPr/>
        </p:nvPicPr>
        <p:blipFill>
          <a:blip r:embed="rId3" cstate="print"/>
          <a:srcRect t="14444" r="18333" b="11111"/>
          <a:stretch>
            <a:fillRect/>
          </a:stretch>
        </p:blipFill>
        <p:spPr bwMode="auto">
          <a:xfrm>
            <a:off x="0" y="762000"/>
            <a:ext cx="7467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3363" name="Picture 3" descr="B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3263"/>
            <a:ext cx="9144000" cy="1074737"/>
          </a:xfrm>
          <a:prstGeom prst="rect">
            <a:avLst/>
          </a:prstGeom>
          <a:noFill/>
        </p:spPr>
      </p:pic>
      <p:sp>
        <p:nvSpPr>
          <p:cNvPr id="783364" name="Rectangle 4"/>
          <p:cNvSpPr>
            <a:spLocks noChangeArrowheads="1"/>
          </p:cNvSpPr>
          <p:nvPr/>
        </p:nvSpPr>
        <p:spPr bwMode="auto">
          <a:xfrm>
            <a:off x="133350" y="5867400"/>
            <a:ext cx="6824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These two compounds are </a:t>
            </a:r>
            <a:r>
              <a:rPr lang="en-US" b="1">
                <a:latin typeface="Arial" pitchFamily="34" charset="0"/>
              </a:rPr>
              <a:t>functional group isomers</a:t>
            </a:r>
            <a:r>
              <a:rPr lang="en-US">
                <a:latin typeface="Arial" pitchFamily="34" charset="0"/>
              </a:rPr>
              <a:t> of C</a:t>
            </a:r>
            <a:r>
              <a:rPr lang="en-US" baseline="-25000">
                <a:latin typeface="Arial" pitchFamily="34" charset="0"/>
              </a:rPr>
              <a:t>4</a:t>
            </a:r>
            <a:r>
              <a:rPr lang="en-US">
                <a:latin typeface="Arial" pitchFamily="34" charset="0"/>
              </a:rPr>
              <a:t>H</a:t>
            </a:r>
            <a:r>
              <a:rPr lang="en-US" baseline="-25000">
                <a:latin typeface="Arial" pitchFamily="34" charset="0"/>
              </a:rPr>
              <a:t>10</a:t>
            </a:r>
            <a:r>
              <a:rPr lang="en-US">
                <a:latin typeface="Arial" pitchFamily="34" charset="0"/>
              </a:rPr>
              <a:t>O.</a:t>
            </a:r>
          </a:p>
        </p:txBody>
      </p:sp>
      <p:pic>
        <p:nvPicPr>
          <p:cNvPr id="783365" name="Picture 5" descr="Posi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84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5410" name="Picture 2"/>
          <p:cNvPicPr>
            <a:picLocks noChangeAspect="1" noChangeArrowheads="1"/>
          </p:cNvPicPr>
          <p:nvPr/>
        </p:nvPicPr>
        <p:blipFill>
          <a:blip r:embed="rId3" cstate="print"/>
          <a:srcRect t="15555" r="19167" b="17778"/>
          <a:stretch>
            <a:fillRect/>
          </a:stretch>
        </p:blipFill>
        <p:spPr bwMode="auto">
          <a:xfrm>
            <a:off x="0" y="838200"/>
            <a:ext cx="7391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5411" name="Rectangle 3"/>
          <p:cNvSpPr>
            <a:spLocks noChangeArrowheads="1"/>
          </p:cNvSpPr>
          <p:nvPr/>
        </p:nvSpPr>
        <p:spPr bwMode="auto">
          <a:xfrm>
            <a:off x="133350" y="5867400"/>
            <a:ext cx="282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This is butene, an </a:t>
            </a:r>
            <a:r>
              <a:rPr lang="en-US" b="1">
                <a:latin typeface="Arial" pitchFamily="34" charset="0"/>
              </a:rPr>
              <a:t>alkene.</a:t>
            </a:r>
          </a:p>
        </p:txBody>
      </p:sp>
      <p:pic>
        <p:nvPicPr>
          <p:cNvPr id="785412" name="Picture 4" descr="Posi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4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650" name="Picture 2" descr="save-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</p:spPr>
      </p:pic>
      <p:pic>
        <p:nvPicPr>
          <p:cNvPr id="795651" name="Picture 3"/>
          <p:cNvPicPr>
            <a:picLocks noChangeAspect="1" noChangeArrowheads="1"/>
          </p:cNvPicPr>
          <p:nvPr/>
        </p:nvPicPr>
        <p:blipFill>
          <a:blip r:embed="rId4" cstate="print"/>
          <a:srcRect l="14000" t="17999" r="25999" b="50000"/>
          <a:stretch>
            <a:fillRect/>
          </a:stretch>
        </p:blipFill>
        <p:spPr bwMode="auto">
          <a:xfrm>
            <a:off x="1828800" y="16002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5652" name="Rectangle 4"/>
          <p:cNvSpPr>
            <a:spLocks noChangeArrowheads="1"/>
          </p:cNvSpPr>
          <p:nvPr/>
        </p:nvSpPr>
        <p:spPr bwMode="auto">
          <a:xfrm>
            <a:off x="762000" y="586740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pitchFamily="34" charset="0"/>
              </a:rPr>
              <a:t>It is </a:t>
            </a:r>
            <a:r>
              <a:rPr lang="en-US" b="1">
                <a:solidFill>
                  <a:schemeClr val="bg2"/>
                </a:solidFill>
                <a:latin typeface="Arial" pitchFamily="34" charset="0"/>
              </a:rPr>
              <a:t>butane</a:t>
            </a:r>
            <a:r>
              <a:rPr lang="en-US">
                <a:solidFill>
                  <a:schemeClr val="bg2"/>
                </a:solidFill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458" name="Picture 2"/>
          <p:cNvPicPr>
            <a:picLocks noChangeAspect="1" noChangeArrowheads="1"/>
          </p:cNvPicPr>
          <p:nvPr/>
        </p:nvPicPr>
        <p:blipFill>
          <a:blip r:embed="rId3" cstate="print"/>
          <a:srcRect t="16667" r="29167" b="11111"/>
          <a:stretch>
            <a:fillRect/>
          </a:stretch>
        </p:blipFill>
        <p:spPr bwMode="auto">
          <a:xfrm>
            <a:off x="0" y="914400"/>
            <a:ext cx="6477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7459" name="Picture 3" descr="B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3263"/>
            <a:ext cx="9144000" cy="1074737"/>
          </a:xfrm>
          <a:prstGeom prst="rect">
            <a:avLst/>
          </a:prstGeom>
          <a:noFill/>
        </p:spPr>
      </p:pic>
      <p:sp>
        <p:nvSpPr>
          <p:cNvPr id="787460" name="Rectangle 4"/>
          <p:cNvSpPr>
            <a:spLocks noChangeArrowheads="1"/>
          </p:cNvSpPr>
          <p:nvPr/>
        </p:nvSpPr>
        <p:spPr bwMode="auto">
          <a:xfrm>
            <a:off x="133350" y="5867400"/>
            <a:ext cx="680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It has a functional group isomer where the double bond is absent.</a:t>
            </a:r>
          </a:p>
        </p:txBody>
      </p:sp>
      <p:pic>
        <p:nvPicPr>
          <p:cNvPr id="787461" name="Picture 5" descr="Posi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84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506" name="Picture 2"/>
          <p:cNvPicPr>
            <a:picLocks noChangeAspect="1" noChangeArrowheads="1"/>
          </p:cNvPicPr>
          <p:nvPr/>
        </p:nvPicPr>
        <p:blipFill>
          <a:blip r:embed="rId3" cstate="print"/>
          <a:srcRect t="16667" r="29167" b="11111"/>
          <a:stretch>
            <a:fillRect/>
          </a:stretch>
        </p:blipFill>
        <p:spPr bwMode="auto">
          <a:xfrm>
            <a:off x="0" y="914400"/>
            <a:ext cx="6477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9507" name="Picture 3" descr="B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3263"/>
            <a:ext cx="9144000" cy="1074737"/>
          </a:xfrm>
          <a:prstGeom prst="rect">
            <a:avLst/>
          </a:prstGeom>
          <a:noFill/>
        </p:spPr>
      </p:pic>
      <p:sp>
        <p:nvSpPr>
          <p:cNvPr id="789508" name="Rectangle 4"/>
          <p:cNvSpPr>
            <a:spLocks noChangeArrowheads="1"/>
          </p:cNvSpPr>
          <p:nvPr/>
        </p:nvSpPr>
        <p:spPr bwMode="auto">
          <a:xfrm>
            <a:off x="133350" y="5867400"/>
            <a:ext cx="549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This is cyclobutane, a </a:t>
            </a:r>
            <a:r>
              <a:rPr lang="en-US" b="1">
                <a:latin typeface="Arial" pitchFamily="34" charset="0"/>
              </a:rPr>
              <a:t>cyclic alkane.</a:t>
            </a:r>
          </a:p>
          <a:p>
            <a:pPr eaLnBrk="1" hangingPunct="1"/>
            <a:r>
              <a:rPr lang="en-US">
                <a:latin typeface="Arial" pitchFamily="34" charset="0"/>
              </a:rPr>
              <a:t>These two compounds are functional group isomers.</a:t>
            </a:r>
          </a:p>
        </p:txBody>
      </p:sp>
      <p:pic>
        <p:nvPicPr>
          <p:cNvPr id="789509" name="Picture 5" descr="Posi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84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554" name="Picture 2"/>
          <p:cNvPicPr>
            <a:picLocks noChangeAspect="1" noChangeArrowheads="1"/>
          </p:cNvPicPr>
          <p:nvPr/>
        </p:nvPicPr>
        <p:blipFill>
          <a:blip r:embed="rId3" cstate="print"/>
          <a:srcRect t="16667" r="29167" b="11111"/>
          <a:stretch>
            <a:fillRect/>
          </a:stretch>
        </p:blipFill>
        <p:spPr bwMode="auto">
          <a:xfrm>
            <a:off x="0" y="914400"/>
            <a:ext cx="6477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1555" name="Picture 3" descr="B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3263"/>
            <a:ext cx="9144000" cy="1074737"/>
          </a:xfrm>
          <a:prstGeom prst="rect">
            <a:avLst/>
          </a:prstGeom>
          <a:noFill/>
        </p:spPr>
      </p:pic>
      <p:sp>
        <p:nvSpPr>
          <p:cNvPr id="791556" name="Rectangle 4"/>
          <p:cNvSpPr>
            <a:spLocks noChangeArrowheads="1"/>
          </p:cNvSpPr>
          <p:nvPr/>
        </p:nvSpPr>
        <p:spPr bwMode="auto">
          <a:xfrm>
            <a:off x="133350" y="5867400"/>
            <a:ext cx="6562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These two compounds are </a:t>
            </a:r>
            <a:r>
              <a:rPr lang="en-US" b="1">
                <a:latin typeface="Arial" pitchFamily="34" charset="0"/>
              </a:rPr>
              <a:t>functional group isomers</a:t>
            </a:r>
            <a:r>
              <a:rPr lang="en-US">
                <a:latin typeface="Arial" pitchFamily="34" charset="0"/>
              </a:rPr>
              <a:t> of C</a:t>
            </a:r>
            <a:r>
              <a:rPr lang="en-US" baseline="-25000">
                <a:latin typeface="Arial" pitchFamily="34" charset="0"/>
              </a:rPr>
              <a:t>4</a:t>
            </a:r>
            <a:r>
              <a:rPr lang="en-US">
                <a:latin typeface="Arial" pitchFamily="34" charset="0"/>
              </a:rPr>
              <a:t>H</a:t>
            </a:r>
            <a:r>
              <a:rPr lang="en-US" baseline="-25000">
                <a:latin typeface="Arial" pitchFamily="34" charset="0"/>
              </a:rPr>
              <a:t>8</a:t>
            </a:r>
            <a:r>
              <a:rPr lang="en-US">
                <a:latin typeface="Arial" pitchFamily="34" charset="0"/>
              </a:rPr>
              <a:t>.</a:t>
            </a:r>
          </a:p>
        </p:txBody>
      </p:sp>
      <p:pic>
        <p:nvPicPr>
          <p:cNvPr id="791557" name="Picture 5" descr="Posi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84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2"/>
          <p:cNvSpPr txBox="1">
            <a:spLocks noChangeArrowheads="1"/>
          </p:cNvSpPr>
          <p:nvPr/>
        </p:nvSpPr>
        <p:spPr bwMode="auto">
          <a:xfrm>
            <a:off x="749300" y="317500"/>
            <a:ext cx="770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STRUCTURAL ISOMERISM – FUNCTIONAL GROUP</a:t>
            </a:r>
          </a:p>
        </p:txBody>
      </p:sp>
      <p:sp>
        <p:nvSpPr>
          <p:cNvPr id="24986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51300" y="6459538"/>
            <a:ext cx="1003300" cy="279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249864" name="Picture 8" descr="aci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981575"/>
            <a:ext cx="1562100" cy="657225"/>
          </a:xfrm>
          <a:prstGeom prst="rect">
            <a:avLst/>
          </a:prstGeom>
          <a:noFill/>
        </p:spPr>
      </p:pic>
      <p:pic>
        <p:nvPicPr>
          <p:cNvPr id="249865" name="Picture 9" descr="e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876800"/>
            <a:ext cx="1552575" cy="838200"/>
          </a:xfrm>
          <a:prstGeom prst="rect">
            <a:avLst/>
          </a:prstGeom>
          <a:noFill/>
        </p:spPr>
      </p:pic>
      <p:pic>
        <p:nvPicPr>
          <p:cNvPr id="249866" name="Picture 10" descr="ethan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0388" y="2535238"/>
            <a:ext cx="1390650" cy="742950"/>
          </a:xfrm>
          <a:prstGeom prst="rect">
            <a:avLst/>
          </a:prstGeom>
          <a:noFill/>
        </p:spPr>
      </p:pic>
      <p:pic>
        <p:nvPicPr>
          <p:cNvPr id="249867" name="Picture 11" descr="methox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6075" y="2533650"/>
            <a:ext cx="1409700" cy="742950"/>
          </a:xfrm>
          <a:prstGeom prst="rect">
            <a:avLst/>
          </a:prstGeom>
          <a:noFill/>
        </p:spPr>
      </p:pic>
      <p:sp>
        <p:nvSpPr>
          <p:cNvPr id="249868" name="Text Box 12"/>
          <p:cNvSpPr txBox="1">
            <a:spLocks noChangeArrowheads="1"/>
          </p:cNvSpPr>
          <p:nvPr/>
        </p:nvSpPr>
        <p:spPr bwMode="auto">
          <a:xfrm>
            <a:off x="2112963" y="974725"/>
            <a:ext cx="491013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molecules have same molecular formula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molecules have different functional groups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molecules have different chemical properties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molecules have different physical properties</a:t>
            </a:r>
          </a:p>
        </p:txBody>
      </p:sp>
      <p:pic>
        <p:nvPicPr>
          <p:cNvPr id="249869" name="Picture 13" descr="al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73563" y="3744913"/>
            <a:ext cx="1323975" cy="647700"/>
          </a:xfrm>
          <a:prstGeom prst="rect">
            <a:avLst/>
          </a:prstGeom>
          <a:noFill/>
        </p:spPr>
      </p:pic>
      <p:pic>
        <p:nvPicPr>
          <p:cNvPr id="249870" name="Picture 14" descr="ke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86550" y="3752850"/>
            <a:ext cx="1343025" cy="742950"/>
          </a:xfrm>
          <a:prstGeom prst="rect">
            <a:avLst/>
          </a:prstGeom>
          <a:noFill/>
        </p:spPr>
      </p:pic>
      <p:sp>
        <p:nvSpPr>
          <p:cNvPr id="249871" name="Text Box 15"/>
          <p:cNvSpPr txBox="1">
            <a:spLocks noChangeArrowheads="1"/>
          </p:cNvSpPr>
          <p:nvPr/>
        </p:nvSpPr>
        <p:spPr bwMode="auto">
          <a:xfrm>
            <a:off x="838200" y="2682875"/>
            <a:ext cx="2622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ALCOHOLS and ETHERS</a:t>
            </a:r>
            <a:endParaRPr lang="en-GB" sz="1600">
              <a:latin typeface="Arial" pitchFamily="34" charset="0"/>
            </a:endParaRPr>
          </a:p>
        </p:txBody>
      </p:sp>
      <p:sp>
        <p:nvSpPr>
          <p:cNvPr id="249872" name="Text Box 16"/>
          <p:cNvSpPr txBox="1">
            <a:spLocks noChangeArrowheads="1"/>
          </p:cNvSpPr>
          <p:nvPr/>
        </p:nvSpPr>
        <p:spPr bwMode="auto">
          <a:xfrm>
            <a:off x="838200" y="3905250"/>
            <a:ext cx="2930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ALDEHYDES and KETONES</a:t>
            </a:r>
            <a:endParaRPr lang="en-GB" sz="1600">
              <a:latin typeface="Arial" pitchFamily="34" charset="0"/>
            </a:endParaRPr>
          </a:p>
        </p:txBody>
      </p:sp>
      <p:sp>
        <p:nvSpPr>
          <p:cNvPr id="249873" name="Text Box 17"/>
          <p:cNvSpPr txBox="1">
            <a:spLocks noChangeArrowheads="1"/>
          </p:cNvSpPr>
          <p:nvPr/>
        </p:nvSpPr>
        <p:spPr bwMode="auto">
          <a:xfrm>
            <a:off x="838200" y="5124450"/>
            <a:ext cx="2622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ACIDS and ESTERS</a:t>
            </a:r>
            <a:endParaRPr lang="en-GB" sz="1600"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10" name="Picture 6" descr="ethan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2488" y="1936750"/>
            <a:ext cx="1712912" cy="915988"/>
          </a:xfrm>
          <a:prstGeom prst="rect">
            <a:avLst/>
          </a:prstGeom>
          <a:noFill/>
        </p:spPr>
      </p:pic>
      <p:pic>
        <p:nvPicPr>
          <p:cNvPr id="251911" name="Picture 7" descr="methox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3988" y="1901825"/>
            <a:ext cx="1801812" cy="950913"/>
          </a:xfrm>
          <a:prstGeom prst="rect">
            <a:avLst/>
          </a:prstGeom>
          <a:noFill/>
        </p:spPr>
      </p:pic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2316163" y="1079500"/>
            <a:ext cx="4529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400" b="1">
                <a:latin typeface="Arial" pitchFamily="34" charset="0"/>
              </a:rPr>
              <a:t>ALCOHOLS and ETHERS</a:t>
            </a:r>
            <a:endParaRPr lang="en-GB" sz="2400">
              <a:latin typeface="Arial" pitchFamily="34" charset="0"/>
            </a:endParaRPr>
          </a:p>
        </p:txBody>
      </p:sp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301625" y="3022600"/>
            <a:ext cx="8613775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Name</a:t>
            </a:r>
            <a:r>
              <a:rPr lang="en-GB" sz="1600">
                <a:latin typeface="Arial" pitchFamily="34" charset="0"/>
              </a:rPr>
              <a:t>		                         </a:t>
            </a:r>
            <a:r>
              <a:rPr lang="en-GB" sz="1600" b="1">
                <a:latin typeface="Arial" pitchFamily="34" charset="0"/>
              </a:rPr>
              <a:t>ETHANOL		         METHOXYMETHANE</a:t>
            </a:r>
          </a:p>
          <a:p>
            <a:pPr>
              <a:lnSpc>
                <a:spcPct val="90000"/>
              </a:lnSpc>
            </a:pPr>
            <a:endParaRPr lang="en-GB" sz="160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Classification</a:t>
            </a:r>
            <a:r>
              <a:rPr lang="en-GB" sz="1600">
                <a:latin typeface="Arial" pitchFamily="34" charset="0"/>
              </a:rPr>
              <a:t>		         </a:t>
            </a:r>
            <a:r>
              <a:rPr lang="en-GB" sz="1600" b="1">
                <a:latin typeface="Arial" pitchFamily="34" charset="0"/>
              </a:rPr>
              <a:t>ALCOHOL</a:t>
            </a:r>
            <a:r>
              <a:rPr lang="en-GB" sz="1600">
                <a:latin typeface="Arial" pitchFamily="34" charset="0"/>
              </a:rPr>
              <a:t>		           	    </a:t>
            </a:r>
            <a:r>
              <a:rPr lang="en-GB" sz="1600" b="1">
                <a:latin typeface="Arial" pitchFamily="34" charset="0"/>
              </a:rPr>
              <a:t>ETHER</a:t>
            </a:r>
            <a:endParaRPr lang="en-GB" sz="160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en-GB" sz="160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Functional Group</a:t>
            </a:r>
            <a:r>
              <a:rPr lang="en-GB" sz="1600">
                <a:latin typeface="Arial" pitchFamily="34" charset="0"/>
              </a:rPr>
              <a:t>		           </a:t>
            </a:r>
            <a:r>
              <a:rPr lang="en-GB" sz="1600" b="1">
                <a:latin typeface="Arial" pitchFamily="34" charset="0"/>
              </a:rPr>
              <a:t>R-OH</a:t>
            </a:r>
            <a:r>
              <a:rPr lang="en-GB" sz="1600">
                <a:latin typeface="Arial" pitchFamily="34" charset="0"/>
              </a:rPr>
              <a:t>			    </a:t>
            </a:r>
            <a:r>
              <a:rPr lang="en-GB" sz="1600" b="1">
                <a:latin typeface="Arial" pitchFamily="34" charset="0"/>
              </a:rPr>
              <a:t>R-O-R</a:t>
            </a:r>
            <a:endParaRPr lang="en-GB" sz="160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en-GB" sz="160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Physical properties</a:t>
            </a:r>
            <a:r>
              <a:rPr lang="en-GB" sz="1600">
                <a:latin typeface="Arial" pitchFamily="34" charset="0"/>
              </a:rPr>
              <a:t>	</a:t>
            </a:r>
            <a:r>
              <a:rPr lang="en-GB" sz="1600" b="1">
                <a:latin typeface="Arial" pitchFamily="34" charset="0"/>
              </a:rPr>
              <a:t>polar O-H bond gives rise	        No hydrogen bonding</a:t>
            </a: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			to hydrogen bonding.	        low boiling point</a:t>
            </a: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			get higher boiling point	        insoluble in water</a:t>
            </a: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			and solubility in water		</a:t>
            </a:r>
          </a:p>
          <a:p>
            <a:pPr>
              <a:lnSpc>
                <a:spcPct val="90000"/>
              </a:lnSpc>
            </a:pPr>
            <a:endParaRPr lang="en-GB" sz="1600" b="1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Chemical properties	Lewis base			      Inert</a:t>
            </a: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			Wide range of reactions		</a:t>
            </a:r>
          </a:p>
        </p:txBody>
      </p:sp>
      <p:sp>
        <p:nvSpPr>
          <p:cNvPr id="251914" name="Text Box 10"/>
          <p:cNvSpPr txBox="1">
            <a:spLocks noChangeArrowheads="1"/>
          </p:cNvSpPr>
          <p:nvPr/>
        </p:nvSpPr>
        <p:spPr bwMode="auto">
          <a:xfrm>
            <a:off x="749300" y="317500"/>
            <a:ext cx="770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STRUCTURAL ISOMERISM – FUNCTIONAL GROUP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8" name="Picture 6" descr="a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946275"/>
            <a:ext cx="1784350" cy="873125"/>
          </a:xfrm>
          <a:prstGeom prst="rect">
            <a:avLst/>
          </a:prstGeom>
          <a:noFill/>
        </p:spPr>
      </p:pic>
      <p:pic>
        <p:nvPicPr>
          <p:cNvPr id="253959" name="Picture 7" descr="k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9213" y="1916113"/>
            <a:ext cx="1830387" cy="1012825"/>
          </a:xfrm>
          <a:prstGeom prst="rect">
            <a:avLst/>
          </a:prstGeom>
          <a:noFill/>
        </p:spPr>
      </p:pic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2316163" y="1079500"/>
            <a:ext cx="4529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400" b="1">
                <a:latin typeface="Arial" pitchFamily="34" charset="0"/>
              </a:rPr>
              <a:t>ALDEHYDES and KETONES</a:t>
            </a:r>
            <a:endParaRPr lang="en-GB" sz="2400">
              <a:latin typeface="Arial" pitchFamily="34" charset="0"/>
            </a:endParaRPr>
          </a:p>
        </p:txBody>
      </p: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301625" y="3022600"/>
            <a:ext cx="8613775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Name</a:t>
            </a:r>
            <a:r>
              <a:rPr lang="en-GB" sz="1600">
                <a:latin typeface="Arial" pitchFamily="34" charset="0"/>
              </a:rPr>
              <a:t>		</a:t>
            </a:r>
            <a:r>
              <a:rPr lang="en-GB" sz="1600" b="1">
                <a:latin typeface="Arial" pitchFamily="34" charset="0"/>
              </a:rPr>
              <a:t>	           PROPANAL		              PROPANONE</a:t>
            </a:r>
          </a:p>
          <a:p>
            <a:pPr>
              <a:lnSpc>
                <a:spcPct val="90000"/>
              </a:lnSpc>
            </a:pPr>
            <a:endParaRPr lang="en-GB" sz="1600" b="1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Classification</a:t>
            </a:r>
            <a:r>
              <a:rPr lang="en-GB" sz="1600">
                <a:latin typeface="Arial" pitchFamily="34" charset="0"/>
              </a:rPr>
              <a:t>		          </a:t>
            </a:r>
            <a:r>
              <a:rPr lang="en-GB" sz="1600" b="1">
                <a:latin typeface="Arial" pitchFamily="34" charset="0"/>
              </a:rPr>
              <a:t>ALDEHYDE</a:t>
            </a:r>
            <a:r>
              <a:rPr lang="en-GB" sz="1600">
                <a:latin typeface="Arial" pitchFamily="34" charset="0"/>
              </a:rPr>
              <a:t>		                 </a:t>
            </a:r>
            <a:r>
              <a:rPr lang="en-GB" sz="1600" b="1">
                <a:latin typeface="Arial" pitchFamily="34" charset="0"/>
              </a:rPr>
              <a:t>KETONE</a:t>
            </a:r>
            <a:endParaRPr lang="en-GB" sz="160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en-GB" sz="160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Functional</a:t>
            </a:r>
            <a:r>
              <a:rPr lang="en-GB" sz="1600">
                <a:latin typeface="Arial" pitchFamily="34" charset="0"/>
              </a:rPr>
              <a:t> </a:t>
            </a:r>
            <a:r>
              <a:rPr lang="en-GB" sz="1600" b="1">
                <a:latin typeface="Arial" pitchFamily="34" charset="0"/>
              </a:rPr>
              <a:t>Group</a:t>
            </a:r>
            <a:r>
              <a:rPr lang="en-GB" sz="1600">
                <a:latin typeface="Arial" pitchFamily="34" charset="0"/>
              </a:rPr>
              <a:t>		             </a:t>
            </a:r>
            <a:r>
              <a:rPr lang="en-GB" sz="1600" b="1">
                <a:latin typeface="Arial" pitchFamily="34" charset="0"/>
              </a:rPr>
              <a:t>R-CHO</a:t>
            </a:r>
            <a:r>
              <a:rPr lang="en-GB" sz="1600">
                <a:latin typeface="Arial" pitchFamily="34" charset="0"/>
              </a:rPr>
              <a:t>		                  </a:t>
            </a:r>
            <a:r>
              <a:rPr lang="en-GB" sz="1600" b="1">
                <a:latin typeface="Arial" pitchFamily="34" charset="0"/>
              </a:rPr>
              <a:t>R-CO-R</a:t>
            </a:r>
            <a:endParaRPr lang="en-GB" sz="160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en-GB" sz="160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Physical</a:t>
            </a:r>
            <a:r>
              <a:rPr lang="en-GB" sz="1600">
                <a:latin typeface="Arial" pitchFamily="34" charset="0"/>
              </a:rPr>
              <a:t> </a:t>
            </a:r>
            <a:r>
              <a:rPr lang="en-GB" sz="1600" b="1">
                <a:latin typeface="Arial" pitchFamily="34" charset="0"/>
              </a:rPr>
              <a:t>properties</a:t>
            </a:r>
            <a:r>
              <a:rPr lang="en-GB" sz="1600">
                <a:latin typeface="Arial" pitchFamily="34" charset="0"/>
              </a:rPr>
              <a:t>	</a:t>
            </a:r>
            <a:r>
              <a:rPr lang="en-GB" sz="1600" b="1">
                <a:latin typeface="Arial" pitchFamily="34" charset="0"/>
              </a:rPr>
              <a:t>polar C=O bond gives	      polar C=O bond gives 				dipole-dipole interaction	      dipole-dipole interaction</a:t>
            </a: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			</a:t>
            </a: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Chemical properties	easily oxidised to acids of	      undergo oxidation under</a:t>
            </a: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			same number of carbons	      extreme conditions only</a:t>
            </a: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			reduced to 1</a:t>
            </a:r>
            <a:r>
              <a:rPr lang="en-US" sz="1600" b="1">
                <a:latin typeface="Arial" pitchFamily="34" charset="0"/>
                <a:cs typeface="Arial" pitchFamily="34" charset="0"/>
              </a:rPr>
              <a:t>°</a:t>
            </a:r>
            <a:r>
              <a:rPr lang="en-GB" sz="1600" b="1">
                <a:latin typeface="Arial" pitchFamily="34" charset="0"/>
              </a:rPr>
              <a:t> alcohols	       reduced to 1</a:t>
            </a:r>
            <a:r>
              <a:rPr lang="en-US" sz="1600" b="1">
                <a:latin typeface="Arial" pitchFamily="34" charset="0"/>
              </a:rPr>
              <a:t>°</a:t>
            </a:r>
            <a:r>
              <a:rPr lang="en-GB" sz="1600" b="1">
                <a:latin typeface="Arial" pitchFamily="34" charset="0"/>
              </a:rPr>
              <a:t> alcohols</a:t>
            </a:r>
          </a:p>
        </p:txBody>
      </p: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749300" y="317500"/>
            <a:ext cx="770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STRUCTURAL ISOMERISM – FUNCTIONAL GROUP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6" name="Picture 6" descr="aci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9463" y="1965325"/>
            <a:ext cx="1938337" cy="815975"/>
          </a:xfrm>
          <a:prstGeom prst="rect">
            <a:avLst/>
          </a:prstGeom>
          <a:noFill/>
        </p:spPr>
      </p:pic>
      <p:pic>
        <p:nvPicPr>
          <p:cNvPr id="256007" name="Picture 7" descr="e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773238"/>
            <a:ext cx="1973263" cy="1063625"/>
          </a:xfrm>
          <a:prstGeom prst="rect">
            <a:avLst/>
          </a:prstGeom>
          <a:noFill/>
        </p:spPr>
      </p:pic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1922463" y="1079500"/>
            <a:ext cx="5265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400" b="1">
                <a:latin typeface="Arial" pitchFamily="34" charset="0"/>
              </a:rPr>
              <a:t>CARBOXYLIC ACIDS and ESTERS</a:t>
            </a:r>
            <a:endParaRPr lang="en-GB" sz="2400">
              <a:latin typeface="Arial" pitchFamily="34" charset="0"/>
            </a:endParaRPr>
          </a:p>
        </p:txBody>
      </p:sp>
      <p:sp>
        <p:nvSpPr>
          <p:cNvPr id="256009" name="Text Box 9"/>
          <p:cNvSpPr txBox="1">
            <a:spLocks noChangeArrowheads="1"/>
          </p:cNvSpPr>
          <p:nvPr/>
        </p:nvSpPr>
        <p:spPr bwMode="auto">
          <a:xfrm>
            <a:off x="301625" y="3022600"/>
            <a:ext cx="8689975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Name			    PROPANOIC ACID	     METHYL ETHANOATE</a:t>
            </a:r>
          </a:p>
          <a:p>
            <a:pPr>
              <a:lnSpc>
                <a:spcPct val="90000"/>
              </a:lnSpc>
            </a:pPr>
            <a:endParaRPr lang="en-GB" sz="1600" b="1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Classification</a:t>
            </a:r>
            <a:r>
              <a:rPr lang="en-GB" sz="1600">
                <a:latin typeface="Arial" pitchFamily="34" charset="0"/>
              </a:rPr>
              <a:t>		   </a:t>
            </a:r>
            <a:r>
              <a:rPr lang="en-GB" sz="1600" b="1">
                <a:latin typeface="Arial" pitchFamily="34" charset="0"/>
              </a:rPr>
              <a:t>CARBOXYLIC ACID</a:t>
            </a:r>
            <a:r>
              <a:rPr lang="en-GB" sz="1600">
                <a:latin typeface="Arial" pitchFamily="34" charset="0"/>
              </a:rPr>
              <a:t>	                </a:t>
            </a:r>
            <a:r>
              <a:rPr lang="en-GB" sz="1600" b="1">
                <a:latin typeface="Arial" pitchFamily="34" charset="0"/>
              </a:rPr>
              <a:t>ESTER</a:t>
            </a:r>
            <a:endParaRPr lang="en-GB" sz="160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en-GB" sz="160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Functional Group</a:t>
            </a:r>
            <a:r>
              <a:rPr lang="en-GB" sz="1600">
                <a:latin typeface="Arial" pitchFamily="34" charset="0"/>
              </a:rPr>
              <a:t>		           </a:t>
            </a:r>
            <a:r>
              <a:rPr lang="en-GB" sz="1600" b="1">
                <a:latin typeface="Arial" pitchFamily="34" charset="0"/>
              </a:rPr>
              <a:t>R-COOH</a:t>
            </a:r>
            <a:r>
              <a:rPr lang="en-GB" sz="1600">
                <a:latin typeface="Arial" pitchFamily="34" charset="0"/>
              </a:rPr>
              <a:t>		               </a:t>
            </a:r>
            <a:r>
              <a:rPr lang="en-GB" sz="1600" b="1">
                <a:latin typeface="Arial" pitchFamily="34" charset="0"/>
              </a:rPr>
              <a:t>R-COOR</a:t>
            </a:r>
            <a:endParaRPr lang="en-GB" sz="160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en-GB" sz="160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Physical properties</a:t>
            </a:r>
            <a:r>
              <a:rPr lang="en-GB" sz="1600">
                <a:latin typeface="Arial" pitchFamily="34" charset="0"/>
              </a:rPr>
              <a:t>	</a:t>
            </a:r>
            <a:r>
              <a:rPr lang="en-GB" sz="1600" b="1">
                <a:latin typeface="Arial" pitchFamily="34" charset="0"/>
              </a:rPr>
              <a:t>O-H bond gives rise	      No hydrogen bonding</a:t>
            </a: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			to hydrogen bonding.	      insoluble in water</a:t>
            </a: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			get higher boiling point</a:t>
            </a: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			and solubility in water		</a:t>
            </a: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			</a:t>
            </a: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Chemical properties	acidic			      fairly unreactive</a:t>
            </a:r>
          </a:p>
          <a:p>
            <a:pPr>
              <a:lnSpc>
                <a:spcPct val="90000"/>
              </a:lnSpc>
            </a:pPr>
            <a:r>
              <a:rPr lang="en-GB" sz="1600" b="1">
                <a:latin typeface="Arial" pitchFamily="34" charset="0"/>
              </a:rPr>
              <a:t>			reacts with alcohols	      hydrolysed to acids</a:t>
            </a:r>
            <a:endParaRPr lang="en-GB" sz="1600">
              <a:latin typeface="Arial" pitchFamily="34" charset="0"/>
            </a:endParaRPr>
          </a:p>
        </p:txBody>
      </p:sp>
      <p:sp>
        <p:nvSpPr>
          <p:cNvPr id="256010" name="Text Box 10"/>
          <p:cNvSpPr txBox="1">
            <a:spLocks noChangeArrowheads="1"/>
          </p:cNvSpPr>
          <p:nvPr/>
        </p:nvSpPr>
        <p:spPr bwMode="auto">
          <a:xfrm>
            <a:off x="749300" y="317500"/>
            <a:ext cx="770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STRUCTURAL ISOMERISM – FUNCTIONAL GROUP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1016000" y="317500"/>
            <a:ext cx="704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STRUCTURAL ISOMERISM - Summary</a:t>
            </a:r>
          </a:p>
        </p:txBody>
      </p:sp>
      <p:sp>
        <p:nvSpPr>
          <p:cNvPr id="237575" name="Text Box 7"/>
          <p:cNvSpPr txBox="1">
            <a:spLocks noChangeArrowheads="1"/>
          </p:cNvSpPr>
          <p:nvPr/>
        </p:nvSpPr>
        <p:spPr bwMode="auto">
          <a:xfrm>
            <a:off x="287338" y="822325"/>
            <a:ext cx="8566150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b="1">
                <a:latin typeface="Arial" pitchFamily="34" charset="0"/>
              </a:rPr>
              <a:t>COMPOUNDS HAVE THE SAME MOLECULAR FORMULA</a:t>
            </a:r>
          </a:p>
          <a:p>
            <a:pPr algn="ctr">
              <a:spcAft>
                <a:spcPts val="200"/>
              </a:spcAft>
            </a:pPr>
            <a:r>
              <a:rPr lang="en-GB" b="1">
                <a:latin typeface="Arial" pitchFamily="34" charset="0"/>
              </a:rPr>
              <a:t>BUT DIFFERENT STRUCTURAL FORMULA</a:t>
            </a:r>
          </a:p>
          <a:p>
            <a:pPr>
              <a:spcAft>
                <a:spcPts val="200"/>
              </a:spcAft>
            </a:pPr>
            <a:endParaRPr lang="en-GB" sz="1300">
              <a:latin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Chain		different arrangements of the carbon skeleton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		similar chemical properties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		slightly different physical properties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		more branching = lower boiling point</a:t>
            </a:r>
          </a:p>
          <a:p>
            <a:pPr>
              <a:spcAft>
                <a:spcPts val="200"/>
              </a:spcAft>
            </a:pPr>
            <a:endParaRPr lang="en-GB" sz="1600" b="1">
              <a:latin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Positional	same carbon skeleton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		same functional group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		functional group is in a different position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		similar chemical properties - slightly different physical properties</a:t>
            </a:r>
          </a:p>
          <a:p>
            <a:pPr>
              <a:spcAft>
                <a:spcPts val="200"/>
              </a:spcAft>
            </a:pPr>
            <a:endParaRPr lang="en-GB" sz="1600" b="1">
              <a:latin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Functional Group	different functional group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		different chemical properties</a:t>
            </a: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		different physical properties</a:t>
            </a:r>
            <a:endParaRPr lang="en-GB" sz="1600">
              <a:latin typeface="Arial" pitchFamily="34" charset="0"/>
            </a:endParaRPr>
          </a:p>
          <a:p>
            <a:pPr>
              <a:spcAft>
                <a:spcPts val="200"/>
              </a:spcAft>
            </a:pPr>
            <a:endParaRPr lang="en-GB" sz="1600">
              <a:latin typeface="Arial" pitchFamily="34" charset="0"/>
            </a:endParaRPr>
          </a:p>
          <a:p>
            <a:pPr>
              <a:spcAft>
                <a:spcPts val="200"/>
              </a:spcAft>
              <a:buFontTx/>
              <a:buChar char="•"/>
            </a:pPr>
            <a:r>
              <a:rPr lang="en-GB" sz="1600" b="1">
                <a:latin typeface="Arial" pitchFamily="34" charset="0"/>
              </a:rPr>
              <a:t>  Sometimes more than one type of isomerism occurs in the same molecule.</a:t>
            </a:r>
          </a:p>
          <a:p>
            <a:pPr>
              <a:spcAft>
                <a:spcPts val="200"/>
              </a:spcAft>
              <a:buFontTx/>
              <a:buChar char="•"/>
            </a:pPr>
            <a:r>
              <a:rPr lang="en-GB" sz="1600" b="1">
                <a:latin typeface="Arial" pitchFamily="34" charset="0"/>
              </a:rPr>
              <a:t>  The more carbon atoms there are, the greater the number of possible isomers</a:t>
            </a:r>
            <a:endParaRPr lang="en-GB" sz="1600">
              <a:latin typeface="Time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1447800" y="3175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STEREOISOMERISM</a:t>
            </a:r>
          </a:p>
        </p:txBody>
      </p:sp>
      <p:sp>
        <p:nvSpPr>
          <p:cNvPr id="258055" name="Text Box 7"/>
          <p:cNvSpPr txBox="1">
            <a:spLocks noChangeArrowheads="1"/>
          </p:cNvSpPr>
          <p:nvPr/>
        </p:nvSpPr>
        <p:spPr bwMode="auto">
          <a:xfrm>
            <a:off x="682625" y="981075"/>
            <a:ext cx="77755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en-GB" dirty="0">
                <a:latin typeface="Arial" pitchFamily="34" charset="0"/>
              </a:rPr>
              <a:t>Molecules have the </a:t>
            </a:r>
            <a:r>
              <a:rPr lang="en-GB" b="1" dirty="0">
                <a:latin typeface="Arial" pitchFamily="34" charset="0"/>
              </a:rPr>
              <a:t>SAME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b="1" dirty="0">
                <a:latin typeface="Arial" pitchFamily="34" charset="0"/>
              </a:rPr>
              <a:t>MOLECULAR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b="1" dirty="0">
                <a:latin typeface="Arial" pitchFamily="34" charset="0"/>
              </a:rPr>
              <a:t>FORMULA</a:t>
            </a:r>
            <a:r>
              <a:rPr lang="en-GB" dirty="0">
                <a:latin typeface="Arial" pitchFamily="34" charset="0"/>
              </a:rPr>
              <a:t> but the atoms are joined to each other in a </a:t>
            </a:r>
            <a:r>
              <a:rPr lang="en-GB" b="1" dirty="0">
                <a:latin typeface="Arial" pitchFamily="34" charset="0"/>
              </a:rPr>
              <a:t>DIFFERENT SPACIAL ARRANGEMENT</a:t>
            </a:r>
            <a:r>
              <a:rPr lang="en-GB" dirty="0">
                <a:latin typeface="Arial" pitchFamily="34" charset="0"/>
              </a:rPr>
              <a:t> - they occupy a different position in 3-dimensional space.</a:t>
            </a:r>
          </a:p>
          <a:p>
            <a:pPr>
              <a:spcAft>
                <a:spcPts val="200"/>
              </a:spcAft>
            </a:pPr>
            <a:endParaRPr lang="en-GB" dirty="0">
              <a:latin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GB" dirty="0">
                <a:latin typeface="Arial" pitchFamily="34" charset="0"/>
              </a:rPr>
              <a:t>There are two types...</a:t>
            </a:r>
          </a:p>
          <a:p>
            <a:pPr>
              <a:spcAft>
                <a:spcPts val="200"/>
              </a:spcAft>
            </a:pPr>
            <a:endParaRPr lang="en-GB" dirty="0">
              <a:latin typeface="Arial" pitchFamily="34" charset="0"/>
            </a:endParaRPr>
          </a:p>
          <a:p>
            <a:pPr>
              <a:spcAft>
                <a:spcPts val="200"/>
              </a:spcAft>
            </a:pPr>
            <a:endParaRPr lang="en-GB" sz="1500" dirty="0">
              <a:latin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GB" sz="2400" b="1" dirty="0">
                <a:latin typeface="Arial" pitchFamily="34" charset="0"/>
              </a:rPr>
              <a:t>	•  GEOMETRICAL </a:t>
            </a:r>
            <a:r>
              <a:rPr lang="en-GB" sz="2400" b="1" dirty="0" smtClean="0">
                <a:latin typeface="Arial" pitchFamily="34" charset="0"/>
              </a:rPr>
              <a:t>ISOMERISM (E/Z)</a:t>
            </a:r>
            <a:endParaRPr lang="en-GB" sz="2400" b="1" dirty="0">
              <a:latin typeface="Arial" pitchFamily="34" charset="0"/>
            </a:endParaRPr>
          </a:p>
          <a:p>
            <a:pPr>
              <a:spcAft>
                <a:spcPts val="200"/>
              </a:spcAft>
            </a:pPr>
            <a:endParaRPr lang="en-GB" sz="2400" b="1" dirty="0">
              <a:latin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GB" sz="2400" b="1" dirty="0">
                <a:latin typeface="Arial" pitchFamily="34" charset="0"/>
              </a:rPr>
              <a:t>	•  OPTICAL ISOMERISM (not studied at AS)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5105400" y="2806700"/>
            <a:ext cx="2489200" cy="2082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308100" y="2743200"/>
            <a:ext cx="2489200" cy="2082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1447800" y="182563"/>
            <a:ext cx="6248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GEOMETRICAL ISOMERISM IN ALKENES</a:t>
            </a:r>
          </a:p>
        </p:txBody>
      </p:sp>
      <p:sp>
        <p:nvSpPr>
          <p:cNvPr id="260105" name="Text Box 9"/>
          <p:cNvSpPr txBox="1">
            <a:spLocks noChangeArrowheads="1"/>
          </p:cNvSpPr>
          <p:nvPr/>
        </p:nvSpPr>
        <p:spPr bwMode="auto">
          <a:xfrm>
            <a:off x="1397000" y="677863"/>
            <a:ext cx="6323013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b="1" dirty="0">
                <a:latin typeface="Arial" pitchFamily="34" charset="0"/>
              </a:rPr>
              <a:t>Introduction</a:t>
            </a: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spcAft>
                <a:spcPts val="200"/>
              </a:spcAft>
            </a:pPr>
            <a:endParaRPr lang="en-GB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Aft>
                <a:spcPts val="200"/>
              </a:spcAft>
              <a:buFontTx/>
              <a:buChar char="•"/>
            </a:pPr>
            <a:r>
              <a:rPr lang="en-GB" sz="1600" b="1" dirty="0">
                <a:latin typeface="Arial" pitchFamily="34" charset="0"/>
              </a:rPr>
              <a:t>  an example of </a:t>
            </a:r>
            <a:r>
              <a:rPr lang="en-GB" sz="1600" b="1" dirty="0" err="1">
                <a:latin typeface="Arial" pitchFamily="34" charset="0"/>
              </a:rPr>
              <a:t>stereoisomersim</a:t>
            </a:r>
            <a:endParaRPr lang="en-GB" sz="1600" b="1" dirty="0">
              <a:latin typeface="Arial" pitchFamily="34" charset="0"/>
            </a:endParaRPr>
          </a:p>
          <a:p>
            <a:pPr>
              <a:spcAft>
                <a:spcPts val="200"/>
              </a:spcAft>
              <a:buFontTx/>
              <a:buChar char="•"/>
            </a:pPr>
            <a:r>
              <a:rPr lang="en-GB" sz="1600" b="1" dirty="0">
                <a:latin typeface="Arial" pitchFamily="34" charset="0"/>
              </a:rPr>
              <a:t>  found in some, but not all, alkenes</a:t>
            </a:r>
          </a:p>
          <a:p>
            <a:pPr>
              <a:spcAft>
                <a:spcPts val="200"/>
              </a:spcAft>
              <a:buFontTx/>
              <a:buChar char="•"/>
            </a:pPr>
            <a:r>
              <a:rPr lang="en-GB" sz="1600" b="1" dirty="0">
                <a:latin typeface="Arial" pitchFamily="34" charset="0"/>
              </a:rPr>
              <a:t>  occurs due to the RESTRICTED ROTATION OF C=C bonds</a:t>
            </a:r>
          </a:p>
          <a:p>
            <a:pPr>
              <a:spcAft>
                <a:spcPts val="200"/>
              </a:spcAft>
              <a:buFontTx/>
              <a:buChar char="•"/>
            </a:pPr>
            <a:r>
              <a:rPr lang="en-GB" sz="1600" b="1" dirty="0">
                <a:latin typeface="Arial" pitchFamily="34" charset="0"/>
              </a:rPr>
              <a:t>  get two forms....</a:t>
            </a:r>
            <a:endParaRPr lang="en-GB" sz="1600" dirty="0">
              <a:latin typeface="Arial" pitchFamily="34" charset="0"/>
            </a:endParaRPr>
          </a:p>
        </p:txBody>
      </p:sp>
      <p:pic>
        <p:nvPicPr>
          <p:cNvPr id="11" name="Picture 20" descr="gisos"/>
          <p:cNvPicPr>
            <a:picLocks noChangeAspect="1" noChangeArrowheads="1"/>
          </p:cNvPicPr>
          <p:nvPr/>
        </p:nvPicPr>
        <p:blipFill>
          <a:blip r:embed="rId3" cstate="print"/>
          <a:srcRect t="75891"/>
          <a:stretch>
            <a:fillRect/>
          </a:stretch>
        </p:blipFill>
        <p:spPr bwMode="auto">
          <a:xfrm>
            <a:off x="1501304" y="2581796"/>
            <a:ext cx="2194396" cy="2208394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5143500" y="2683512"/>
            <a:ext cx="2381721" cy="2383788"/>
            <a:chOff x="5940152" y="2340612"/>
            <a:chExt cx="1292969" cy="1513846"/>
          </a:xfrm>
        </p:grpSpPr>
        <p:pic>
          <p:nvPicPr>
            <p:cNvPr id="12" name="Picture 20" descr="gisos"/>
            <p:cNvPicPr>
              <a:picLocks noChangeAspect="1" noChangeArrowheads="1"/>
            </p:cNvPicPr>
            <p:nvPr/>
          </p:nvPicPr>
          <p:blipFill>
            <a:blip r:embed="rId3" cstate="print"/>
            <a:srcRect t="75891" r="50000"/>
            <a:stretch>
              <a:fillRect/>
            </a:stretch>
          </p:blipFill>
          <p:spPr bwMode="auto">
            <a:xfrm>
              <a:off x="5940152" y="2340612"/>
              <a:ext cx="648072" cy="1304412"/>
            </a:xfrm>
            <a:prstGeom prst="rect">
              <a:avLst/>
            </a:prstGeom>
            <a:noFill/>
          </p:spPr>
        </p:pic>
        <p:pic>
          <p:nvPicPr>
            <p:cNvPr id="13" name="Picture 20" descr="gisos"/>
            <p:cNvPicPr>
              <a:picLocks noChangeAspect="1" noChangeArrowheads="1"/>
            </p:cNvPicPr>
            <p:nvPr/>
          </p:nvPicPr>
          <p:blipFill>
            <a:blip r:embed="rId3" cstate="print"/>
            <a:srcRect l="50000" t="75891"/>
            <a:stretch>
              <a:fillRect/>
            </a:stretch>
          </p:blipFill>
          <p:spPr bwMode="auto">
            <a:xfrm flipV="1">
              <a:off x="6585049" y="2550046"/>
              <a:ext cx="648072" cy="13044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698" name="Picture 2" descr="save-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pic>
        <p:nvPicPr>
          <p:cNvPr id="797699" name="Picture 3"/>
          <p:cNvPicPr>
            <a:picLocks noChangeAspect="1" noChangeArrowheads="1"/>
          </p:cNvPicPr>
          <p:nvPr/>
        </p:nvPicPr>
        <p:blipFill>
          <a:blip r:embed="rId4" cstate="print"/>
          <a:srcRect l="14000" t="17999" r="25999" b="18001"/>
          <a:stretch>
            <a:fillRect/>
          </a:stretch>
        </p:blipFill>
        <p:spPr bwMode="auto">
          <a:xfrm>
            <a:off x="1828800" y="16002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7700" name="Rectangle 4"/>
          <p:cNvSpPr>
            <a:spLocks noChangeArrowheads="1"/>
          </p:cNvSpPr>
          <p:nvPr/>
        </p:nvSpPr>
        <p:spPr bwMode="auto">
          <a:xfrm>
            <a:off x="762000" y="5867400"/>
            <a:ext cx="799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pitchFamily="34" charset="0"/>
              </a:rPr>
              <a:t>This alkane also has four carbon atoms but they are arranged differently from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Arial" pitchFamily="34" charset="0"/>
              </a:rPr>
              <a:t> butane.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1447800" y="182563"/>
            <a:ext cx="6248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Naming Geometrical 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Stereoisomers</a:t>
            </a:r>
            <a:endParaRPr lang="en-US" sz="22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60105" name="Text Box 9"/>
          <p:cNvSpPr txBox="1">
            <a:spLocks noChangeArrowheads="1"/>
          </p:cNvSpPr>
          <p:nvPr/>
        </p:nvSpPr>
        <p:spPr bwMode="auto">
          <a:xfrm>
            <a:off x="901700" y="830262"/>
            <a:ext cx="7124700" cy="11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buFontTx/>
              <a:buChar char="•"/>
            </a:pPr>
            <a:r>
              <a:rPr lang="en-GB" sz="1600" b="1" dirty="0" smtClean="0">
                <a:latin typeface="Arial" pitchFamily="34" charset="0"/>
              </a:rPr>
              <a:t>Substituent groups are assigned a PRIORITY using the Cahn-</a:t>
            </a:r>
            <a:r>
              <a:rPr lang="en-GB" sz="1600" b="1" dirty="0" err="1" smtClean="0">
                <a:latin typeface="Arial" pitchFamily="34" charset="0"/>
              </a:rPr>
              <a:t>Ingold</a:t>
            </a:r>
            <a:r>
              <a:rPr lang="en-GB" sz="1600" b="1" dirty="0" smtClean="0">
                <a:latin typeface="Arial" pitchFamily="34" charset="0"/>
              </a:rPr>
              <a:t>-Prelog system</a:t>
            </a:r>
            <a:endParaRPr lang="en-GB" sz="1600" b="1" dirty="0">
              <a:latin typeface="Arial" pitchFamily="34" charset="0"/>
            </a:endParaRPr>
          </a:p>
          <a:p>
            <a:pPr>
              <a:spcAft>
                <a:spcPts val="200"/>
              </a:spcAft>
              <a:buFontTx/>
              <a:buChar char="•"/>
            </a:pPr>
            <a:r>
              <a:rPr lang="en-GB" sz="1600" b="1" dirty="0" smtClean="0">
                <a:latin typeface="Arial" pitchFamily="34" charset="0"/>
              </a:rPr>
              <a:t>Essentially atoms with a higher atomic mass have the higher priority</a:t>
            </a:r>
          </a:p>
          <a:p>
            <a:pPr>
              <a:spcAft>
                <a:spcPts val="200"/>
              </a:spcAft>
              <a:buFontTx/>
              <a:buChar char="•"/>
            </a:pPr>
            <a:r>
              <a:rPr lang="en-GB" sz="1600" b="1" dirty="0" smtClean="0">
                <a:latin typeface="Arial" pitchFamily="34" charset="0"/>
              </a:rPr>
              <a:t>In a tie-break you move to the next atom along in the chain.</a:t>
            </a:r>
            <a:endParaRPr lang="en-GB" sz="1600" b="1" dirty="0">
              <a:latin typeface="Arial" pitchFamily="34" charset="0"/>
            </a:endParaRPr>
          </a:p>
        </p:txBody>
      </p:sp>
      <p:sp>
        <p:nvSpPr>
          <p:cNvPr id="260108" name="Text Box 12"/>
          <p:cNvSpPr txBox="1">
            <a:spLocks noChangeArrowheads="1"/>
          </p:cNvSpPr>
          <p:nvPr/>
        </p:nvSpPr>
        <p:spPr bwMode="auto">
          <a:xfrm>
            <a:off x="868363" y="4262438"/>
            <a:ext cx="3322637" cy="11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600" b="1" dirty="0" smtClean="0">
                <a:latin typeface="Arial" pitchFamily="34" charset="0"/>
              </a:rPr>
              <a:t>Z</a:t>
            </a:r>
            <a:endParaRPr lang="en-GB" sz="1500" dirty="0">
              <a:latin typeface="Arial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GB" sz="1600" b="1" dirty="0" smtClean="0">
                <a:latin typeface="Arial" pitchFamily="34" charset="0"/>
              </a:rPr>
              <a:t>The groups/atoms with the highest priorities are </a:t>
            </a:r>
            <a:r>
              <a:rPr lang="en-GB" sz="1600" b="1" dirty="0">
                <a:latin typeface="Arial" pitchFamily="34" charset="0"/>
              </a:rPr>
              <a:t>on the</a:t>
            </a:r>
          </a:p>
          <a:p>
            <a:pPr algn="ctr">
              <a:spcAft>
                <a:spcPts val="200"/>
              </a:spcAft>
            </a:pPr>
            <a:r>
              <a:rPr lang="en-GB" sz="1600" b="1" dirty="0">
                <a:latin typeface="Arial" pitchFamily="34" charset="0"/>
              </a:rPr>
              <a:t>SAME SIDE of the double bond</a:t>
            </a:r>
          </a:p>
        </p:txBody>
      </p:sp>
      <p:sp>
        <p:nvSpPr>
          <p:cNvPr id="260109" name="Text Box 13"/>
          <p:cNvSpPr txBox="1">
            <a:spLocks noChangeArrowheads="1"/>
          </p:cNvSpPr>
          <p:nvPr/>
        </p:nvSpPr>
        <p:spPr bwMode="auto">
          <a:xfrm>
            <a:off x="4799013" y="4351338"/>
            <a:ext cx="3659187" cy="110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600" b="1" dirty="0" smtClean="0">
                <a:latin typeface="Arial" pitchFamily="34" charset="0"/>
              </a:rPr>
              <a:t>E</a:t>
            </a:r>
            <a:endParaRPr lang="en-GB" sz="1500" dirty="0">
              <a:latin typeface="Arial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GB" sz="1600" b="1" dirty="0">
                <a:latin typeface="Arial" pitchFamily="34" charset="0"/>
              </a:rPr>
              <a:t>Groups/atoms </a:t>
            </a:r>
            <a:r>
              <a:rPr lang="en-GB" sz="1600" b="1" dirty="0" smtClean="0">
                <a:latin typeface="Arial" pitchFamily="34" charset="0"/>
              </a:rPr>
              <a:t>with the highest </a:t>
            </a:r>
            <a:r>
              <a:rPr lang="en-GB" sz="1600" b="1" dirty="0" err="1" smtClean="0">
                <a:latin typeface="Arial" pitchFamily="34" charset="0"/>
              </a:rPr>
              <a:t>priotrities</a:t>
            </a:r>
            <a:r>
              <a:rPr lang="en-GB" sz="1600" b="1" dirty="0" smtClean="0">
                <a:latin typeface="Arial" pitchFamily="34" charset="0"/>
              </a:rPr>
              <a:t> are </a:t>
            </a:r>
            <a:r>
              <a:rPr lang="en-GB" sz="1600" b="1" dirty="0">
                <a:latin typeface="Arial" pitchFamily="34" charset="0"/>
              </a:rPr>
              <a:t>on OPPOSITE SIDES across the double bond</a:t>
            </a:r>
          </a:p>
        </p:txBody>
      </p:sp>
      <p:sp>
        <p:nvSpPr>
          <p:cNvPr id="260110" name="Text Box 14"/>
          <p:cNvSpPr txBox="1">
            <a:spLocks noChangeArrowheads="1"/>
          </p:cNvSpPr>
          <p:nvPr/>
        </p:nvSpPr>
        <p:spPr bwMode="auto">
          <a:xfrm>
            <a:off x="736600" y="2159000"/>
            <a:ext cx="756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 dirty="0" smtClean="0">
                <a:latin typeface="Arial" pitchFamily="34" charset="0"/>
              </a:rPr>
              <a:t>Let us consider this example, the white sphere representing hydrogen; green, chlorine; orange, bromine; and purple, iodine.</a:t>
            </a:r>
            <a:endParaRPr lang="en-GB" sz="1600" b="1" dirty="0">
              <a:latin typeface="Arial" pitchFamily="34" charset="0"/>
            </a:endParaRPr>
          </a:p>
        </p:txBody>
      </p:sp>
      <p:pic>
        <p:nvPicPr>
          <p:cNvPr id="11" name="Picture 20" descr="gisos"/>
          <p:cNvPicPr>
            <a:picLocks noChangeAspect="1" noChangeArrowheads="1"/>
          </p:cNvPicPr>
          <p:nvPr/>
        </p:nvPicPr>
        <p:blipFill>
          <a:blip r:embed="rId3" cstate="print"/>
          <a:srcRect t="75891"/>
          <a:stretch>
            <a:fillRect/>
          </a:stretch>
        </p:blipFill>
        <p:spPr bwMode="auto">
          <a:xfrm>
            <a:off x="1907704" y="3013596"/>
            <a:ext cx="1296144" cy="1304412"/>
          </a:xfrm>
          <a:prstGeom prst="rect">
            <a:avLst/>
          </a:prstGeom>
          <a:noFill/>
        </p:spPr>
      </p:pic>
      <p:grpSp>
        <p:nvGrpSpPr>
          <p:cNvPr id="2" name="Group 13"/>
          <p:cNvGrpSpPr/>
          <p:nvPr/>
        </p:nvGrpSpPr>
        <p:grpSpPr>
          <a:xfrm>
            <a:off x="5940152" y="2861312"/>
            <a:ext cx="1292969" cy="1513846"/>
            <a:chOff x="5940152" y="2340612"/>
            <a:chExt cx="1292969" cy="1513846"/>
          </a:xfrm>
        </p:grpSpPr>
        <p:pic>
          <p:nvPicPr>
            <p:cNvPr id="12" name="Picture 20" descr="gisos"/>
            <p:cNvPicPr>
              <a:picLocks noChangeAspect="1" noChangeArrowheads="1"/>
            </p:cNvPicPr>
            <p:nvPr/>
          </p:nvPicPr>
          <p:blipFill>
            <a:blip r:embed="rId3" cstate="print"/>
            <a:srcRect t="75891" r="50000"/>
            <a:stretch>
              <a:fillRect/>
            </a:stretch>
          </p:blipFill>
          <p:spPr bwMode="auto">
            <a:xfrm>
              <a:off x="5940152" y="2340612"/>
              <a:ext cx="648072" cy="1304412"/>
            </a:xfrm>
            <a:prstGeom prst="rect">
              <a:avLst/>
            </a:prstGeom>
            <a:noFill/>
          </p:spPr>
        </p:pic>
        <p:pic>
          <p:nvPicPr>
            <p:cNvPr id="13" name="Picture 20" descr="gisos"/>
            <p:cNvPicPr>
              <a:picLocks noChangeAspect="1" noChangeArrowheads="1"/>
            </p:cNvPicPr>
            <p:nvPr/>
          </p:nvPicPr>
          <p:blipFill>
            <a:blip r:embed="rId3" cstate="print"/>
            <a:srcRect l="50000" t="75891"/>
            <a:stretch>
              <a:fillRect/>
            </a:stretch>
          </p:blipFill>
          <p:spPr bwMode="auto">
            <a:xfrm flipV="1">
              <a:off x="6585049" y="2550046"/>
              <a:ext cx="648072" cy="13044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1447800" y="182563"/>
            <a:ext cx="6248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Naming Geometrical 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Stereoisomers</a:t>
            </a:r>
            <a:endParaRPr lang="en-US" sz="22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60105" name="Text Box 9"/>
          <p:cNvSpPr txBox="1">
            <a:spLocks noChangeArrowheads="1"/>
          </p:cNvSpPr>
          <p:nvPr/>
        </p:nvSpPr>
        <p:spPr bwMode="auto">
          <a:xfrm>
            <a:off x="901700" y="830262"/>
            <a:ext cx="7124700" cy="11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buFontTx/>
              <a:buChar char="•"/>
            </a:pPr>
            <a:r>
              <a:rPr lang="en-GB" sz="1600" b="1" dirty="0" smtClean="0">
                <a:latin typeface="Arial" pitchFamily="34" charset="0"/>
              </a:rPr>
              <a:t>Substituent groups are assigned a PRIORITY using the Cahn-</a:t>
            </a:r>
            <a:r>
              <a:rPr lang="en-GB" sz="1600" b="1" dirty="0" err="1" smtClean="0">
                <a:latin typeface="Arial" pitchFamily="34" charset="0"/>
              </a:rPr>
              <a:t>Ingold</a:t>
            </a:r>
            <a:r>
              <a:rPr lang="en-GB" sz="1600" b="1" dirty="0" smtClean="0">
                <a:latin typeface="Arial" pitchFamily="34" charset="0"/>
              </a:rPr>
              <a:t>-Prelog system</a:t>
            </a:r>
            <a:endParaRPr lang="en-GB" sz="1600" b="1" dirty="0">
              <a:latin typeface="Arial" pitchFamily="34" charset="0"/>
            </a:endParaRPr>
          </a:p>
          <a:p>
            <a:pPr>
              <a:spcAft>
                <a:spcPts val="200"/>
              </a:spcAft>
              <a:buFontTx/>
              <a:buChar char="•"/>
            </a:pPr>
            <a:r>
              <a:rPr lang="en-GB" sz="1600" b="1" dirty="0" smtClean="0">
                <a:latin typeface="Arial" pitchFamily="34" charset="0"/>
              </a:rPr>
              <a:t>Essentially atoms with a higher atomic mass have the higher priority</a:t>
            </a:r>
          </a:p>
          <a:p>
            <a:pPr>
              <a:spcAft>
                <a:spcPts val="200"/>
              </a:spcAft>
              <a:buFontTx/>
              <a:buChar char="•"/>
            </a:pPr>
            <a:r>
              <a:rPr lang="en-GB" sz="1600" b="1" dirty="0" smtClean="0">
                <a:latin typeface="Arial" pitchFamily="34" charset="0"/>
              </a:rPr>
              <a:t>In a tie-break you move to the next atom along in the chain.</a:t>
            </a:r>
            <a:endParaRPr lang="en-GB" sz="1600" b="1" dirty="0">
              <a:latin typeface="Arial" pitchFamily="34" charset="0"/>
            </a:endParaRPr>
          </a:p>
        </p:txBody>
      </p:sp>
      <p:sp>
        <p:nvSpPr>
          <p:cNvPr id="260108" name="Text Box 12"/>
          <p:cNvSpPr txBox="1">
            <a:spLocks noChangeArrowheads="1"/>
          </p:cNvSpPr>
          <p:nvPr/>
        </p:nvSpPr>
        <p:spPr bwMode="auto">
          <a:xfrm>
            <a:off x="868363" y="4262438"/>
            <a:ext cx="3322637" cy="11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600" b="1" dirty="0" smtClean="0">
                <a:latin typeface="Arial" pitchFamily="34" charset="0"/>
              </a:rPr>
              <a:t>Z</a:t>
            </a:r>
            <a:endParaRPr lang="en-GB" sz="1500" dirty="0">
              <a:latin typeface="Arial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GB" sz="1600" b="1" dirty="0" smtClean="0">
                <a:latin typeface="Arial" pitchFamily="34" charset="0"/>
              </a:rPr>
              <a:t>The groups/atoms with the highest priorities are </a:t>
            </a:r>
            <a:r>
              <a:rPr lang="en-GB" sz="1600" b="1" dirty="0">
                <a:latin typeface="Arial" pitchFamily="34" charset="0"/>
              </a:rPr>
              <a:t>on the</a:t>
            </a:r>
          </a:p>
          <a:p>
            <a:pPr algn="ctr">
              <a:spcAft>
                <a:spcPts val="200"/>
              </a:spcAft>
            </a:pPr>
            <a:r>
              <a:rPr lang="en-GB" sz="1600" b="1" dirty="0">
                <a:latin typeface="Arial" pitchFamily="34" charset="0"/>
              </a:rPr>
              <a:t>SAME SIDE of the double bond</a:t>
            </a:r>
          </a:p>
        </p:txBody>
      </p:sp>
      <p:sp>
        <p:nvSpPr>
          <p:cNvPr id="260109" name="Text Box 13"/>
          <p:cNvSpPr txBox="1">
            <a:spLocks noChangeArrowheads="1"/>
          </p:cNvSpPr>
          <p:nvPr/>
        </p:nvSpPr>
        <p:spPr bwMode="auto">
          <a:xfrm>
            <a:off x="4799013" y="4351338"/>
            <a:ext cx="3659187" cy="110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600" b="1" dirty="0" smtClean="0">
                <a:latin typeface="Arial" pitchFamily="34" charset="0"/>
              </a:rPr>
              <a:t>E</a:t>
            </a:r>
            <a:endParaRPr lang="en-GB" sz="1500" dirty="0">
              <a:latin typeface="Arial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GB" sz="1600" b="1" dirty="0">
                <a:latin typeface="Arial" pitchFamily="34" charset="0"/>
              </a:rPr>
              <a:t>Groups/atoms </a:t>
            </a:r>
            <a:r>
              <a:rPr lang="en-GB" sz="1600" b="1" dirty="0" smtClean="0">
                <a:latin typeface="Arial" pitchFamily="34" charset="0"/>
              </a:rPr>
              <a:t>with the highest </a:t>
            </a:r>
            <a:r>
              <a:rPr lang="en-GB" sz="1600" b="1" dirty="0" err="1" smtClean="0">
                <a:latin typeface="Arial" pitchFamily="34" charset="0"/>
              </a:rPr>
              <a:t>priotrities</a:t>
            </a:r>
            <a:r>
              <a:rPr lang="en-GB" sz="1600" b="1" dirty="0" smtClean="0">
                <a:latin typeface="Arial" pitchFamily="34" charset="0"/>
              </a:rPr>
              <a:t> are </a:t>
            </a:r>
            <a:r>
              <a:rPr lang="en-GB" sz="1600" b="1" dirty="0">
                <a:latin typeface="Arial" pitchFamily="34" charset="0"/>
              </a:rPr>
              <a:t>on OPPOSITE SIDES across the double bond</a:t>
            </a:r>
          </a:p>
        </p:txBody>
      </p:sp>
      <p:sp>
        <p:nvSpPr>
          <p:cNvPr id="260110" name="Text Box 14"/>
          <p:cNvSpPr txBox="1">
            <a:spLocks noChangeArrowheads="1"/>
          </p:cNvSpPr>
          <p:nvPr/>
        </p:nvSpPr>
        <p:spPr bwMode="auto">
          <a:xfrm>
            <a:off x="736600" y="2159000"/>
            <a:ext cx="756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 dirty="0" smtClean="0">
                <a:latin typeface="Arial" pitchFamily="34" charset="0"/>
              </a:rPr>
              <a:t>Let us consider this example, the white sphere representing hydrogen; green, chlorine; orange, bromine; and purple, iodine.</a:t>
            </a:r>
            <a:endParaRPr lang="en-GB" sz="1600" b="1" dirty="0">
              <a:latin typeface="Arial" pitchFamily="34" charset="0"/>
            </a:endParaRPr>
          </a:p>
        </p:txBody>
      </p:sp>
      <p:pic>
        <p:nvPicPr>
          <p:cNvPr id="11" name="Picture 20" descr="gisos"/>
          <p:cNvPicPr>
            <a:picLocks noChangeAspect="1" noChangeArrowheads="1"/>
          </p:cNvPicPr>
          <p:nvPr/>
        </p:nvPicPr>
        <p:blipFill>
          <a:blip r:embed="rId3" cstate="print"/>
          <a:srcRect t="75891"/>
          <a:stretch>
            <a:fillRect/>
          </a:stretch>
        </p:blipFill>
        <p:spPr bwMode="auto">
          <a:xfrm>
            <a:off x="1907704" y="3013596"/>
            <a:ext cx="1296144" cy="1304412"/>
          </a:xfrm>
          <a:prstGeom prst="rect">
            <a:avLst/>
          </a:prstGeom>
          <a:noFill/>
        </p:spPr>
      </p:pic>
      <p:grpSp>
        <p:nvGrpSpPr>
          <p:cNvPr id="2" name="Group 13"/>
          <p:cNvGrpSpPr/>
          <p:nvPr/>
        </p:nvGrpSpPr>
        <p:grpSpPr>
          <a:xfrm>
            <a:off x="5940152" y="2861312"/>
            <a:ext cx="1292969" cy="1513846"/>
            <a:chOff x="5940152" y="2340612"/>
            <a:chExt cx="1292969" cy="1513846"/>
          </a:xfrm>
        </p:grpSpPr>
        <p:pic>
          <p:nvPicPr>
            <p:cNvPr id="12" name="Picture 20" descr="gisos"/>
            <p:cNvPicPr>
              <a:picLocks noChangeAspect="1" noChangeArrowheads="1"/>
            </p:cNvPicPr>
            <p:nvPr/>
          </p:nvPicPr>
          <p:blipFill>
            <a:blip r:embed="rId3" cstate="print"/>
            <a:srcRect t="75891" r="50000"/>
            <a:stretch>
              <a:fillRect/>
            </a:stretch>
          </p:blipFill>
          <p:spPr bwMode="auto">
            <a:xfrm>
              <a:off x="5940152" y="2340612"/>
              <a:ext cx="648072" cy="1304412"/>
            </a:xfrm>
            <a:prstGeom prst="rect">
              <a:avLst/>
            </a:prstGeom>
            <a:noFill/>
          </p:spPr>
        </p:pic>
        <p:pic>
          <p:nvPicPr>
            <p:cNvPr id="13" name="Picture 20" descr="gisos"/>
            <p:cNvPicPr>
              <a:picLocks noChangeAspect="1" noChangeArrowheads="1"/>
            </p:cNvPicPr>
            <p:nvPr/>
          </p:nvPicPr>
          <p:blipFill>
            <a:blip r:embed="rId3" cstate="print"/>
            <a:srcRect l="50000" t="75891"/>
            <a:stretch>
              <a:fillRect/>
            </a:stretch>
          </p:blipFill>
          <p:spPr bwMode="auto">
            <a:xfrm flipV="1">
              <a:off x="6585049" y="2550046"/>
              <a:ext cx="648072" cy="1304412"/>
            </a:xfrm>
            <a:prstGeom prst="rect">
              <a:avLst/>
            </a:prstGeom>
            <a:noFill/>
          </p:spPr>
        </p:pic>
      </p:grpSp>
      <p:sp>
        <p:nvSpPr>
          <p:cNvPr id="14" name="Rectangle 13"/>
          <p:cNvSpPr/>
          <p:nvPr/>
        </p:nvSpPr>
        <p:spPr>
          <a:xfrm>
            <a:off x="787703" y="5507335"/>
            <a:ext cx="3352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i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</a:t>
            </a:r>
            <a:r>
              <a:rPr lang="en-US" sz="54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ame</a:t>
            </a:r>
            <a:r>
              <a:rPr lang="en-US" sz="54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i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</a:t>
            </a:r>
            <a:r>
              <a:rPr lang="en-US" sz="54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ide</a:t>
            </a:r>
            <a:endParaRPr lang="en-US" sz="54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72731" y="5469235"/>
            <a:ext cx="2789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i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r>
              <a:rPr lang="en-US" sz="54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pposite</a:t>
            </a:r>
            <a:endParaRPr lang="en-US" sz="54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Line 2"/>
          <p:cNvSpPr>
            <a:spLocks noChangeShapeType="1"/>
          </p:cNvSpPr>
          <p:nvPr/>
        </p:nvSpPr>
        <p:spPr bwMode="auto">
          <a:xfrm>
            <a:off x="5705475" y="3332163"/>
            <a:ext cx="1646238" cy="0"/>
          </a:xfrm>
          <a:prstGeom prst="line">
            <a:avLst/>
          </a:prstGeom>
          <a:noFill/>
          <a:ln w="19050" cap="rnd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099" name="Line 3"/>
          <p:cNvSpPr>
            <a:spLocks noChangeShapeType="1"/>
          </p:cNvSpPr>
          <p:nvPr/>
        </p:nvSpPr>
        <p:spPr bwMode="auto">
          <a:xfrm>
            <a:off x="1793875" y="3325813"/>
            <a:ext cx="1608138" cy="0"/>
          </a:xfrm>
          <a:prstGeom prst="line">
            <a:avLst/>
          </a:prstGeom>
          <a:noFill/>
          <a:ln w="19050" cap="rnd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1403648" y="548680"/>
            <a:ext cx="6248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cis</a:t>
            </a:r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 and </a:t>
            </a:r>
            <a:r>
              <a:rPr lang="en-US" sz="2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trans- </a:t>
            </a:r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nomenclature</a:t>
            </a:r>
            <a:endParaRPr lang="en-US" sz="22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260106" name="Picture 10" descr="giso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782888"/>
            <a:ext cx="1531938" cy="1228725"/>
          </a:xfrm>
          <a:prstGeom prst="rect">
            <a:avLst/>
          </a:prstGeom>
          <a:noFill/>
        </p:spPr>
      </p:pic>
      <p:pic>
        <p:nvPicPr>
          <p:cNvPr id="260107" name="Picture 11" descr="giso2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7238" y="2667000"/>
            <a:ext cx="1554162" cy="1344613"/>
          </a:xfrm>
          <a:prstGeom prst="rect">
            <a:avLst/>
          </a:prstGeom>
          <a:noFill/>
        </p:spPr>
      </p:pic>
      <p:sp>
        <p:nvSpPr>
          <p:cNvPr id="260108" name="Text Box 12"/>
          <p:cNvSpPr txBox="1">
            <a:spLocks noChangeArrowheads="1"/>
          </p:cNvSpPr>
          <p:nvPr/>
        </p:nvSpPr>
        <p:spPr bwMode="auto">
          <a:xfrm>
            <a:off x="868363" y="4122738"/>
            <a:ext cx="332263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600" b="1" dirty="0" err="1" smtClean="0">
                <a:latin typeface="Arial" pitchFamily="34" charset="0"/>
              </a:rPr>
              <a:t>cis</a:t>
            </a:r>
            <a:endParaRPr lang="en-GB" sz="1500" dirty="0">
              <a:latin typeface="Arial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GB" sz="1600" b="1" dirty="0">
                <a:latin typeface="Arial" pitchFamily="34" charset="0"/>
              </a:rPr>
              <a:t>Groups/atoms are on the</a:t>
            </a:r>
          </a:p>
          <a:p>
            <a:pPr algn="ctr">
              <a:spcAft>
                <a:spcPts val="200"/>
              </a:spcAft>
            </a:pPr>
            <a:r>
              <a:rPr lang="en-GB" sz="1600" b="1" dirty="0">
                <a:latin typeface="Arial" pitchFamily="34" charset="0"/>
              </a:rPr>
              <a:t>SAME SIDE of the double bond</a:t>
            </a:r>
          </a:p>
        </p:txBody>
      </p:sp>
      <p:sp>
        <p:nvSpPr>
          <p:cNvPr id="260109" name="Text Box 13"/>
          <p:cNvSpPr txBox="1">
            <a:spLocks noChangeArrowheads="1"/>
          </p:cNvSpPr>
          <p:nvPr/>
        </p:nvSpPr>
        <p:spPr bwMode="auto">
          <a:xfrm>
            <a:off x="4799013" y="4148138"/>
            <a:ext cx="365918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600" b="1" dirty="0" smtClean="0">
                <a:latin typeface="Arial" pitchFamily="34" charset="0"/>
              </a:rPr>
              <a:t>trans</a:t>
            </a:r>
            <a:endParaRPr lang="en-GB" sz="1500" dirty="0">
              <a:latin typeface="Arial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GB" sz="1600" b="1" dirty="0">
                <a:latin typeface="Arial" pitchFamily="34" charset="0"/>
              </a:rPr>
              <a:t>Groups/atoms are on OPPOSITE SIDES across the double bond</a:t>
            </a:r>
          </a:p>
        </p:txBody>
      </p:sp>
      <p:sp>
        <p:nvSpPr>
          <p:cNvPr id="260110" name="Text Box 14"/>
          <p:cNvSpPr txBox="1">
            <a:spLocks noChangeArrowheads="1"/>
          </p:cNvSpPr>
          <p:nvPr/>
        </p:nvSpPr>
        <p:spPr bwMode="auto">
          <a:xfrm>
            <a:off x="609600" y="5448300"/>
            <a:ext cx="7569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 dirty="0">
                <a:latin typeface="Arial" pitchFamily="34" charset="0"/>
              </a:rPr>
              <a:t>Isomers	-  have different physical properties - e.g. boiling points, density</a:t>
            </a:r>
          </a:p>
          <a:p>
            <a:pPr>
              <a:spcAft>
                <a:spcPts val="200"/>
              </a:spcAft>
            </a:pPr>
            <a:r>
              <a:rPr lang="en-GB" sz="1600" b="1" dirty="0">
                <a:latin typeface="Arial" pitchFamily="34" charset="0"/>
              </a:rPr>
              <a:t>	-  have similar chemical properties  - in most cases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827584" y="1268760"/>
            <a:ext cx="756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 dirty="0" smtClean="0">
                <a:latin typeface="Arial" pitchFamily="34" charset="0"/>
              </a:rPr>
              <a:t>When two of the </a:t>
            </a:r>
            <a:r>
              <a:rPr lang="en-GB" sz="1600" b="1" dirty="0" err="1" smtClean="0">
                <a:latin typeface="Arial" pitchFamily="34" charset="0"/>
              </a:rPr>
              <a:t>substituents</a:t>
            </a:r>
            <a:r>
              <a:rPr lang="en-GB" sz="1600" b="1" dirty="0" smtClean="0">
                <a:latin typeface="Arial" pitchFamily="34" charset="0"/>
              </a:rPr>
              <a:t> are the SAME as each other the </a:t>
            </a:r>
            <a:r>
              <a:rPr lang="en-GB" sz="1600" b="1" i="1" dirty="0" err="1" smtClean="0">
                <a:latin typeface="Arial" pitchFamily="34" charset="0"/>
              </a:rPr>
              <a:t>cis</a:t>
            </a:r>
            <a:r>
              <a:rPr lang="en-GB" sz="1600" b="1" dirty="0" smtClean="0">
                <a:latin typeface="Arial" pitchFamily="34" charset="0"/>
              </a:rPr>
              <a:t>- </a:t>
            </a:r>
            <a:r>
              <a:rPr lang="en-GB" sz="1600" b="1" i="1" dirty="0" smtClean="0">
                <a:latin typeface="Arial" pitchFamily="34" charset="0"/>
              </a:rPr>
              <a:t>trans-</a:t>
            </a:r>
            <a:r>
              <a:rPr lang="en-GB" sz="1600" b="1" dirty="0" smtClean="0">
                <a:latin typeface="Arial" pitchFamily="34" charset="0"/>
              </a:rPr>
              <a:t> nomenclature can be used.....</a:t>
            </a:r>
            <a:endParaRPr lang="en-GB" sz="1600" b="1" dirty="0"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2"/>
          <p:cNvSpPr txBox="1">
            <a:spLocks noChangeArrowheads="1"/>
          </p:cNvSpPr>
          <p:nvPr/>
        </p:nvSpPr>
        <p:spPr bwMode="auto">
          <a:xfrm>
            <a:off x="1447800" y="182563"/>
            <a:ext cx="6248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GEOMETRICAL ISOMERISM</a:t>
            </a:r>
          </a:p>
        </p:txBody>
      </p:sp>
      <p:sp>
        <p:nvSpPr>
          <p:cNvPr id="262151" name="Text Box 7"/>
          <p:cNvSpPr txBox="1">
            <a:spLocks noChangeArrowheads="1"/>
          </p:cNvSpPr>
          <p:nvPr/>
        </p:nvSpPr>
        <p:spPr bwMode="auto">
          <a:xfrm>
            <a:off x="330200" y="835025"/>
            <a:ext cx="84963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b="1">
                <a:latin typeface="Arial" pitchFamily="34" charset="0"/>
              </a:rPr>
              <a:t>RESTRICTED ROTATION OF C=C BONDS</a:t>
            </a:r>
          </a:p>
          <a:p>
            <a:pPr algn="ctr">
              <a:spcAft>
                <a:spcPts val="200"/>
              </a:spcAft>
            </a:pPr>
            <a:endParaRPr lang="en-GB" sz="14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Single covalent bonds can easily rotate. What appears to be a different structure in an alkane is not. Due to the way structures are written out, they are the same. </a:t>
            </a:r>
          </a:p>
        </p:txBody>
      </p:sp>
      <p:pic>
        <p:nvPicPr>
          <p:cNvPr id="262152" name="Picture 8" descr="12i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05038"/>
            <a:ext cx="6372225" cy="1223962"/>
          </a:xfrm>
          <a:prstGeom prst="rect">
            <a:avLst/>
          </a:prstGeom>
          <a:noFill/>
        </p:spPr>
      </p:pic>
      <p:sp>
        <p:nvSpPr>
          <p:cNvPr id="262153" name="AutoShape 9"/>
          <p:cNvSpPr>
            <a:spLocks noChangeArrowheads="1"/>
          </p:cNvSpPr>
          <p:nvPr/>
        </p:nvSpPr>
        <p:spPr bwMode="auto">
          <a:xfrm>
            <a:off x="2125663" y="2489200"/>
            <a:ext cx="198437" cy="471488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2154" name="AutoShape 10"/>
          <p:cNvSpPr>
            <a:spLocks noChangeArrowheads="1"/>
          </p:cNvSpPr>
          <p:nvPr/>
        </p:nvSpPr>
        <p:spPr bwMode="auto">
          <a:xfrm>
            <a:off x="4435475" y="2505075"/>
            <a:ext cx="198438" cy="471488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2155" name="Text Box 11"/>
          <p:cNvSpPr txBox="1">
            <a:spLocks noChangeArrowheads="1"/>
          </p:cNvSpPr>
          <p:nvPr/>
        </p:nvSpPr>
        <p:spPr bwMode="auto">
          <a:xfrm>
            <a:off x="533400" y="3784600"/>
            <a:ext cx="815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400" b="1">
                <a:latin typeface="Arial" pitchFamily="34" charset="0"/>
              </a:rPr>
              <a:t>ALL THESE STRUCTURES ARE THE SAME BECAUSE C-C BONDS HAVE ‘FREE’ ROTATION</a:t>
            </a:r>
            <a:endParaRPr lang="en-GB" sz="1400">
              <a:latin typeface="Arial" pitchFamily="34" charset="0"/>
            </a:endParaRPr>
          </a:p>
        </p:txBody>
      </p:sp>
      <p:grpSp>
        <p:nvGrpSpPr>
          <p:cNvPr id="262156" name="Group 12"/>
          <p:cNvGrpSpPr>
            <a:grpSpLocks/>
          </p:cNvGrpSpPr>
          <p:nvPr/>
        </p:nvGrpSpPr>
        <p:grpSpPr bwMode="auto">
          <a:xfrm flipV="1">
            <a:off x="3154363" y="2784475"/>
            <a:ext cx="420687" cy="115888"/>
            <a:chOff x="3682" y="3577"/>
            <a:chExt cx="370" cy="0"/>
          </a:xfrm>
        </p:grpSpPr>
        <p:sp>
          <p:nvSpPr>
            <p:cNvPr id="262157" name="Line 13"/>
            <p:cNvSpPr>
              <a:spLocks noChangeShapeType="1"/>
            </p:cNvSpPr>
            <p:nvPr/>
          </p:nvSpPr>
          <p:spPr bwMode="auto">
            <a:xfrm>
              <a:off x="3787" y="3577"/>
              <a:ext cx="265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58" name="Line 14"/>
            <p:cNvSpPr>
              <a:spLocks noChangeShapeType="1"/>
            </p:cNvSpPr>
            <p:nvPr/>
          </p:nvSpPr>
          <p:spPr bwMode="auto">
            <a:xfrm rot="-10800000">
              <a:off x="3682" y="3577"/>
              <a:ext cx="265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2159" name="Group 15"/>
          <p:cNvGrpSpPr>
            <a:grpSpLocks/>
          </p:cNvGrpSpPr>
          <p:nvPr/>
        </p:nvGrpSpPr>
        <p:grpSpPr bwMode="auto">
          <a:xfrm flipV="1">
            <a:off x="5570538" y="2784475"/>
            <a:ext cx="420687" cy="115888"/>
            <a:chOff x="3682" y="3577"/>
            <a:chExt cx="370" cy="0"/>
          </a:xfrm>
        </p:grpSpPr>
        <p:sp>
          <p:nvSpPr>
            <p:cNvPr id="262160" name="Line 16"/>
            <p:cNvSpPr>
              <a:spLocks noChangeShapeType="1"/>
            </p:cNvSpPr>
            <p:nvPr/>
          </p:nvSpPr>
          <p:spPr bwMode="auto">
            <a:xfrm>
              <a:off x="3787" y="3577"/>
              <a:ext cx="265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61" name="Line 17"/>
            <p:cNvSpPr>
              <a:spLocks noChangeShapeType="1"/>
            </p:cNvSpPr>
            <p:nvPr/>
          </p:nvSpPr>
          <p:spPr bwMode="auto">
            <a:xfrm rot="-10800000">
              <a:off x="3682" y="3577"/>
              <a:ext cx="265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62162" name="AutoShape 18"/>
          <p:cNvSpPr>
            <a:spLocks noChangeArrowheads="1"/>
          </p:cNvSpPr>
          <p:nvPr/>
        </p:nvSpPr>
        <p:spPr bwMode="auto">
          <a:xfrm>
            <a:off x="6864350" y="2505075"/>
            <a:ext cx="198438" cy="471488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262163" name="Picture 19" descr="newgia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1600" y="4540250"/>
            <a:ext cx="1419225" cy="14954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1447800" y="182563"/>
            <a:ext cx="6248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GEOMETRICAL ISOMERISM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330200" y="835025"/>
            <a:ext cx="84963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b="1">
                <a:latin typeface="Arial" pitchFamily="34" charset="0"/>
              </a:rPr>
              <a:t>RESTRICTED ROTATION OF C=C BONDS</a:t>
            </a:r>
          </a:p>
          <a:p>
            <a:pPr algn="ctr">
              <a:spcAft>
                <a:spcPts val="200"/>
              </a:spcAft>
            </a:pPr>
            <a:endParaRPr lang="en-GB" sz="14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C=C bonds have restricted rotation so the groups on either end of the bond are ‘frozen’ in one position; it isn’t easy to flip between the two.</a:t>
            </a:r>
            <a:endParaRPr lang="en-GB" sz="1600">
              <a:latin typeface="Arial" pitchFamily="34" charset="0"/>
            </a:endParaRPr>
          </a:p>
        </p:txBody>
      </p:sp>
      <p:pic>
        <p:nvPicPr>
          <p:cNvPr id="264200" name="Picture 8" descr="giso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892675"/>
            <a:ext cx="1119188" cy="898525"/>
          </a:xfrm>
          <a:prstGeom prst="rect">
            <a:avLst/>
          </a:prstGeom>
          <a:noFill/>
        </p:spPr>
      </p:pic>
      <p:pic>
        <p:nvPicPr>
          <p:cNvPr id="264201" name="Picture 9" descr="giso2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3338" y="4810125"/>
            <a:ext cx="1135062" cy="981075"/>
          </a:xfrm>
          <a:prstGeom prst="rect">
            <a:avLst/>
          </a:prstGeom>
          <a:noFill/>
        </p:spPr>
      </p:pic>
      <p:grpSp>
        <p:nvGrpSpPr>
          <p:cNvPr id="264202" name="Group 10"/>
          <p:cNvGrpSpPr>
            <a:grpSpLocks/>
          </p:cNvGrpSpPr>
          <p:nvPr/>
        </p:nvGrpSpPr>
        <p:grpSpPr bwMode="auto">
          <a:xfrm flipV="1">
            <a:off x="4121150" y="5292725"/>
            <a:ext cx="860425" cy="115888"/>
            <a:chOff x="3682" y="3577"/>
            <a:chExt cx="370" cy="0"/>
          </a:xfrm>
        </p:grpSpPr>
        <p:sp>
          <p:nvSpPr>
            <p:cNvPr id="264203" name="Line 11"/>
            <p:cNvSpPr>
              <a:spLocks noChangeShapeType="1"/>
            </p:cNvSpPr>
            <p:nvPr/>
          </p:nvSpPr>
          <p:spPr bwMode="auto">
            <a:xfrm>
              <a:off x="3787" y="3577"/>
              <a:ext cx="265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4204" name="Line 12"/>
            <p:cNvSpPr>
              <a:spLocks noChangeShapeType="1"/>
            </p:cNvSpPr>
            <p:nvPr/>
          </p:nvSpPr>
          <p:spPr bwMode="auto">
            <a:xfrm rot="-10800000">
              <a:off x="3682" y="3577"/>
              <a:ext cx="265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609600" y="3662363"/>
            <a:ext cx="7924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This produces two possibilities.  The two structures cannot interchange easily so the atoms in the two molecules occupy different positions in space.</a:t>
            </a:r>
          </a:p>
        </p:txBody>
      </p:sp>
      <p:grpSp>
        <p:nvGrpSpPr>
          <p:cNvPr id="264206" name="Group 14"/>
          <p:cNvGrpSpPr>
            <a:grpSpLocks/>
          </p:cNvGrpSpPr>
          <p:nvPr/>
        </p:nvGrpSpPr>
        <p:grpSpPr bwMode="auto">
          <a:xfrm>
            <a:off x="4427984" y="5229200"/>
            <a:ext cx="220663" cy="333375"/>
            <a:chOff x="3935" y="3832"/>
            <a:chExt cx="139" cy="210"/>
          </a:xfrm>
        </p:grpSpPr>
        <p:sp>
          <p:nvSpPr>
            <p:cNvPr id="264207" name="Line 15"/>
            <p:cNvSpPr>
              <a:spLocks noChangeShapeType="1"/>
            </p:cNvSpPr>
            <p:nvPr/>
          </p:nvSpPr>
          <p:spPr bwMode="auto">
            <a:xfrm>
              <a:off x="3954" y="3832"/>
              <a:ext cx="118" cy="21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4208" name="Line 16"/>
            <p:cNvSpPr>
              <a:spLocks noChangeShapeType="1"/>
            </p:cNvSpPr>
            <p:nvPr/>
          </p:nvSpPr>
          <p:spPr bwMode="auto">
            <a:xfrm flipH="1">
              <a:off x="3935" y="3843"/>
              <a:ext cx="139" cy="19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64209" name="Picture 17" descr="newgi2a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9588" y="2286000"/>
            <a:ext cx="2790825" cy="91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1447800" y="182563"/>
            <a:ext cx="6248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GEOMETRICAL ISOMERISM</a:t>
            </a:r>
          </a:p>
        </p:txBody>
      </p:sp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941388" y="835025"/>
            <a:ext cx="7261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b="1">
                <a:latin typeface="Arial" pitchFamily="34" charset="0"/>
              </a:rPr>
              <a:t>How to tell if it exists</a:t>
            </a:r>
            <a:endParaRPr lang="en-GB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66248" name="Text Box 8"/>
          <p:cNvSpPr txBox="1">
            <a:spLocks noChangeArrowheads="1"/>
          </p:cNvSpPr>
          <p:nvPr/>
        </p:nvSpPr>
        <p:spPr bwMode="auto">
          <a:xfrm>
            <a:off x="4894263" y="1566863"/>
            <a:ext cx="66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4000" b="1">
                <a:latin typeface="Wingdings 2" pitchFamily="18" charset="2"/>
                <a:sym typeface="Wingdings" pitchFamily="2" charset="2"/>
              </a:rPr>
              <a:t>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6249" name="Text Box 9"/>
          <p:cNvSpPr txBox="1">
            <a:spLocks noChangeArrowheads="1"/>
          </p:cNvSpPr>
          <p:nvPr/>
        </p:nvSpPr>
        <p:spPr bwMode="auto">
          <a:xfrm>
            <a:off x="4894263" y="2552700"/>
            <a:ext cx="6540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4800" b="1">
                <a:latin typeface="Wingdings 2" pitchFamily="18" charset="2"/>
                <a:sym typeface="Wingdings 2" pitchFamily="18" charset="2"/>
              </a:rPr>
              <a:t>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4894263" y="3705225"/>
            <a:ext cx="6540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4800" b="1">
                <a:latin typeface="Wingdings 2" pitchFamily="18" charset="2"/>
                <a:sym typeface="Wingdings 2" pitchFamily="18" charset="2"/>
              </a:rPr>
              <a:t>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6251" name="Text Box 11"/>
          <p:cNvSpPr txBox="1">
            <a:spLocks noChangeArrowheads="1"/>
          </p:cNvSpPr>
          <p:nvPr/>
        </p:nvSpPr>
        <p:spPr bwMode="auto">
          <a:xfrm>
            <a:off x="4894263" y="4997450"/>
            <a:ext cx="66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4000" b="1">
                <a:latin typeface="Wingdings 2" pitchFamily="18" charset="2"/>
                <a:sym typeface="Wingdings" pitchFamily="2" charset="2"/>
              </a:rPr>
              <a:t>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6252" name="Text Box 12"/>
          <p:cNvSpPr txBox="1">
            <a:spLocks noChangeArrowheads="1"/>
          </p:cNvSpPr>
          <p:nvPr/>
        </p:nvSpPr>
        <p:spPr bwMode="auto">
          <a:xfrm>
            <a:off x="251520" y="1505506"/>
            <a:ext cx="14137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400" b="1" dirty="0">
                <a:latin typeface="Arial" pitchFamily="34" charset="0"/>
              </a:rPr>
              <a:t>Two different atoms/groups attached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266253" name="Text Box 13"/>
          <p:cNvSpPr txBox="1">
            <a:spLocks noChangeArrowheads="1"/>
          </p:cNvSpPr>
          <p:nvPr/>
        </p:nvSpPr>
        <p:spPr bwMode="auto">
          <a:xfrm>
            <a:off x="3248024" y="1505506"/>
            <a:ext cx="139598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400" b="1" dirty="0">
                <a:latin typeface="Arial" pitchFamily="34" charset="0"/>
              </a:rPr>
              <a:t>Two different atoms/groups attached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266254" name="Text Box 14"/>
          <p:cNvSpPr txBox="1">
            <a:spLocks noChangeArrowheads="1"/>
          </p:cNvSpPr>
          <p:nvPr/>
        </p:nvSpPr>
        <p:spPr bwMode="auto">
          <a:xfrm>
            <a:off x="179512" y="2627868"/>
            <a:ext cx="14857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400" b="1" dirty="0">
                <a:latin typeface="Arial" pitchFamily="34" charset="0"/>
              </a:rPr>
              <a:t>Two similar atoms/groups attached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266255" name="Text Box 15"/>
          <p:cNvSpPr txBox="1">
            <a:spLocks noChangeArrowheads="1"/>
          </p:cNvSpPr>
          <p:nvPr/>
        </p:nvSpPr>
        <p:spPr bwMode="auto">
          <a:xfrm>
            <a:off x="3260724" y="2602468"/>
            <a:ext cx="145529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400" b="1" dirty="0">
                <a:latin typeface="Arial" pitchFamily="34" charset="0"/>
              </a:rPr>
              <a:t>Two similar atoms/groups attached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266256" name="Text Box 16"/>
          <p:cNvSpPr txBox="1">
            <a:spLocks noChangeArrowheads="1"/>
          </p:cNvSpPr>
          <p:nvPr/>
        </p:nvSpPr>
        <p:spPr bwMode="auto">
          <a:xfrm>
            <a:off x="251520" y="3740706"/>
            <a:ext cx="14137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400" b="1">
                <a:latin typeface="Arial" pitchFamily="34" charset="0"/>
              </a:rPr>
              <a:t>Two similar atoms/groups attached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266257" name="Text Box 17"/>
          <p:cNvSpPr txBox="1">
            <a:spLocks noChangeArrowheads="1"/>
          </p:cNvSpPr>
          <p:nvPr/>
        </p:nvSpPr>
        <p:spPr bwMode="auto">
          <a:xfrm>
            <a:off x="3248024" y="3740706"/>
            <a:ext cx="139598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400" b="1" dirty="0">
                <a:latin typeface="Arial" pitchFamily="34" charset="0"/>
              </a:rPr>
              <a:t>Two different atoms/groups attached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266258" name="Text Box 18"/>
          <p:cNvSpPr txBox="1">
            <a:spLocks noChangeArrowheads="1"/>
          </p:cNvSpPr>
          <p:nvPr/>
        </p:nvSpPr>
        <p:spPr bwMode="auto">
          <a:xfrm>
            <a:off x="179512" y="4956731"/>
            <a:ext cx="14857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400" b="1" dirty="0">
                <a:latin typeface="Arial" pitchFamily="34" charset="0"/>
              </a:rPr>
              <a:t>Two different atoms/groups attached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266259" name="Text Box 19"/>
          <p:cNvSpPr txBox="1">
            <a:spLocks noChangeArrowheads="1"/>
          </p:cNvSpPr>
          <p:nvPr/>
        </p:nvSpPr>
        <p:spPr bwMode="auto">
          <a:xfrm>
            <a:off x="3131840" y="4956731"/>
            <a:ext cx="145127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400" b="1" dirty="0">
                <a:latin typeface="Arial" pitchFamily="34" charset="0"/>
              </a:rPr>
              <a:t>Two different atoms/groups attached</a:t>
            </a:r>
            <a:endParaRPr lang="en-US" sz="1400" b="1" dirty="0">
              <a:latin typeface="Times New Roman" pitchFamily="18" charset="0"/>
            </a:endParaRPr>
          </a:p>
        </p:txBody>
      </p:sp>
      <p:pic>
        <p:nvPicPr>
          <p:cNvPr id="266260" name="Picture 20" descr="gis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5963" y="1508125"/>
            <a:ext cx="1038225" cy="4333875"/>
          </a:xfrm>
          <a:prstGeom prst="rect">
            <a:avLst/>
          </a:prstGeom>
          <a:noFill/>
        </p:spPr>
      </p:pic>
      <p:sp>
        <p:nvSpPr>
          <p:cNvPr id="266261" name="Text Box 21"/>
          <p:cNvSpPr txBox="1">
            <a:spLocks noChangeArrowheads="1"/>
          </p:cNvSpPr>
          <p:nvPr/>
        </p:nvSpPr>
        <p:spPr bwMode="auto">
          <a:xfrm>
            <a:off x="6073775" y="1733550"/>
            <a:ext cx="2587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400" b="1">
                <a:latin typeface="Arial" pitchFamily="34" charset="0"/>
              </a:rPr>
              <a:t>GEOMETRICAL ISOMERISM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266262" name="Text Box 22"/>
          <p:cNvSpPr txBox="1">
            <a:spLocks noChangeArrowheads="1"/>
          </p:cNvSpPr>
          <p:nvPr/>
        </p:nvSpPr>
        <p:spPr bwMode="auto">
          <a:xfrm>
            <a:off x="6073775" y="5199063"/>
            <a:ext cx="2587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400" b="1">
                <a:latin typeface="Arial" pitchFamily="34" charset="0"/>
              </a:rPr>
              <a:t>GEOMETRICAL ISOMERISM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266263" name="Text Box 23"/>
          <p:cNvSpPr txBox="1">
            <a:spLocks noChangeArrowheads="1"/>
          </p:cNvSpPr>
          <p:nvPr/>
        </p:nvSpPr>
        <p:spPr bwMode="auto">
          <a:xfrm>
            <a:off x="6145213" y="2901950"/>
            <a:ext cx="26812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600" b="1">
                <a:latin typeface="Arial" pitchFamily="34" charset="0"/>
              </a:rPr>
              <a:t>Once you get two similar atoms/groups attached to one end of a C=C, you cannot have geometrical isomerism</a:t>
            </a:r>
            <a:endParaRPr lang="en-US" sz="1400"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1447800" y="3175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GEOMETRICAL ISOMERISM</a:t>
            </a:r>
          </a:p>
        </p:txBody>
      </p:sp>
      <p:sp>
        <p:nvSpPr>
          <p:cNvPr id="268295" name="Text Box 7"/>
          <p:cNvSpPr txBox="1">
            <a:spLocks noChangeArrowheads="1"/>
          </p:cNvSpPr>
          <p:nvPr/>
        </p:nvSpPr>
        <p:spPr bwMode="auto">
          <a:xfrm>
            <a:off x="941388" y="835025"/>
            <a:ext cx="726122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b="1">
                <a:latin typeface="Arial" pitchFamily="34" charset="0"/>
              </a:rPr>
              <a:t>Isomerism in butene</a:t>
            </a:r>
          </a:p>
          <a:p>
            <a:pPr algn="ctr">
              <a:spcAft>
                <a:spcPts val="200"/>
              </a:spcAft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GB" sz="1600" b="1">
                <a:latin typeface="Arial" pitchFamily="34" charset="0"/>
              </a:rPr>
              <a:t>There are 3 structural isomers of C</a:t>
            </a:r>
            <a:r>
              <a:rPr lang="en-GB" sz="1600" b="1" baseline="-25000">
                <a:latin typeface="Arial" pitchFamily="34" charset="0"/>
              </a:rPr>
              <a:t>4</a:t>
            </a:r>
            <a:r>
              <a:rPr lang="en-GB" sz="1600" b="1">
                <a:latin typeface="Arial" pitchFamily="34" charset="0"/>
              </a:rPr>
              <a:t>H</a:t>
            </a:r>
            <a:r>
              <a:rPr lang="en-GB" sz="1600" b="1" baseline="-25000">
                <a:latin typeface="Arial" pitchFamily="34" charset="0"/>
              </a:rPr>
              <a:t>8</a:t>
            </a:r>
            <a:r>
              <a:rPr lang="en-GB" sz="1600" b="1">
                <a:latin typeface="Arial" pitchFamily="34" charset="0"/>
              </a:rPr>
              <a:t> that are alkenes</a:t>
            </a:r>
            <a:r>
              <a:rPr lang="en-GB" b="1">
                <a:latin typeface="Arial" pitchFamily="34" charset="0"/>
              </a:rPr>
              <a:t>*</a:t>
            </a:r>
            <a:r>
              <a:rPr lang="en-GB" sz="1600" b="1">
                <a:latin typeface="Arial" pitchFamily="34" charset="0"/>
              </a:rPr>
              <a:t>. Of these ONLY ONE exhibits geometrical isomerism.</a:t>
            </a:r>
          </a:p>
        </p:txBody>
      </p:sp>
      <p:pic>
        <p:nvPicPr>
          <p:cNvPr id="268296" name="Picture 8" descr="c4h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2686050"/>
            <a:ext cx="7720013" cy="1341438"/>
          </a:xfrm>
          <a:prstGeom prst="rect">
            <a:avLst/>
          </a:prstGeom>
          <a:noFill/>
        </p:spPr>
      </p:pic>
      <p:sp>
        <p:nvSpPr>
          <p:cNvPr id="268297" name="Text Box 9"/>
          <p:cNvSpPr txBox="1">
            <a:spLocks noChangeArrowheads="1"/>
          </p:cNvSpPr>
          <p:nvPr/>
        </p:nvSpPr>
        <p:spPr bwMode="auto">
          <a:xfrm>
            <a:off x="561975" y="419735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400" b="1">
                <a:latin typeface="Arial" pitchFamily="34" charset="0"/>
              </a:rPr>
              <a:t>BUT-1-ENE</a:t>
            </a:r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6796088" y="4197350"/>
            <a:ext cx="195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400" b="1">
                <a:latin typeface="Arial" pitchFamily="34" charset="0"/>
              </a:rPr>
              <a:t>2-METHYLPROPENE</a:t>
            </a:r>
          </a:p>
        </p:txBody>
      </p:sp>
      <p:sp>
        <p:nvSpPr>
          <p:cNvPr id="268299" name="Text Box 11"/>
          <p:cNvSpPr txBox="1">
            <a:spLocks noChangeArrowheads="1"/>
          </p:cNvSpPr>
          <p:nvPr/>
        </p:nvSpPr>
        <p:spPr bwMode="auto">
          <a:xfrm>
            <a:off x="4643438" y="4202113"/>
            <a:ext cx="164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400" b="1" i="1">
                <a:latin typeface="Arial" pitchFamily="34" charset="0"/>
              </a:rPr>
              <a:t>trans</a:t>
            </a:r>
            <a:r>
              <a:rPr lang="en-GB" sz="1400" b="1">
                <a:latin typeface="Arial" pitchFamily="34" charset="0"/>
              </a:rPr>
              <a:t> BUT-2-ENE</a:t>
            </a:r>
          </a:p>
        </p:txBody>
      </p:sp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2565400" y="4202113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400" b="1" i="1">
                <a:latin typeface="Arial" pitchFamily="34" charset="0"/>
              </a:rPr>
              <a:t>cis</a:t>
            </a:r>
            <a:r>
              <a:rPr lang="en-GB" sz="1400" b="1">
                <a:latin typeface="Arial" pitchFamily="34" charset="0"/>
              </a:rPr>
              <a:t> BUT-2-ENE</a:t>
            </a:r>
          </a:p>
        </p:txBody>
      </p:sp>
      <p:sp>
        <p:nvSpPr>
          <p:cNvPr id="268301" name="Rectangle 13"/>
          <p:cNvSpPr>
            <a:spLocks noChangeArrowheads="1"/>
          </p:cNvSpPr>
          <p:nvPr/>
        </p:nvSpPr>
        <p:spPr bwMode="auto">
          <a:xfrm>
            <a:off x="2403475" y="2482850"/>
            <a:ext cx="4157663" cy="224155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8302" name="Text Box 14"/>
          <p:cNvSpPr txBox="1">
            <a:spLocks noChangeArrowheads="1"/>
          </p:cNvSpPr>
          <p:nvPr/>
        </p:nvSpPr>
        <p:spPr bwMode="auto">
          <a:xfrm>
            <a:off x="395288" y="5351463"/>
            <a:ext cx="835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en-GB" b="1">
                <a:latin typeface="Arial" pitchFamily="34" charset="0"/>
              </a:rPr>
              <a:t>*</a:t>
            </a:r>
            <a:r>
              <a:rPr lang="en-GB" sz="1500" b="1">
                <a:latin typeface="Arial" pitchFamily="34" charset="0"/>
              </a:rPr>
              <a:t> YOU CAN GET ALKANES WITH FORMULA C</a:t>
            </a:r>
            <a:r>
              <a:rPr lang="en-GB" sz="1500" b="1" baseline="-25000">
                <a:latin typeface="Arial" pitchFamily="34" charset="0"/>
              </a:rPr>
              <a:t>4</a:t>
            </a:r>
            <a:r>
              <a:rPr lang="en-GB" sz="1500" b="1">
                <a:latin typeface="Arial" pitchFamily="34" charset="0"/>
              </a:rPr>
              <a:t>H</a:t>
            </a:r>
            <a:r>
              <a:rPr lang="en-GB" sz="1500" b="1" baseline="-25000">
                <a:latin typeface="Arial" pitchFamily="34" charset="0"/>
              </a:rPr>
              <a:t>8 </a:t>
            </a:r>
            <a:r>
              <a:rPr lang="en-GB" sz="1500" b="1">
                <a:latin typeface="Arial" pitchFamily="34" charset="0"/>
              </a:rPr>
              <a:t>IF THE CARBON ATOMS ARE IN A RING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746" name="Picture 2" descr="save-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pic>
        <p:nvPicPr>
          <p:cNvPr id="799747" name="Picture 3"/>
          <p:cNvPicPr>
            <a:picLocks noChangeAspect="1" noChangeArrowheads="1"/>
          </p:cNvPicPr>
          <p:nvPr/>
        </p:nvPicPr>
        <p:blipFill>
          <a:blip r:embed="rId4" cstate="print"/>
          <a:srcRect l="14000" t="17999" r="25999" b="18001"/>
          <a:stretch>
            <a:fillRect/>
          </a:stretch>
        </p:blipFill>
        <p:spPr bwMode="auto">
          <a:xfrm>
            <a:off x="1828800" y="16002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9748" name="Rectangle 4"/>
          <p:cNvSpPr>
            <a:spLocks noChangeArrowheads="1"/>
          </p:cNvSpPr>
          <p:nvPr/>
        </p:nvSpPr>
        <p:spPr bwMode="auto">
          <a:xfrm>
            <a:off x="762000" y="5867400"/>
            <a:ext cx="775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pitchFamily="34" charset="0"/>
              </a:rPr>
              <a:t>It has a branch containing </a:t>
            </a:r>
            <a:r>
              <a:rPr lang="en-US" b="1">
                <a:solidFill>
                  <a:schemeClr val="bg2"/>
                </a:solidFill>
                <a:latin typeface="Arial" pitchFamily="34" charset="0"/>
              </a:rPr>
              <a:t>one</a:t>
            </a:r>
            <a:r>
              <a:rPr lang="en-US">
                <a:solidFill>
                  <a:schemeClr val="bg2"/>
                </a:solidFill>
                <a:latin typeface="Arial" pitchFamily="34" charset="0"/>
              </a:rPr>
              <a:t> carbon atom. This is called a </a:t>
            </a:r>
            <a:r>
              <a:rPr lang="en-US" b="1">
                <a:solidFill>
                  <a:schemeClr val="bg2"/>
                </a:solidFill>
                <a:latin typeface="Arial" pitchFamily="34" charset="0"/>
              </a:rPr>
              <a:t>methyl</a:t>
            </a:r>
            <a:r>
              <a:rPr lang="en-US">
                <a:solidFill>
                  <a:schemeClr val="bg2"/>
                </a:solidFill>
                <a:latin typeface="Arial" pitchFamily="34" charset="0"/>
              </a:rPr>
              <a:t> group.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794" name="Picture 2" descr="save-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pic>
        <p:nvPicPr>
          <p:cNvPr id="801795" name="Picture 3"/>
          <p:cNvPicPr>
            <a:picLocks noChangeAspect="1" noChangeArrowheads="1"/>
          </p:cNvPicPr>
          <p:nvPr/>
        </p:nvPicPr>
        <p:blipFill>
          <a:blip r:embed="rId4" cstate="print"/>
          <a:srcRect l="14000" t="17999" r="25999" b="18001"/>
          <a:stretch>
            <a:fillRect/>
          </a:stretch>
        </p:blipFill>
        <p:spPr bwMode="auto">
          <a:xfrm>
            <a:off x="1828800" y="16002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1796" name="Rectangle 4"/>
          <p:cNvSpPr>
            <a:spLocks noChangeArrowheads="1"/>
          </p:cNvSpPr>
          <p:nvPr/>
        </p:nvSpPr>
        <p:spPr bwMode="auto">
          <a:xfrm>
            <a:off x="762000" y="5867400"/>
            <a:ext cx="598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pitchFamily="34" charset="0"/>
              </a:rPr>
              <a:t>The longest chain has </a:t>
            </a:r>
            <a:r>
              <a:rPr lang="en-US" b="1">
                <a:solidFill>
                  <a:schemeClr val="bg2"/>
                </a:solidFill>
                <a:latin typeface="Arial" pitchFamily="34" charset="0"/>
              </a:rPr>
              <a:t>three</a:t>
            </a:r>
            <a:r>
              <a:rPr lang="en-US">
                <a:solidFill>
                  <a:schemeClr val="bg2"/>
                </a:solidFill>
                <a:latin typeface="Arial" pitchFamily="34" charset="0"/>
              </a:rPr>
              <a:t> carbon atoms, like </a:t>
            </a:r>
            <a:r>
              <a:rPr lang="en-US" b="1">
                <a:solidFill>
                  <a:schemeClr val="bg2"/>
                </a:solidFill>
                <a:latin typeface="Arial" pitchFamily="34" charset="0"/>
              </a:rPr>
              <a:t>propane</a:t>
            </a:r>
            <a:r>
              <a:rPr lang="en-US">
                <a:solidFill>
                  <a:schemeClr val="bg2"/>
                </a:solidFill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3842" name="Picture 2" descr="save-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pic>
        <p:nvPicPr>
          <p:cNvPr id="803843" name="Picture 3"/>
          <p:cNvPicPr>
            <a:picLocks noChangeAspect="1" noChangeArrowheads="1"/>
          </p:cNvPicPr>
          <p:nvPr/>
        </p:nvPicPr>
        <p:blipFill>
          <a:blip r:embed="rId4" cstate="print"/>
          <a:srcRect l="7001" t="17999" r="25999" b="18001"/>
          <a:stretch>
            <a:fillRect/>
          </a:stretch>
        </p:blipFill>
        <p:spPr bwMode="auto">
          <a:xfrm>
            <a:off x="1295400" y="1600200"/>
            <a:ext cx="5105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3844" name="Rectangle 4"/>
          <p:cNvSpPr>
            <a:spLocks noChangeArrowheads="1"/>
          </p:cNvSpPr>
          <p:nvPr/>
        </p:nvSpPr>
        <p:spPr bwMode="auto">
          <a:xfrm>
            <a:off x="762000" y="5867400"/>
            <a:ext cx="733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pitchFamily="34" charset="0"/>
              </a:rPr>
              <a:t>So the branched alkane is called </a:t>
            </a:r>
            <a:r>
              <a:rPr lang="en-US" b="1">
                <a:solidFill>
                  <a:schemeClr val="bg2"/>
                </a:solidFill>
                <a:latin typeface="Arial" pitchFamily="34" charset="0"/>
              </a:rPr>
              <a:t>methylpropane</a:t>
            </a:r>
            <a:r>
              <a:rPr lang="en-US">
                <a:solidFill>
                  <a:schemeClr val="bg2"/>
                </a:solidFill>
                <a:latin typeface="Arial" pitchFamily="34" charset="0"/>
              </a:rPr>
              <a:t>. It is a </a:t>
            </a:r>
            <a:r>
              <a:rPr lang="en-US" b="1">
                <a:solidFill>
                  <a:schemeClr val="bg2"/>
                </a:solidFill>
                <a:latin typeface="Arial" pitchFamily="34" charset="0"/>
              </a:rPr>
              <a:t>chain isomer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Arial" pitchFamily="34" charset="0"/>
              </a:rPr>
              <a:t>of butane.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4460</TotalTime>
  <Words>1605</Words>
  <Application>Microsoft Office PowerPoint</Application>
  <PresentationFormat>On-screen Show (4:3)</PresentationFormat>
  <Paragraphs>384</Paragraphs>
  <Slides>66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Garamond</vt:lpstr>
      <vt:lpstr>Times</vt:lpstr>
      <vt:lpstr>Times New Roman</vt:lpstr>
      <vt:lpstr>Wingdings</vt:lpstr>
      <vt:lpstr>Wingdings 2</vt:lpstr>
      <vt:lpstr>Stream</vt:lpstr>
      <vt:lpstr>Default Design</vt:lpstr>
      <vt:lpstr>Isomerism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Pate's Grammar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Intoduction to Organic Chemistry</dc:title>
  <dc:creator>A User</dc:creator>
  <cp:lastModifiedBy>TED</cp:lastModifiedBy>
  <cp:revision>34</cp:revision>
  <dcterms:created xsi:type="dcterms:W3CDTF">2007-12-30T18:05:46Z</dcterms:created>
  <dcterms:modified xsi:type="dcterms:W3CDTF">2017-02-03T00:26:10Z</dcterms:modified>
</cp:coreProperties>
</file>