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9144000" cy="5143500" type="screen16x9"/>
  <p:notesSz cx="6858000" cy="9144000"/>
  <p:embeddedFontLst>
    <p:embeddedFont>
      <p:font typeface="Maven Pro" panose="020B0604020202020204" charset="-94"/>
      <p:regular r:id="rId26"/>
      <p:bold r:id="rId27"/>
    </p:embeddedFont>
    <p:embeddedFont>
      <p:font typeface="Playfair Display" panose="020B0604020202020204" charset="-94"/>
      <p:regular r:id="rId28"/>
      <p:bold r:id="rId29"/>
      <p:italic r:id="rId30"/>
      <p:boldItalic r:id="rId31"/>
    </p:embeddedFont>
    <p:embeddedFont>
      <p:font typeface="Nunito" panose="020B0604020202020204" charset="-94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pN98SakDjI41HhM8d9kN70iRt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4" name="Google Shape;3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ee647b3e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g6ee647b3e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2" name="Google Shape;3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5" name="Google Shape;3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4" name="Google Shape;4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0" name="Google Shape;4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0" name="Google Shape;4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tr-TR" smtClean="0"/>
              <a:t>*** Solution</a:t>
            </a:r>
            <a:r>
              <a:rPr lang="tr-TR" baseline="0" smtClean="0"/>
              <a:t> </a:t>
            </a:r>
            <a:r>
              <a:rPr lang="tr-TR" baseline="0" dirty="0" smtClean="0"/>
              <a:t>-2 çalışıyor mu? Kontrol edelim. </a:t>
            </a:r>
            <a:endParaRPr dirty="0"/>
          </a:p>
        </p:txBody>
      </p:sp>
      <p:sp>
        <p:nvSpPr>
          <p:cNvPr id="448" name="Google Shape;4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5" name="Google Shape;4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def64aa2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7def64aa2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def64aa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7def64aa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7def64aa2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7def64aa2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0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1" name="Google Shape;11;p20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2" name="Google Shape;12;p2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0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0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20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7" name="Google Shape;17;p2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0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0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0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0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23" name="Google Shape;23;p2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0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0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" name="Google Shape;27;p20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28" name="Google Shape;28;p2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0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0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" name="Google Shape;31;p20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32" name="Google Shape;32;p20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0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0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0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0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20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38" name="Google Shape;38;p2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0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0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0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" name="Google Shape;42;p20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43" name="Google Shape;43;p20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0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0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oogle Shape;46;p20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47" name="Google Shape;47;p20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0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0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0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20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53" name="Google Shape;53;p20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0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0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0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57;p20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58" name="Google Shape;58;p2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0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0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0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20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63" name="Google Shape;63;p20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0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0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" name="Google Shape;66;p20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67" name="Google Shape;67;p20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0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0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71;p20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72" name="Google Shape;72;p20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0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0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0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" name="Google Shape;76;p20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77" name="Google Shape;77;p20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0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0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0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" name="Google Shape;82;p20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83" name="Google Shape;83;p20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0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0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0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" name="Google Shape;87;p20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88" name="Google Shape;88;p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0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0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" name="Google Shape;91;p20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92" name="Google Shape;92;p20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0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0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0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20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97" name="Google Shape;97;p20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0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0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0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Google Shape;102;p20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103" name="Google Shape;103;p20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0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0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0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" name="Google Shape;107;p20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108" name="Google Shape;108;p2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0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0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11;p20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112" name="Google Shape;112;p20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0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0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0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0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20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118" name="Google Shape;118;p2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0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0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0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20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123" name="Google Shape;123;p20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0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0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0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20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128" name="Google Shape;128;p2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0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0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" name="Google Shape;131;p20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132" name="Google Shape;132;p20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0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0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0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6" name="Google Shape;136;p20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29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267" name="Google Shape;267;p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2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270" name="Google Shape;270;p2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1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41" name="Google Shape;141;p21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42" name="Google Shape;142;p21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1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21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45" name="Google Shape;145;p21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1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1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21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49" name="Google Shape;149;p21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1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1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21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154" name="Google Shape;154;p21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1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1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1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1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9" name="Google Shape;159;p21"/>
          <p:cNvGrpSpPr/>
          <p:nvPr/>
        </p:nvGrpSpPr>
        <p:grpSpPr>
          <a:xfrm>
            <a:off x="5043503" y="0"/>
            <a:ext cx="3814072" cy="3839101"/>
            <a:chOff x="5043503" y="0"/>
            <a:chExt cx="3814072" cy="3839101"/>
          </a:xfrm>
        </p:grpSpPr>
        <p:sp>
          <p:nvSpPr>
            <p:cNvPr id="160" name="Google Shape;160;p21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2" name="Google Shape;162;p21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163" name="Google Shape;163;p21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1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1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6" name="Google Shape;166;p21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" name="Google Shape;167;p21"/>
            <p:cNvGrpSpPr/>
            <p:nvPr/>
          </p:nvGrpSpPr>
          <p:grpSpPr>
            <a:xfrm>
              <a:off x="7952722" y="179238"/>
              <a:ext cx="873165" cy="873003"/>
              <a:chOff x="7754428" y="208725"/>
              <a:chExt cx="541800" cy="541800"/>
            </a:xfrm>
          </p:grpSpPr>
          <p:sp>
            <p:nvSpPr>
              <p:cNvPr id="168" name="Google Shape;168;p21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1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" name="Google Shape;170;p21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1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1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21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2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181" name="Google Shape;181;p22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182" name="Google Shape;182;p2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2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22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185" name="Google Shape;185;p22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2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2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" name="Google Shape;188;p22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189" name="Google Shape;189;p22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2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2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22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194" name="Google Shape;194;p22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195" name="Google Shape;195;p22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2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" name="Google Shape;197;p22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198" name="Google Shape;198;p22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2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2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p22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202" name="Google Shape;202;p2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2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2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2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" name="Google Shape;206;p22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207" name="Google Shape;207;p22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2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2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2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2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23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216" name="Google Shape;216;p2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2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223" name="Google Shape;223;p2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2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231" name="Google Shape;231;p2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237" name="Google Shape;237;p2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2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27"/>
          <p:cNvGrpSpPr/>
          <p:nvPr/>
        </p:nvGrpSpPr>
        <p:grpSpPr>
          <a:xfrm>
            <a:off x="6866714" y="1256"/>
            <a:ext cx="2267379" cy="2601741"/>
            <a:chOff x="6790514" y="1256"/>
            <a:chExt cx="2267379" cy="2601741"/>
          </a:xfrm>
        </p:grpSpPr>
        <p:grpSp>
          <p:nvGrpSpPr>
            <p:cNvPr id="244" name="Google Shape;244;p27"/>
            <p:cNvGrpSpPr/>
            <p:nvPr/>
          </p:nvGrpSpPr>
          <p:grpSpPr>
            <a:xfrm>
              <a:off x="7067535" y="1256"/>
              <a:ext cx="1990358" cy="1990303"/>
              <a:chOff x="7067535" y="1256"/>
              <a:chExt cx="1990358" cy="1990303"/>
            </a:xfrm>
          </p:grpSpPr>
          <p:sp>
            <p:nvSpPr>
              <p:cNvPr id="245" name="Google Shape;245;p27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8" name="Google Shape;248;p27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249" name="Google Shape;249;p27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" name="Google Shape;252;p27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253" name="Google Shape;253;p27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7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5" name="Google Shape;255;p27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259" name="Google Shape;259;p2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8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3" name="Google Shape;263;p28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accent3">
            <a:alpha val="81568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laDfg8qDdQ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jlaDfg8qDd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d6DsjIBzJ4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www.youtube.com/watch?v=3d6DsjIBzJ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xGB7LU4i1I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s://www.youtube.com/watch?v=hxGB7LU4i1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8Tko2YC5hA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s://www.youtube.com/watch?v=Y8Tko2YC5h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"/>
          <p:cNvSpPr txBox="1">
            <a:spLocks noGrp="1"/>
          </p:cNvSpPr>
          <p:nvPr>
            <p:ph type="title"/>
          </p:nvPr>
        </p:nvSpPr>
        <p:spPr>
          <a:xfrm>
            <a:off x="532075" y="290944"/>
            <a:ext cx="8103300" cy="220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tr" sz="1800" b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ANKARA UNIVERSITY</a:t>
            </a:r>
            <a:endParaRPr sz="1800" b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tr" sz="1800" b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DEPARTMENT OF ENERGY ENGINEERING</a:t>
            </a:r>
            <a:endParaRPr sz="1800" b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tr" sz="1800" b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NUMERICAL METHODS</a:t>
            </a:r>
            <a:endParaRPr sz="1800" b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"/>
          <p:cNvSpPr txBox="1">
            <a:spLocks noGrp="1"/>
          </p:cNvSpPr>
          <p:nvPr>
            <p:ph type="body" idx="1"/>
          </p:nvPr>
        </p:nvSpPr>
        <p:spPr>
          <a:xfrm>
            <a:off x="6054450" y="3226500"/>
            <a:ext cx="30897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INSTRUCTOR</a:t>
            </a:r>
            <a:endParaRPr sz="1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tr" sz="16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DR. ÖZGÜR SELİMOĞLU</a:t>
            </a:r>
            <a:endParaRPr sz="16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pic>
        <p:nvPicPr>
          <p:cNvPr id="279" name="Google Shape;27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6861" y="2092037"/>
            <a:ext cx="1473727" cy="143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"/>
          <p:cNvSpPr txBox="1">
            <a:spLocks noGrp="1"/>
          </p:cNvSpPr>
          <p:nvPr>
            <p:ph type="body" idx="1"/>
          </p:nvPr>
        </p:nvSpPr>
        <p:spPr>
          <a:xfrm>
            <a:off x="452500" y="351425"/>
            <a:ext cx="7833900" cy="4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tr" sz="1600" b="1" dirty="0">
                <a:solidFill>
                  <a:srgbClr val="000000"/>
                </a:solidFill>
              </a:rPr>
              <a:t>Error Types</a:t>
            </a:r>
            <a:endParaRPr sz="1600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tr" sz="1600" u="sng" dirty="0">
                <a:solidFill>
                  <a:srgbClr val="000000"/>
                </a:solidFill>
              </a:rPr>
              <a:t>Round off errors</a:t>
            </a:r>
            <a:r>
              <a:rPr lang="tr" sz="1600" dirty="0">
                <a:solidFill>
                  <a:srgbClr val="000000"/>
                </a:solidFill>
              </a:rPr>
              <a:t>= Arise from the fact that computers can only represent/store quantities with a finite number of digits.</a:t>
            </a:r>
            <a:endParaRPr sz="1600" dirty="0">
              <a:solidFill>
                <a:srgbClr val="000000"/>
              </a:solidFill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tr" sz="1600" dirty="0">
                <a:solidFill>
                  <a:srgbClr val="000000"/>
                </a:solidFill>
              </a:rPr>
              <a:t>π=3.14159265358979.........the omission of the remaining digits by the computer is called Round-off error.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tr" sz="1600" u="sng" dirty="0">
                <a:solidFill>
                  <a:srgbClr val="000000"/>
                </a:solidFill>
              </a:rPr>
              <a:t>Truncation errors</a:t>
            </a:r>
            <a:r>
              <a:rPr lang="tr" sz="1600" dirty="0">
                <a:solidFill>
                  <a:srgbClr val="000000"/>
                </a:solidFill>
              </a:rPr>
              <a:t>= Result from applying numerical methods which employ approximations to represent exact mathematical operations and quantities.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rPr lang="tr" sz="1600" dirty="0">
                <a:solidFill>
                  <a:srgbClr val="000000"/>
                </a:solidFill>
              </a:rPr>
              <a:t>Taking only a few terms of a series to  e</a:t>
            </a:r>
            <a:r>
              <a:rPr lang="tr" sz="1600" baseline="30000" dirty="0">
                <a:solidFill>
                  <a:srgbClr val="000000"/>
                </a:solidFill>
              </a:rPr>
              <a:t>x</a:t>
            </a:r>
            <a:endParaRPr sz="1600" baseline="30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387" y="3639844"/>
            <a:ext cx="3286125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"/>
          <p:cNvSpPr txBox="1">
            <a:spLocks noGrp="1"/>
          </p:cNvSpPr>
          <p:nvPr>
            <p:ph type="body" idx="1"/>
          </p:nvPr>
        </p:nvSpPr>
        <p:spPr>
          <a:xfrm>
            <a:off x="388127" y="437129"/>
            <a:ext cx="8384098" cy="3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tr" sz="1600" b="1" dirty="0">
                <a:solidFill>
                  <a:srgbClr val="000000"/>
                </a:solidFill>
              </a:rPr>
              <a:t>Taylor Series</a:t>
            </a:r>
            <a:endParaRPr sz="1600" b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tr" sz="1600" u="sng" dirty="0">
                <a:solidFill>
                  <a:srgbClr val="000000"/>
                </a:solidFill>
              </a:rPr>
              <a:t>Function of a Single Variable</a:t>
            </a:r>
            <a:r>
              <a:rPr lang="tr" sz="1600" dirty="0">
                <a:solidFill>
                  <a:srgbClr val="000000"/>
                </a:solidFill>
              </a:rPr>
              <a:t>=Taylor series expansion of a function f(x) about the point </a:t>
            </a:r>
            <a:r>
              <a:rPr lang="tr" sz="1600" dirty="0" smtClean="0">
                <a:solidFill>
                  <a:srgbClr val="000000"/>
                </a:solidFill>
              </a:rPr>
              <a:t>x </a:t>
            </a:r>
            <a:r>
              <a:rPr lang="tr" sz="1600" dirty="0">
                <a:solidFill>
                  <a:srgbClr val="000000"/>
                </a:solidFill>
              </a:rPr>
              <a:t>= a is the infinite series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None/>
            </a:pPr>
            <a:r>
              <a:rPr lang="tr" sz="1600" dirty="0">
                <a:solidFill>
                  <a:srgbClr val="000000"/>
                </a:solidFill>
              </a:rPr>
              <a:t>In the special case a = 0 the series is also known as the MacLaurin series. It can be shown that Taylor series expansion is unique in the sense that no two functions have identical Taylor series.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None/>
            </a:pPr>
            <a:r>
              <a:rPr lang="tr" sz="1600" dirty="0">
                <a:solidFill>
                  <a:srgbClr val="000000"/>
                </a:solidFill>
              </a:rPr>
              <a:t>A Taylor series is meaningful only if all the derivatives of f(x) exist at x = a and the series converges. In general, convergence occurs only if x is sufficiently close to a; that is, if |x − a| ≤ ε, where ε is called the radius of convergence. In many cases ε is infinite.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1800" b="1" dirty="0">
              <a:solidFill>
                <a:srgbClr val="000000"/>
              </a:solidFill>
            </a:endParaRPr>
          </a:p>
        </p:txBody>
      </p:sp>
      <p:pic>
        <p:nvPicPr>
          <p:cNvPr id="351" name="Google Shape;35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752" y="1766455"/>
            <a:ext cx="5456946" cy="56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"/>
          <p:cNvSpPr txBox="1">
            <a:spLocks noGrp="1"/>
          </p:cNvSpPr>
          <p:nvPr>
            <p:ph type="body" idx="1"/>
          </p:nvPr>
        </p:nvSpPr>
        <p:spPr>
          <a:xfrm>
            <a:off x="318655" y="277091"/>
            <a:ext cx="8430490" cy="4384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r="-214"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tr"/>
              <a:t> </a:t>
            </a:r>
            <a:endParaRPr/>
          </a:p>
        </p:txBody>
      </p:sp>
      <p:pic>
        <p:nvPicPr>
          <p:cNvPr id="357" name="Google Shape;35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5568" y="822665"/>
            <a:ext cx="4170650" cy="50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4014" y="1952292"/>
            <a:ext cx="4773758" cy="51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1358" y="3095216"/>
            <a:ext cx="2056405" cy="61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ee647b3e1_0_3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tr" sz="1300" b="0" u="sng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</a:t>
            </a:r>
            <a:r>
              <a:rPr lang="tr" sz="1300" b="0" u="sng" dirty="0" smtClean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www.youtube.com/watch?v=jlaDfg8qDdQ</a:t>
            </a:r>
            <a:endParaRPr dirty="0"/>
          </a:p>
        </p:txBody>
      </p:sp>
      <p:sp>
        <p:nvSpPr>
          <p:cNvPr id="371" name="Google Shape;371;g6ee647b3e1_0_3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2" name="jlaDfg8qDdQ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7"/>
          <p:cNvSpPr txBox="1">
            <a:spLocks noGrp="1"/>
          </p:cNvSpPr>
          <p:nvPr>
            <p:ph type="body" idx="1"/>
          </p:nvPr>
        </p:nvSpPr>
        <p:spPr>
          <a:xfrm>
            <a:off x="710469" y="749940"/>
            <a:ext cx="7755954" cy="407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tr" u="sng" dirty="0">
                <a:solidFill>
                  <a:schemeClr val="hlink"/>
                </a:solidFill>
                <a:hlinkClick r:id="rId4"/>
              </a:rPr>
              <a:t>https://www.youtube.com/watch?v=3d6DsjIBzJ4</a:t>
            </a:r>
            <a:r>
              <a:rPr lang="tr" dirty="0"/>
              <a:t> </a:t>
            </a:r>
            <a:endParaRPr dirty="0"/>
          </a:p>
        </p:txBody>
      </p:sp>
      <p:pic>
        <p:nvPicPr>
          <p:cNvPr id="2" name="3d6DsjIBzJ4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"/>
          <p:cNvSpPr txBox="1">
            <a:spLocks noGrp="1"/>
          </p:cNvSpPr>
          <p:nvPr>
            <p:ph type="body" idx="1"/>
          </p:nvPr>
        </p:nvSpPr>
        <p:spPr>
          <a:xfrm>
            <a:off x="0" y="493382"/>
            <a:ext cx="9144000" cy="413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800" b="1">
                <a:solidFill>
                  <a:srgbClr val="212121"/>
                </a:solidFill>
              </a:rPr>
              <a:t>The Fastest Of Programs That Facilitate These Complex Problems</a:t>
            </a:r>
            <a:endParaRPr sz="1800" b="1">
              <a:solidFill>
                <a:srgbClr val="212121"/>
              </a:solidFill>
            </a:endParaRPr>
          </a:p>
          <a:p>
            <a:pPr marL="14605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>
              <a:solidFill>
                <a:srgbClr val="212121"/>
              </a:solidFill>
            </a:endParaRPr>
          </a:p>
          <a:p>
            <a:pPr marL="14605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>
              <a:solidFill>
                <a:srgbClr val="212121"/>
              </a:solidFill>
            </a:endParaRPr>
          </a:p>
        </p:txBody>
      </p:sp>
      <p:sp>
        <p:nvSpPr>
          <p:cNvPr id="378" name="Google Shape;378;p5" descr="python ile ilgili görsel sonucu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5" descr="python ile ilgili g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434" y="1475877"/>
            <a:ext cx="904906" cy="90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" descr="matlab ile ilgili görsel sonuc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0614" y="3265073"/>
            <a:ext cx="1029615" cy="92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5" descr="c++ ile ilgili görsel sonuc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4248" y="2227015"/>
            <a:ext cx="877816" cy="98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" descr="java ile ilgili görsel sonucu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6362" y="2720421"/>
            <a:ext cx="892927" cy="1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" descr="c#  logo ile ilgili görsel sonucu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68971" y="1430682"/>
            <a:ext cx="927461" cy="99675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"/>
          <p:cNvSpPr txBox="1"/>
          <p:nvPr/>
        </p:nvSpPr>
        <p:spPr>
          <a:xfrm>
            <a:off x="4994532" y="1756437"/>
            <a:ext cx="3498205" cy="220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Nunito"/>
              <a:buChar char="➢"/>
            </a:pPr>
            <a:r>
              <a:rPr lang="tr" sz="1600" b="0" i="0" u="none" strike="noStrike" cap="none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These programs differ according to their level and working principles.</a:t>
            </a:r>
            <a:endParaRPr sz="1600" b="0" i="0" u="none" strike="noStrike" cap="none">
              <a:solidFill>
                <a:srgbClr val="21212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4605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"/>
              <a:buNone/>
            </a:pPr>
            <a:endParaRPr sz="1600" b="0" i="0" u="none" strike="noStrike" cap="none">
              <a:solidFill>
                <a:srgbClr val="21212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Nunito"/>
              <a:buChar char="➢"/>
            </a:pPr>
            <a:r>
              <a:rPr lang="tr" sz="1600" b="0" i="0" u="none" strike="noStrike" cap="none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This differences affects performance and usage scope.</a:t>
            </a:r>
            <a:endParaRPr sz="1600" b="0" i="0" u="none" strike="noStrike" cap="none">
              <a:solidFill>
                <a:srgbClr val="21212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4605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"/>
              <a:buNone/>
            </a:pPr>
            <a:endParaRPr sz="1800" b="0" i="0" u="none" strike="noStrike" cap="none">
              <a:solidFill>
                <a:srgbClr val="21212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"/>
          <p:cNvSpPr txBox="1">
            <a:spLocks noGrp="1"/>
          </p:cNvSpPr>
          <p:nvPr>
            <p:ph type="title"/>
          </p:nvPr>
        </p:nvSpPr>
        <p:spPr>
          <a:xfrm>
            <a:off x="352300" y="95875"/>
            <a:ext cx="82638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t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PYTHON SOFTWARE</a:t>
            </a:r>
            <a:endParaRPr sz="1800"/>
          </a:p>
        </p:txBody>
      </p:sp>
      <p:sp>
        <p:nvSpPr>
          <p:cNvPr id="390" name="Google Shape;390;p6"/>
          <p:cNvSpPr txBox="1">
            <a:spLocks noGrp="1"/>
          </p:cNvSpPr>
          <p:nvPr>
            <p:ph type="body" idx="1"/>
          </p:nvPr>
        </p:nvSpPr>
        <p:spPr>
          <a:xfrm>
            <a:off x="634125" y="884050"/>
            <a:ext cx="7927984" cy="3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600" b="1" dirty="0">
                <a:solidFill>
                  <a:srgbClr val="000000"/>
                </a:solidFill>
              </a:rPr>
              <a:t>Why Python?</a:t>
            </a:r>
            <a:endParaRPr sz="1600" b="1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tr" sz="1600" dirty="0">
                <a:solidFill>
                  <a:srgbClr val="000000"/>
                </a:solidFill>
              </a:rPr>
              <a:t>Python is a high-level programming language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tr" sz="1600" dirty="0">
                <a:solidFill>
                  <a:srgbClr val="000000"/>
                </a:solidFill>
              </a:rPr>
              <a:t>Open source and community driven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tr" sz="1600" dirty="0">
                <a:solidFill>
                  <a:srgbClr val="000000"/>
                </a:solidFill>
              </a:rPr>
              <a:t>Python is also called as Interpreted language 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tr" sz="1600" dirty="0">
                <a:solidFill>
                  <a:srgbClr val="000000"/>
                </a:solidFill>
              </a:rPr>
              <a:t>Dynamic typed - Source can be compiled or run just in time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tr" sz="1600" dirty="0">
                <a:solidFill>
                  <a:srgbClr val="000000"/>
                </a:solidFill>
              </a:rPr>
              <a:t>Python's run model: source code you type is translated to byte code, which is  run by the Python Virtual Machine. After your code is automatically compiled,  it is interpreted.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dirty="0"/>
          </a:p>
        </p:txBody>
      </p:sp>
      <p:pic>
        <p:nvPicPr>
          <p:cNvPr id="391" name="Google Shape;39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9775" y="3652958"/>
            <a:ext cx="4070599" cy="125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"/>
          <p:cNvSpPr txBox="1">
            <a:spLocks noGrp="1"/>
          </p:cNvSpPr>
          <p:nvPr>
            <p:ph type="title"/>
          </p:nvPr>
        </p:nvSpPr>
        <p:spPr>
          <a:xfrm>
            <a:off x="723300" y="221674"/>
            <a:ext cx="7731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t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What can I do with Python ?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7" name="Google Shape;397;p7"/>
          <p:cNvSpPr/>
          <p:nvPr/>
        </p:nvSpPr>
        <p:spPr>
          <a:xfrm>
            <a:off x="895800" y="1408287"/>
            <a:ext cx="3186300" cy="5022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System Programming</a:t>
            </a:r>
            <a:endParaRPr sz="16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8" name="Google Shape;398;p7"/>
          <p:cNvSpPr/>
          <p:nvPr/>
        </p:nvSpPr>
        <p:spPr>
          <a:xfrm>
            <a:off x="895800" y="2209013"/>
            <a:ext cx="3186300" cy="5022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7"/>
          <p:cNvSpPr/>
          <p:nvPr/>
        </p:nvSpPr>
        <p:spPr>
          <a:xfrm>
            <a:off x="4661300" y="2206538"/>
            <a:ext cx="3186300" cy="5022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7"/>
          <p:cNvSpPr/>
          <p:nvPr/>
        </p:nvSpPr>
        <p:spPr>
          <a:xfrm>
            <a:off x="4661300" y="1408287"/>
            <a:ext cx="3186300" cy="5022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7"/>
          <p:cNvSpPr/>
          <p:nvPr/>
        </p:nvSpPr>
        <p:spPr>
          <a:xfrm>
            <a:off x="4661300" y="3004789"/>
            <a:ext cx="3186300" cy="5022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7"/>
          <p:cNvSpPr/>
          <p:nvPr/>
        </p:nvSpPr>
        <p:spPr>
          <a:xfrm>
            <a:off x="895800" y="3010562"/>
            <a:ext cx="3186300" cy="5022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7"/>
          <p:cNvSpPr/>
          <p:nvPr/>
        </p:nvSpPr>
        <p:spPr>
          <a:xfrm>
            <a:off x="853900" y="3854078"/>
            <a:ext cx="3186300" cy="5022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7"/>
          <p:cNvSpPr txBox="1">
            <a:spLocks noGrp="1"/>
          </p:cNvSpPr>
          <p:nvPr>
            <p:ph type="body" idx="1"/>
          </p:nvPr>
        </p:nvSpPr>
        <p:spPr>
          <a:xfrm>
            <a:off x="895800" y="2219888"/>
            <a:ext cx="31863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tr" sz="1600">
                <a:solidFill>
                  <a:srgbClr val="000000"/>
                </a:solidFill>
              </a:rPr>
              <a:t>Network Programming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05" name="Google Shape;405;p7"/>
          <p:cNvSpPr txBox="1">
            <a:spLocks noGrp="1"/>
          </p:cNvSpPr>
          <p:nvPr>
            <p:ph type="body" idx="1"/>
          </p:nvPr>
        </p:nvSpPr>
        <p:spPr>
          <a:xfrm>
            <a:off x="853900" y="3009739"/>
            <a:ext cx="3186300" cy="61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tr" sz="1600">
                <a:solidFill>
                  <a:srgbClr val="000000"/>
                </a:solidFill>
              </a:rPr>
              <a:t>Web Programming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06" name="Google Shape;406;p7"/>
          <p:cNvSpPr txBox="1">
            <a:spLocks noGrp="1"/>
          </p:cNvSpPr>
          <p:nvPr>
            <p:ph type="body" idx="1"/>
          </p:nvPr>
        </p:nvSpPr>
        <p:spPr>
          <a:xfrm>
            <a:off x="944291" y="3910380"/>
            <a:ext cx="31863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tr" sz="1600">
                <a:solidFill>
                  <a:srgbClr val="000000"/>
                </a:solidFill>
              </a:rPr>
              <a:t>Artificial İntelligence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07" name="Google Shape;407;p7"/>
          <p:cNvSpPr txBox="1">
            <a:spLocks noGrp="1"/>
          </p:cNvSpPr>
          <p:nvPr>
            <p:ph type="body" idx="1"/>
          </p:nvPr>
        </p:nvSpPr>
        <p:spPr>
          <a:xfrm>
            <a:off x="4661300" y="3010840"/>
            <a:ext cx="31863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tr" sz="1600">
                <a:solidFill>
                  <a:srgbClr val="000000"/>
                </a:solidFill>
              </a:rPr>
              <a:t>Application Development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08" name="Google Shape;408;p7"/>
          <p:cNvSpPr txBox="1">
            <a:spLocks noGrp="1"/>
          </p:cNvSpPr>
          <p:nvPr>
            <p:ph type="body" idx="1"/>
          </p:nvPr>
        </p:nvSpPr>
        <p:spPr>
          <a:xfrm>
            <a:off x="4661300" y="1408287"/>
            <a:ext cx="31863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tr" sz="1600">
                <a:solidFill>
                  <a:srgbClr val="000000"/>
                </a:solidFill>
              </a:rPr>
              <a:t>Game Programming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09" name="Google Shape;409;p7"/>
          <p:cNvSpPr txBox="1"/>
          <p:nvPr/>
        </p:nvSpPr>
        <p:spPr>
          <a:xfrm>
            <a:off x="4754450" y="2240588"/>
            <a:ext cx="30000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Database Application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7"/>
          <p:cNvSpPr/>
          <p:nvPr/>
        </p:nvSpPr>
        <p:spPr>
          <a:xfrm>
            <a:off x="4661300" y="3854078"/>
            <a:ext cx="3186300" cy="5022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7"/>
          <p:cNvSpPr txBox="1">
            <a:spLocks noGrp="1"/>
          </p:cNvSpPr>
          <p:nvPr>
            <p:ph type="body" idx="1"/>
          </p:nvPr>
        </p:nvSpPr>
        <p:spPr>
          <a:xfrm>
            <a:off x="4661300" y="3910380"/>
            <a:ext cx="31863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tr" sz="1600">
                <a:solidFill>
                  <a:srgbClr val="000000"/>
                </a:solidFill>
              </a:rPr>
              <a:t>Solve Mathematical Equation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73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tr" u="sng" dirty="0">
                <a:solidFill>
                  <a:schemeClr val="hlink"/>
                </a:solidFill>
                <a:hlinkClick r:id="rId4"/>
              </a:rPr>
              <a:t>https://www.youtube.com/watch?v=hxGB7LU4i1I</a:t>
            </a:r>
            <a:r>
              <a:rPr lang="tr" dirty="0"/>
              <a:t> </a:t>
            </a:r>
            <a:endParaRPr dirty="0"/>
          </a:p>
          <a:p>
            <a:pPr marL="45720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endParaRPr dirty="0"/>
          </a:p>
        </p:txBody>
      </p:sp>
      <p:pic>
        <p:nvPicPr>
          <p:cNvPr id="2" name="hxGB7LU4i1I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5999364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tr" sz="1800" u="sng" dirty="0">
                <a:solidFill>
                  <a:schemeClr val="hlink"/>
                </a:solidFill>
                <a:hlinkClick r:id="rId4"/>
              </a:rPr>
              <a:t>https://</a:t>
            </a:r>
            <a:r>
              <a:rPr lang="tr" sz="1800" u="sng" dirty="0" smtClean="0">
                <a:solidFill>
                  <a:schemeClr val="hlink"/>
                </a:solidFill>
                <a:hlinkClick r:id="rId4"/>
              </a:rPr>
              <a:t>www.youtube.com/watch?v=Y8Tko2YC5hA</a:t>
            </a:r>
            <a:r>
              <a:rPr lang="tr" sz="1800" u="sng" dirty="0" smtClean="0">
                <a:solidFill>
                  <a:schemeClr val="hlink"/>
                </a:solidFill>
              </a:rPr>
              <a:t/>
            </a:r>
            <a:br>
              <a:rPr lang="tr" sz="1800" u="sng" dirty="0" smtClean="0">
                <a:solidFill>
                  <a:schemeClr val="hlink"/>
                </a:solidFill>
              </a:rPr>
            </a:br>
            <a:endParaRPr sz="1800" dirty="0"/>
          </a:p>
        </p:txBody>
      </p:sp>
      <p:pic>
        <p:nvPicPr>
          <p:cNvPr id="2" name="Y8Tko2YC5hA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"/>
          <p:cNvSpPr txBox="1">
            <a:spLocks noGrp="1"/>
          </p:cNvSpPr>
          <p:nvPr>
            <p:ph type="title"/>
          </p:nvPr>
        </p:nvSpPr>
        <p:spPr>
          <a:xfrm>
            <a:off x="1207875" y="217275"/>
            <a:ext cx="72465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t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CONTENTS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5" name="Google Shape;285;p2"/>
          <p:cNvSpPr txBox="1">
            <a:spLocks noGrp="1"/>
          </p:cNvSpPr>
          <p:nvPr>
            <p:ph type="body" idx="1"/>
          </p:nvPr>
        </p:nvSpPr>
        <p:spPr>
          <a:xfrm>
            <a:off x="714650" y="1604825"/>
            <a:ext cx="7739400" cy="27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tr" sz="1600">
                <a:solidFill>
                  <a:srgbClr val="000000"/>
                </a:solidFill>
              </a:rPr>
              <a:t>Introduction To Numerical Methods</a:t>
            </a:r>
            <a:endParaRPr sz="16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tr" sz="1600">
                <a:solidFill>
                  <a:srgbClr val="000000"/>
                </a:solidFill>
              </a:rPr>
              <a:t>Python Software</a:t>
            </a:r>
            <a:endParaRPr sz="16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tr" sz="1600">
                <a:solidFill>
                  <a:srgbClr val="000000"/>
                </a:solidFill>
              </a:rPr>
              <a:t>Mean Error in Numerical Method</a:t>
            </a:r>
            <a:endParaRPr sz="16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9"/>
          <p:cNvSpPr txBox="1">
            <a:spLocks noGrp="1"/>
          </p:cNvSpPr>
          <p:nvPr>
            <p:ph type="body" idx="1"/>
          </p:nvPr>
        </p:nvSpPr>
        <p:spPr>
          <a:xfrm>
            <a:off x="526273" y="217088"/>
            <a:ext cx="3276052" cy="220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600">
                <a:solidFill>
                  <a:srgbClr val="212121"/>
                </a:solidFill>
              </a:rPr>
              <a:t>          </a:t>
            </a:r>
            <a:endParaRPr sz="1600">
              <a:solidFill>
                <a:srgbClr val="212121"/>
              </a:solidFill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u="sng">
              <a:solidFill>
                <a:srgbClr val="212121"/>
              </a:solidFill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u="sng">
              <a:solidFill>
                <a:srgbClr val="212121"/>
              </a:solidFill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u="sng">
                <a:solidFill>
                  <a:srgbClr val="FB0803"/>
                </a:solidFill>
              </a:rPr>
              <a:t>Arithmetic Operators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>
                <a:solidFill>
                  <a:srgbClr val="212121"/>
                </a:solidFill>
              </a:rPr>
              <a:t>The syntax for arithmetic operators in Python are:</a:t>
            </a:r>
            <a:endParaRPr sz="1400">
              <a:solidFill>
                <a:srgbClr val="212121"/>
              </a:solidFill>
            </a:endParaRPr>
          </a:p>
          <a:p>
            <a:pPr marL="45720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endParaRPr/>
          </a:p>
        </p:txBody>
      </p:sp>
      <p:pic>
        <p:nvPicPr>
          <p:cNvPr id="433" name="Google Shape;43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978" y="1934055"/>
            <a:ext cx="2132481" cy="293973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9"/>
          <p:cNvSpPr txBox="1"/>
          <p:nvPr/>
        </p:nvSpPr>
        <p:spPr>
          <a:xfrm>
            <a:off x="3979942" y="335499"/>
            <a:ext cx="5164058" cy="1598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"/>
              <a:buNone/>
            </a:pPr>
            <a:endParaRPr sz="1400" b="0" i="0" u="none" strike="noStrike" cap="none">
              <a:solidFill>
                <a:srgbClr val="21212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177617" y="335499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" sz="18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MATH OPERATOR IN PYTHON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3567" y="2097608"/>
            <a:ext cx="2564242" cy="2612624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9"/>
          <p:cNvSpPr txBox="1"/>
          <p:nvPr/>
        </p:nvSpPr>
        <p:spPr>
          <a:xfrm>
            <a:off x="4686987" y="217088"/>
            <a:ext cx="3652633" cy="266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"/>
              <a:buNone/>
            </a:pPr>
            <a:r>
              <a:rPr lang="tr" sz="1600" b="0" i="0" u="none" strike="noStrike" cap="none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60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"/>
              <a:buNone/>
            </a:pPr>
            <a:endParaRPr sz="1400" b="0" i="0" u="sng" strike="noStrike" cap="none">
              <a:solidFill>
                <a:srgbClr val="21212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460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"/>
              <a:buNone/>
            </a:pPr>
            <a:endParaRPr sz="1400" b="0" i="0" u="sng" strike="noStrike" cap="none">
              <a:solidFill>
                <a:srgbClr val="21212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460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"/>
              <a:buNone/>
            </a:pPr>
            <a:r>
              <a:rPr lang="tr" sz="1400" b="0" i="0" u="sng" strike="noStrike" cap="none">
                <a:solidFill>
                  <a:srgbClr val="FB0803"/>
                </a:solidFill>
                <a:latin typeface="Nunito"/>
                <a:ea typeface="Nunito"/>
                <a:cs typeface="Nunito"/>
                <a:sym typeface="Nunito"/>
              </a:rPr>
              <a:t>Comparison Operators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60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"/>
              <a:buNone/>
            </a:pPr>
            <a:r>
              <a:rPr lang="tr" sz="1400" b="0" i="0" u="none" strike="noStrike" cap="none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The result is a boolean value True or False.</a:t>
            </a:r>
            <a:endParaRPr sz="1400" b="0" i="0" u="none" strike="noStrike" cap="none">
              <a:solidFill>
                <a:srgbClr val="21212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"/>
              <a:buNone/>
            </a:pPr>
            <a:endParaRPr sz="13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0"/>
          <p:cNvSpPr txBox="1">
            <a:spLocks noGrp="1"/>
          </p:cNvSpPr>
          <p:nvPr>
            <p:ph type="body" idx="1"/>
          </p:nvPr>
        </p:nvSpPr>
        <p:spPr>
          <a:xfrm>
            <a:off x="407862" y="302607"/>
            <a:ext cx="7347663" cy="3520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u="sng" dirty="0">
                <a:solidFill>
                  <a:srgbClr val="FB0803"/>
                </a:solidFill>
              </a:rPr>
              <a:t>Built-in Functions</a:t>
            </a:r>
            <a:endParaRPr dirty="0"/>
          </a:p>
          <a:p>
            <a:pPr marL="1460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dirty="0">
                <a:solidFill>
                  <a:srgbClr val="212121"/>
                </a:solidFill>
              </a:rPr>
              <a:t>Functions give us an efficient way to save and reuse a block of code over and over again with different input values. In this section, we summarize the built-in functions in the standard Python library and then we discuss how to define our own functions.</a:t>
            </a:r>
            <a:endParaRPr sz="1400" dirty="0">
              <a:solidFill>
                <a:srgbClr val="212121"/>
              </a:solidFill>
            </a:endParaRPr>
          </a:p>
          <a:p>
            <a:pPr marL="1460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212121"/>
              </a:solidFill>
            </a:endParaRPr>
          </a:p>
          <a:p>
            <a:pPr marL="1460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212121"/>
              </a:solidFill>
            </a:endParaRPr>
          </a:p>
          <a:p>
            <a:pPr marL="1460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212121"/>
              </a:solidFill>
            </a:endParaRPr>
          </a:p>
          <a:p>
            <a:pPr marL="1460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dirty="0">
                <a:solidFill>
                  <a:srgbClr val="212121"/>
                </a:solidFill>
              </a:rPr>
              <a:t>				           </a:t>
            </a:r>
            <a:endParaRPr sz="1400" dirty="0">
              <a:solidFill>
                <a:srgbClr val="212121"/>
              </a:solidFill>
            </a:endParaRPr>
          </a:p>
          <a:p>
            <a:pPr marL="1460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212121"/>
              </a:solidFill>
            </a:endParaRPr>
          </a:p>
          <a:p>
            <a:pPr marL="45720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endParaRPr dirty="0"/>
          </a:p>
        </p:txBody>
      </p:sp>
      <p:pic>
        <p:nvPicPr>
          <p:cNvPr id="443" name="Google Shape;44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175" y="1599225"/>
            <a:ext cx="2950175" cy="324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1796" y="3263263"/>
            <a:ext cx="3359425" cy="1479253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0"/>
          <p:cNvSpPr txBox="1">
            <a:spLocks noGrp="1"/>
          </p:cNvSpPr>
          <p:nvPr>
            <p:ph type="body" idx="1"/>
          </p:nvPr>
        </p:nvSpPr>
        <p:spPr>
          <a:xfrm>
            <a:off x="4440275" y="2041250"/>
            <a:ext cx="4704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dirty="0">
                <a:solidFill>
                  <a:srgbClr val="212121"/>
                </a:solidFill>
              </a:rPr>
              <a:t> </a:t>
            </a:r>
            <a:r>
              <a:rPr lang="tr" sz="1400" u="sng" dirty="0">
                <a:solidFill>
                  <a:srgbClr val="FB0803"/>
                </a:solidFill>
              </a:rPr>
              <a:t>Boolean Operators</a:t>
            </a:r>
            <a:endParaRPr dirty="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dirty="0">
                <a:solidFill>
                  <a:srgbClr val="212121"/>
                </a:solidFill>
              </a:rPr>
              <a:t>We combine logical expressions </a:t>
            </a:r>
            <a:r>
              <a:rPr lang="tr" sz="1400" dirty="0" smtClean="0">
                <a:solidFill>
                  <a:srgbClr val="212121"/>
                </a:solidFill>
              </a:rPr>
              <a:t>using </a:t>
            </a:r>
            <a:r>
              <a:rPr lang="tr" sz="1400" dirty="0">
                <a:solidFill>
                  <a:srgbClr val="212121"/>
                </a:solidFill>
              </a:rPr>
              <a:t>boolean operators; and, or and not.			         </a:t>
            </a:r>
            <a:endParaRPr sz="1400" dirty="0">
              <a:solidFill>
                <a:srgbClr val="212121"/>
              </a:solidFill>
            </a:endParaRPr>
          </a:p>
          <a:p>
            <a:pPr marL="1460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212121"/>
              </a:solidFill>
            </a:endParaRPr>
          </a:p>
          <a:p>
            <a:pPr marL="1460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212121"/>
              </a:solidFill>
            </a:endParaRPr>
          </a:p>
          <a:p>
            <a:pPr marL="1460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212121"/>
              </a:solidFill>
            </a:endParaRPr>
          </a:p>
          <a:p>
            <a:pPr marL="1460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dirty="0">
                <a:solidFill>
                  <a:srgbClr val="212121"/>
                </a:solidFill>
              </a:rPr>
              <a:t>				        </a:t>
            </a:r>
            <a:endParaRPr sz="1400" dirty="0">
              <a:solidFill>
                <a:srgbClr val="212121"/>
              </a:solidFill>
            </a:endParaRPr>
          </a:p>
          <a:p>
            <a:pPr marL="1460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212121"/>
              </a:solidFill>
            </a:endParaRPr>
          </a:p>
          <a:p>
            <a:pPr marL="45720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6"/>
          <p:cNvSpPr txBox="1">
            <a:spLocks noGrp="1"/>
          </p:cNvSpPr>
          <p:nvPr>
            <p:ph type="body" idx="1"/>
          </p:nvPr>
        </p:nvSpPr>
        <p:spPr>
          <a:xfrm>
            <a:off x="371700" y="371700"/>
            <a:ext cx="8298000" cy="4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r>
              <a:rPr lang="tr" sz="1400" b="1" u="sng">
                <a:solidFill>
                  <a:srgbClr val="000000"/>
                </a:solidFill>
              </a:rPr>
              <a:t>Example</a:t>
            </a:r>
            <a:r>
              <a:rPr lang="tr" sz="1400">
                <a:solidFill>
                  <a:srgbClr val="000000"/>
                </a:solidFill>
              </a:rPr>
              <a:t> = Use the first 4 terms of the Taylor series expansion of f(x)=e</a:t>
            </a:r>
            <a:r>
              <a:rPr lang="tr" sz="1400" baseline="30000">
                <a:solidFill>
                  <a:srgbClr val="000000"/>
                </a:solidFill>
              </a:rPr>
              <a:t>x</a:t>
            </a:r>
            <a:r>
              <a:rPr lang="tr" sz="1400">
                <a:solidFill>
                  <a:srgbClr val="000000"/>
                </a:solidFill>
              </a:rPr>
              <a:t> about MacLourin series   and calculate true percent relative error in x=1.</a:t>
            </a:r>
            <a:endParaRPr sz="1400">
              <a:solidFill>
                <a:srgbClr val="000000"/>
              </a:solidFill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endParaRPr sz="1400" b="1">
              <a:solidFill>
                <a:srgbClr val="000000"/>
              </a:solidFill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r>
              <a:rPr lang="tr" sz="1400" b="1">
                <a:solidFill>
                  <a:srgbClr val="000000"/>
                </a:solidFill>
              </a:rPr>
              <a:t> </a:t>
            </a:r>
            <a:r>
              <a:rPr lang="tr" sz="1400" b="1" u="sng">
                <a:solidFill>
                  <a:srgbClr val="000000"/>
                </a:solidFill>
              </a:rPr>
              <a:t>Solution 1</a:t>
            </a:r>
            <a:r>
              <a:rPr lang="tr" sz="1400" b="1">
                <a:solidFill>
                  <a:srgbClr val="000000"/>
                </a:solidFill>
              </a:rPr>
              <a:t>=  </a:t>
            </a:r>
            <a:r>
              <a:rPr lang="tr" sz="1400">
                <a:solidFill>
                  <a:srgbClr val="000000"/>
                </a:solidFill>
              </a:rPr>
              <a:t>Range solution</a:t>
            </a:r>
            <a:r>
              <a:rPr lang="tr" sz="1400" b="1">
                <a:solidFill>
                  <a:srgbClr val="000000"/>
                </a:solidFill>
              </a:rPr>
              <a:t>                                         </a:t>
            </a:r>
            <a:r>
              <a:rPr lang="tr" sz="1400" b="1" u="sng">
                <a:solidFill>
                  <a:srgbClr val="000000"/>
                </a:solidFill>
              </a:rPr>
              <a:t>Solution 2</a:t>
            </a:r>
            <a:r>
              <a:rPr lang="tr" sz="1400" b="1">
                <a:solidFill>
                  <a:srgbClr val="000000"/>
                </a:solidFill>
              </a:rPr>
              <a:t>= </a:t>
            </a:r>
            <a:r>
              <a:rPr lang="tr" sz="1400">
                <a:solidFill>
                  <a:srgbClr val="000000"/>
                </a:solidFill>
              </a:rPr>
              <a:t>Taylor series solution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451" name="Google Shape;45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475" y="1660875"/>
            <a:ext cx="3022751" cy="32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3600" y="1607350"/>
            <a:ext cx="2862574" cy="330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8"/>
          <p:cNvSpPr txBox="1">
            <a:spLocks noGrp="1"/>
          </p:cNvSpPr>
          <p:nvPr>
            <p:ph type="body" idx="1"/>
          </p:nvPr>
        </p:nvSpPr>
        <p:spPr>
          <a:xfrm>
            <a:off x="618371" y="690733"/>
            <a:ext cx="8065140" cy="424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b="1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REFERENCES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540"/>
              <a:buFont typeface="Arial"/>
              <a:buChar char="•"/>
            </a:pPr>
            <a:r>
              <a:rPr lang="tr" sz="1400">
                <a:solidFill>
                  <a:srgbClr val="212121"/>
                </a:solidFill>
              </a:rPr>
              <a:t>S.C. Chapra and R.P. Canale, “Numerical Methods for Engineers”, 6th ed., McGraw-Hill,, NY, 2010</a:t>
            </a:r>
            <a:endParaRPr sz="1400">
              <a:solidFill>
                <a:srgbClr val="21212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540"/>
              <a:buFont typeface="Arial"/>
              <a:buChar char="•"/>
            </a:pPr>
            <a:r>
              <a:rPr lang="tr" sz="1400">
                <a:solidFill>
                  <a:srgbClr val="212121"/>
                </a:solidFill>
              </a:rPr>
              <a:t>Richard L. Burden and J. Douglas Faires, “Numerical Analysis”, 9th ed., Brooks/Cole, Cengage Learning, Canada.</a:t>
            </a:r>
            <a:endParaRPr sz="1400">
              <a:solidFill>
                <a:srgbClr val="21212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540"/>
              <a:buFont typeface="Arial"/>
              <a:buChar char="•"/>
            </a:pPr>
            <a:r>
              <a:rPr lang="tr" sz="1400">
                <a:solidFill>
                  <a:srgbClr val="212121"/>
                </a:solidFill>
              </a:rPr>
              <a:t>Jaan Kiusalaas, “Numerical Methods in Engineering with Python 3”,3rd Edition, Cambridge, NY, 2013</a:t>
            </a:r>
            <a:endParaRPr sz="1400">
              <a:solidFill>
                <a:srgbClr val="21212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Arial"/>
              <a:buChar char="•"/>
            </a:pPr>
            <a:r>
              <a:rPr lang="tr" sz="1400" u="sng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www.python.org</a:t>
            </a:r>
            <a:endParaRPr sz="1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</a:pPr>
            <a:endParaRPr sz="1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"/>
          <p:cNvSpPr txBox="1">
            <a:spLocks noGrp="1"/>
          </p:cNvSpPr>
          <p:nvPr>
            <p:ph type="title"/>
          </p:nvPr>
        </p:nvSpPr>
        <p:spPr>
          <a:xfrm>
            <a:off x="402625" y="0"/>
            <a:ext cx="8394900" cy="144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t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INTRODUCTION TO NUMERICAL METHODS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1" name="Google Shape;291;p3"/>
          <p:cNvSpPr txBox="1">
            <a:spLocks noGrp="1"/>
          </p:cNvSpPr>
          <p:nvPr>
            <p:ph type="body" idx="1"/>
          </p:nvPr>
        </p:nvSpPr>
        <p:spPr>
          <a:xfrm>
            <a:off x="588775" y="1144644"/>
            <a:ext cx="8043000" cy="367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600" b="1">
                <a:solidFill>
                  <a:srgbClr val="212121"/>
                </a:solidFill>
              </a:rPr>
              <a:t>Why use The Numerical Methods ?</a:t>
            </a:r>
            <a:endParaRPr sz="1600" b="1">
              <a:solidFill>
                <a:srgbClr val="21212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➢"/>
            </a:pPr>
            <a:r>
              <a:rPr lang="tr" sz="1600">
                <a:solidFill>
                  <a:srgbClr val="000000"/>
                </a:solidFill>
              </a:rPr>
              <a:t>To solve problems that cannot be solved exactly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➢"/>
            </a:pPr>
            <a:r>
              <a:rPr lang="tr" sz="1600">
                <a:solidFill>
                  <a:srgbClr val="000000"/>
                </a:solidFill>
              </a:rPr>
              <a:t>To solve problems that are intractable  to solve exactly ! What if you had to solve a set of 1000 simultaneous linear equations with 1000 unknowns ?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➢"/>
            </a:pPr>
            <a:r>
              <a:rPr lang="tr" sz="1600">
                <a:solidFill>
                  <a:srgbClr val="000000"/>
                </a:solidFill>
              </a:rPr>
              <a:t>To learn approximately how to solve mathematical models.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1800"/>
          </a:p>
        </p:txBody>
      </p:sp>
      <p:pic>
        <p:nvPicPr>
          <p:cNvPr id="292" name="Google Shape;292;p3"/>
          <p:cNvPicPr preferRelativeResize="0"/>
          <p:nvPr/>
        </p:nvPicPr>
        <p:blipFill rotWithShape="1">
          <a:blip r:embed="rId3">
            <a:alphaModFix/>
          </a:blip>
          <a:srcRect t="5970"/>
          <a:stretch/>
        </p:blipFill>
        <p:spPr>
          <a:xfrm>
            <a:off x="768927" y="3446962"/>
            <a:ext cx="2528455" cy="1483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5701" y="3446962"/>
            <a:ext cx="2324949" cy="1483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0650" y="3446964"/>
            <a:ext cx="2449195" cy="1483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"/>
          <p:cNvSpPr txBox="1">
            <a:spLocks noGrp="1"/>
          </p:cNvSpPr>
          <p:nvPr>
            <p:ph type="title"/>
          </p:nvPr>
        </p:nvSpPr>
        <p:spPr>
          <a:xfrm>
            <a:off x="350550" y="93725"/>
            <a:ext cx="8442900" cy="13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t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HOW DO WE SOLVE AN ENGINEERING PROBLEM ?</a:t>
            </a:r>
            <a:r>
              <a:rPr lang="tr" sz="1600">
                <a:latin typeface="Nunito"/>
                <a:ea typeface="Nunito"/>
                <a:cs typeface="Nunito"/>
                <a:sym typeface="Nunito"/>
              </a:rPr>
              <a:t>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986250" y="2370775"/>
            <a:ext cx="7154100" cy="867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969150" y="3304025"/>
            <a:ext cx="7154100" cy="9255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969150" y="4295775"/>
            <a:ext cx="7154100" cy="4002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"/>
          <p:cNvSpPr txBox="1">
            <a:spLocks noGrp="1"/>
          </p:cNvSpPr>
          <p:nvPr>
            <p:ph type="body" idx="1"/>
          </p:nvPr>
        </p:nvSpPr>
        <p:spPr>
          <a:xfrm>
            <a:off x="977550" y="3304025"/>
            <a:ext cx="7154100" cy="400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tr" sz="1600">
                <a:solidFill>
                  <a:srgbClr val="000000"/>
                </a:solidFill>
              </a:rPr>
              <a:t>Solution of Mathematical Model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304" name="Google Shape;304;p4"/>
          <p:cNvSpPr txBox="1">
            <a:spLocks noGrp="1"/>
          </p:cNvSpPr>
          <p:nvPr>
            <p:ph type="body" idx="1"/>
          </p:nvPr>
        </p:nvSpPr>
        <p:spPr>
          <a:xfrm>
            <a:off x="986250" y="4295775"/>
            <a:ext cx="7154100" cy="516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tr" sz="1600">
                <a:solidFill>
                  <a:srgbClr val="000000"/>
                </a:solidFill>
              </a:rPr>
              <a:t>Using the Solution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969150" y="1386775"/>
            <a:ext cx="7154100" cy="9255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" sz="16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Problem Description</a:t>
            </a:r>
            <a:endParaRPr sz="16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6" name="Google Shape;306;p4"/>
          <p:cNvSpPr txBox="1">
            <a:spLocks noGrp="1"/>
          </p:cNvSpPr>
          <p:nvPr>
            <p:ph type="body" idx="1"/>
          </p:nvPr>
        </p:nvSpPr>
        <p:spPr>
          <a:xfrm>
            <a:off x="1157288" y="2459425"/>
            <a:ext cx="6974412" cy="3115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tr" sz="1600">
                <a:solidFill>
                  <a:srgbClr val="000000"/>
                </a:solidFill>
              </a:rPr>
              <a:t>Mathematical Model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def64aa24_0_16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/>
          </a:p>
        </p:txBody>
      </p:sp>
      <p:sp>
        <p:nvSpPr>
          <p:cNvPr id="312" name="Google Shape;312;g7def64aa24_0_16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b="1" dirty="0">
                <a:solidFill>
                  <a:srgbClr val="000000"/>
                </a:solidFill>
              </a:rPr>
              <a:t>https://youtu.be/We6zrqc9e18</a:t>
            </a:r>
            <a:endParaRPr b="1" dirty="0">
              <a:solidFill>
                <a:srgbClr val="000000"/>
              </a:solidFill>
            </a:endParaRPr>
          </a:p>
        </p:txBody>
      </p:sp>
      <p:pic>
        <p:nvPicPr>
          <p:cNvPr id="2" name="Numerical Methods (1)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78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def64aa24_0_0"/>
          <p:cNvSpPr txBox="1">
            <a:spLocks noGrp="1"/>
          </p:cNvSpPr>
          <p:nvPr>
            <p:ph type="title"/>
          </p:nvPr>
        </p:nvSpPr>
        <p:spPr>
          <a:xfrm>
            <a:off x="667275" y="306200"/>
            <a:ext cx="7822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t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APROXIMATIONS AND ROUND-OFF ERROR</a:t>
            </a:r>
            <a:endParaRPr sz="14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8" name="Google Shape;318;g7def64aa24_0_0"/>
          <p:cNvSpPr txBox="1">
            <a:spLocks noGrp="1"/>
          </p:cNvSpPr>
          <p:nvPr>
            <p:ph type="body" idx="1"/>
          </p:nvPr>
        </p:nvSpPr>
        <p:spPr>
          <a:xfrm>
            <a:off x="667275" y="893900"/>
            <a:ext cx="7822800" cy="3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b="1" dirty="0">
                <a:solidFill>
                  <a:srgbClr val="000000"/>
                </a:solidFill>
              </a:rPr>
              <a:t>Significant Figures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dirty="0">
                <a:solidFill>
                  <a:srgbClr val="000000"/>
                </a:solidFill>
              </a:rPr>
              <a:t>The concept of significant figures has been developed to officially determine the reliability of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dirty="0">
                <a:solidFill>
                  <a:srgbClr val="000000"/>
                </a:solidFill>
              </a:rPr>
              <a:t>numerical value. The important digits of a number are the numbers that can be used safely. The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dirty="0">
                <a:solidFill>
                  <a:srgbClr val="000000"/>
                </a:solidFill>
              </a:rPr>
              <a:t>significant digits of numbers correspond to a certain number of digits, plus a predicted number.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dirty="0" smtClean="0">
                <a:solidFill>
                  <a:srgbClr val="000000"/>
                </a:solidFill>
              </a:rPr>
              <a:t>It </a:t>
            </a:r>
            <a:r>
              <a:rPr lang="tr" sz="1400" dirty="0">
                <a:solidFill>
                  <a:srgbClr val="000000"/>
                </a:solidFill>
              </a:rPr>
              <a:t>is </a:t>
            </a:r>
            <a:r>
              <a:rPr lang="tr" sz="1400" dirty="0" smtClean="0">
                <a:solidFill>
                  <a:srgbClr val="000000"/>
                </a:solidFill>
              </a:rPr>
              <a:t>conventional to </a:t>
            </a:r>
            <a:r>
              <a:rPr lang="tr" sz="1400" dirty="0">
                <a:solidFill>
                  <a:srgbClr val="000000"/>
                </a:solidFill>
              </a:rPr>
              <a:t>adjust the estimated figure in half of the smallest scale section in the measurement device.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dirty="0">
                <a:solidFill>
                  <a:srgbClr val="000000"/>
                </a:solidFill>
              </a:rPr>
              <a:t>We can say that the length of the pencil is equal to 71 mm, but not 71.15 according to the ruler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dirty="0">
                <a:solidFill>
                  <a:srgbClr val="000000"/>
                </a:solidFill>
              </a:rPr>
              <a:t>we used to measure the pencil.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  <p:pic>
        <p:nvPicPr>
          <p:cNvPr id="319" name="Google Shape;319;g7def64aa2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8150" y="2820425"/>
            <a:ext cx="5067287" cy="147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def64aa24_0_9"/>
          <p:cNvSpPr txBox="1">
            <a:spLocks noGrp="1"/>
          </p:cNvSpPr>
          <p:nvPr>
            <p:ph type="body" idx="1"/>
          </p:nvPr>
        </p:nvSpPr>
        <p:spPr>
          <a:xfrm>
            <a:off x="531625" y="238375"/>
            <a:ext cx="8082600" cy="43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b="1" dirty="0">
                <a:solidFill>
                  <a:srgbClr val="000000"/>
                </a:solidFill>
              </a:rPr>
              <a:t>Accuracy And Precision</a:t>
            </a:r>
            <a:endParaRPr sz="1400" b="1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dirty="0">
                <a:solidFill>
                  <a:srgbClr val="000000"/>
                </a:solidFill>
              </a:rPr>
              <a:t>Errors in both calculations and measurements can be characterized in terms of accuracy and precision. </a:t>
            </a:r>
            <a:endParaRPr lang="tr" sz="1400" dirty="0" smtClean="0">
              <a:solidFill>
                <a:srgbClr val="000000"/>
              </a:solidFill>
            </a:endParaRPr>
          </a:p>
          <a:p>
            <a:pPr marL="285750" indent="-285750" algn="l"/>
            <a:r>
              <a:rPr lang="tr" sz="1400" dirty="0" smtClean="0">
                <a:solidFill>
                  <a:srgbClr val="000000"/>
                </a:solidFill>
              </a:rPr>
              <a:t>Accuracy </a:t>
            </a:r>
            <a:r>
              <a:rPr lang="tr" sz="1400" dirty="0">
                <a:solidFill>
                  <a:srgbClr val="000000"/>
                </a:solidFill>
              </a:rPr>
              <a:t>shows how well a calculated or measured value is in line with the true value. </a:t>
            </a:r>
            <a:endParaRPr lang="tr" sz="1400" dirty="0" smtClean="0">
              <a:solidFill>
                <a:srgbClr val="000000"/>
              </a:solidFill>
            </a:endParaRPr>
          </a:p>
          <a:p>
            <a:pPr marL="285750" indent="-285750" algn="l"/>
            <a:r>
              <a:rPr lang="tr" sz="1400" dirty="0" smtClean="0">
                <a:solidFill>
                  <a:srgbClr val="000000"/>
                </a:solidFill>
              </a:rPr>
              <a:t>Precision </a:t>
            </a:r>
            <a:r>
              <a:rPr lang="tr" sz="1400" dirty="0">
                <a:solidFill>
                  <a:srgbClr val="000000"/>
                </a:solidFill>
              </a:rPr>
              <a:t>means how closely the individual calculated or measured values are close to each other.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b="1" u="sng" dirty="0">
                <a:solidFill>
                  <a:srgbClr val="000000"/>
                </a:solidFill>
              </a:rPr>
              <a:t>Example:</a:t>
            </a:r>
            <a:r>
              <a:rPr lang="tr" sz="1400" dirty="0">
                <a:solidFill>
                  <a:srgbClr val="000000"/>
                </a:solidFill>
              </a:rPr>
              <a:t> Three groups of students measure the length of the pencil as follows: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dirty="0">
                <a:solidFill>
                  <a:srgbClr val="000000"/>
                </a:solidFill>
              </a:rPr>
              <a:t>Group 1: 13.5: 13.3; 13.6; 13.7    (Accurate and precise)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dirty="0">
                <a:solidFill>
                  <a:srgbClr val="000000"/>
                </a:solidFill>
              </a:rPr>
              <a:t>Group 2: 16.4; 16.3; 16.7; 16.5    (Precise, but inaccurate)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dirty="0">
                <a:solidFill>
                  <a:srgbClr val="000000"/>
                </a:solidFill>
              </a:rPr>
              <a:t>Group 3: 10.7; 13.8; 17.1; 9.8      (Inaccurate and imprecise)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dirty="0">
                <a:solidFill>
                  <a:srgbClr val="000000"/>
                </a:solidFill>
              </a:rPr>
              <a:t>According to the measurements of the student groups; Group 1 took an accurate and precise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tr" sz="1400" dirty="0">
                <a:solidFill>
                  <a:srgbClr val="000000"/>
                </a:solidFill>
              </a:rPr>
              <a:t>measurement; Group 2 took a precise, but inaccurate measurement; and </a:t>
            </a:r>
            <a:r>
              <a:rPr lang="tr" sz="1400" dirty="0" smtClean="0">
                <a:solidFill>
                  <a:srgbClr val="000000"/>
                </a:solidFill>
              </a:rPr>
              <a:t>the </a:t>
            </a:r>
            <a:r>
              <a:rPr lang="tr" sz="1400" dirty="0">
                <a:solidFill>
                  <a:srgbClr val="000000"/>
                </a:solidFill>
              </a:rPr>
              <a:t>last group took an inaccurate and imprecise measurement.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"/>
          <p:cNvSpPr txBox="1">
            <a:spLocks noGrp="1"/>
          </p:cNvSpPr>
          <p:nvPr>
            <p:ph type="title"/>
          </p:nvPr>
        </p:nvSpPr>
        <p:spPr>
          <a:xfrm>
            <a:off x="1388625" y="360217"/>
            <a:ext cx="6366900" cy="81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t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MEASURING ERRORS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0" name="Google Shape;330;p11"/>
          <p:cNvSpPr txBox="1">
            <a:spLocks noGrp="1"/>
          </p:cNvSpPr>
          <p:nvPr>
            <p:ph type="body" idx="1"/>
          </p:nvPr>
        </p:nvSpPr>
        <p:spPr>
          <a:xfrm>
            <a:off x="644675" y="1170709"/>
            <a:ext cx="7664400" cy="379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tr" sz="1600" b="1">
                <a:solidFill>
                  <a:srgbClr val="000000"/>
                </a:solidFill>
              </a:rPr>
              <a:t>True Error</a:t>
            </a:r>
            <a:endParaRPr sz="16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tr" sz="1600">
                <a:solidFill>
                  <a:srgbClr val="000000"/>
                </a:solidFill>
              </a:rPr>
              <a:t>Defined as the difference between the true value in a calculation and the approximate value found using a numerical method etc.</a:t>
            </a:r>
            <a:endParaRPr sz="16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tr" sz="1600" u="sng">
                <a:solidFill>
                  <a:srgbClr val="000000"/>
                </a:solidFill>
              </a:rPr>
              <a:t>Relative True Error</a:t>
            </a:r>
            <a:r>
              <a:rPr lang="tr" sz="1600">
                <a:solidFill>
                  <a:srgbClr val="000000"/>
                </a:solidFill>
              </a:rPr>
              <a:t> = Defined as the ratio between the true error, and the true value.</a:t>
            </a:r>
            <a:endParaRPr sz="16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pic>
        <p:nvPicPr>
          <p:cNvPr id="331" name="Google Shape;33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8500" y="2418895"/>
            <a:ext cx="447675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9550" y="3453135"/>
            <a:ext cx="291465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2"/>
          <p:cNvSpPr txBox="1">
            <a:spLocks noGrp="1"/>
          </p:cNvSpPr>
          <p:nvPr>
            <p:ph type="body" idx="1"/>
          </p:nvPr>
        </p:nvSpPr>
        <p:spPr>
          <a:xfrm>
            <a:off x="610925" y="520961"/>
            <a:ext cx="8014800" cy="410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378" r="-453"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tr" dirty="0"/>
              <a:t> </a:t>
            </a:r>
            <a:endParaRPr dirty="0"/>
          </a:p>
        </p:txBody>
      </p:sp>
      <p:pic>
        <p:nvPicPr>
          <p:cNvPr id="338" name="Google Shape;33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9636" y="1240971"/>
            <a:ext cx="1997393" cy="664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6069" y="3186113"/>
            <a:ext cx="6640637" cy="610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945</Words>
  <Application>Microsoft Office PowerPoint</Application>
  <PresentationFormat>On-screen Show (16:9)</PresentationFormat>
  <Paragraphs>130</Paragraphs>
  <Slides>23</Slides>
  <Notes>23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Maven Pro</vt:lpstr>
      <vt:lpstr>Times New Roman</vt:lpstr>
      <vt:lpstr>Playfair Display</vt:lpstr>
      <vt:lpstr>Nunito</vt:lpstr>
      <vt:lpstr>Arial</vt:lpstr>
      <vt:lpstr>Momentum</vt:lpstr>
      <vt:lpstr>ANKARA UNIVERSITY DEPARTMENT OF ENERGY ENGINEERING NUMERICAL METHODS </vt:lpstr>
      <vt:lpstr>CONTENTS</vt:lpstr>
      <vt:lpstr>INTRODUCTION TO NUMERICAL METHODS</vt:lpstr>
      <vt:lpstr>HOW DO WE SOLVE AN ENGINEERING PROBLEM ? </vt:lpstr>
      <vt:lpstr>PowerPoint Presentation</vt:lpstr>
      <vt:lpstr>APROXIMATIONS AND ROUND-OFF ERROR</vt:lpstr>
      <vt:lpstr>PowerPoint Presentation</vt:lpstr>
      <vt:lpstr>MEASURING ERRORS</vt:lpstr>
      <vt:lpstr>PowerPoint Presentation</vt:lpstr>
      <vt:lpstr>PowerPoint Presentation</vt:lpstr>
      <vt:lpstr>PowerPoint Presentation</vt:lpstr>
      <vt:lpstr>PowerPoint Presentation</vt:lpstr>
      <vt:lpstr>https://www.youtube.com/watch?v=jlaDfg8qDdQ</vt:lpstr>
      <vt:lpstr>PowerPoint Presentation</vt:lpstr>
      <vt:lpstr>PowerPoint Presentation</vt:lpstr>
      <vt:lpstr>PYTHON SOFTWARE</vt:lpstr>
      <vt:lpstr>What can I do with Python ?</vt:lpstr>
      <vt:lpstr>PowerPoint Presentation</vt:lpstr>
      <vt:lpstr>https://www.youtube.com/watch?v=Y8Tko2YC5hA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UNIVERSITY DEPARTMENT OF ENERGY ENGINEERING NUMERICAL METHODS </dc:title>
  <dc:creator>Administrator</dc:creator>
  <cp:lastModifiedBy>OSUser</cp:lastModifiedBy>
  <cp:revision>6</cp:revision>
  <dcterms:modified xsi:type="dcterms:W3CDTF">2020-02-17T06:05:53Z</dcterms:modified>
</cp:coreProperties>
</file>