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5" r:id="rId8"/>
    <p:sldId id="262" r:id="rId9"/>
    <p:sldId id="263" r:id="rId10"/>
    <p:sldId id="264" r:id="rId11"/>
    <p:sldId id="266" r:id="rId12"/>
    <p:sldId id="267" r:id="rId13"/>
    <p:sldId id="268" r:id="rId14"/>
    <p:sldId id="269" r:id="rId15"/>
    <p:sldId id="270" r:id="rId16"/>
    <p:sldId id="272" r:id="rId17"/>
    <p:sldId id="271" r:id="rId18"/>
    <p:sldId id="273" r:id="rId19"/>
    <p:sldId id="274" r:id="rId20"/>
    <p:sldId id="275" r:id="rId21"/>
    <p:sldId id="297" r:id="rId22"/>
    <p:sldId id="299" r:id="rId23"/>
    <p:sldId id="300" r:id="rId24"/>
    <p:sldId id="301" r:id="rId25"/>
    <p:sldId id="302" r:id="rId26"/>
    <p:sldId id="304" r:id="rId27"/>
    <p:sldId id="303" r:id="rId28"/>
    <p:sldId id="298" r:id="rId29"/>
    <p:sldId id="276" r:id="rId30"/>
    <p:sldId id="277" r:id="rId31"/>
    <p:sldId id="292" r:id="rId32"/>
    <p:sldId id="278" r:id="rId33"/>
    <p:sldId id="279" r:id="rId34"/>
    <p:sldId id="280" r:id="rId35"/>
    <p:sldId id="281" r:id="rId36"/>
    <p:sldId id="282" r:id="rId37"/>
    <p:sldId id="283" r:id="rId38"/>
    <p:sldId id="285" r:id="rId39"/>
    <p:sldId id="286" r:id="rId40"/>
    <p:sldId id="287" r:id="rId41"/>
    <p:sldId id="288" r:id="rId42"/>
    <p:sldId id="289" r:id="rId43"/>
    <p:sldId id="290" r:id="rId44"/>
    <p:sldId id="291" r:id="rId45"/>
    <p:sldId id="294" r:id="rId46"/>
    <p:sldId id="295" r:id="rId47"/>
    <p:sldId id="296" r:id="rId4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2E0D758A-3488-4A58-BC4D-EBE39F779320}" type="datetimeFigureOut">
              <a:rPr lang="tr-TR" smtClean="0"/>
              <a:t>17.3.2015</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2EA9E0C-4714-4B52-9B76-3DAAEF4C1886}" type="slidenum">
              <a:rPr lang="tr-TR" smtClean="0"/>
              <a:t>‹#›</a:t>
            </a:fld>
            <a:endParaRPr lang="tr-TR"/>
          </a:p>
        </p:txBody>
      </p:sp>
    </p:spTree>
    <p:extLst>
      <p:ext uri="{BB962C8B-B14F-4D97-AF65-F5344CB8AC3E}">
        <p14:creationId xmlns:p14="http://schemas.microsoft.com/office/powerpoint/2010/main" val="41940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E0D758A-3488-4A58-BC4D-EBE39F779320}" type="datetimeFigureOut">
              <a:rPr lang="tr-TR" smtClean="0"/>
              <a:t>17.3.2015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2EA9E0C-4714-4B52-9B76-3DAAEF4C1886}" type="slidenum">
              <a:rPr lang="tr-TR" smtClean="0"/>
              <a:t>‹#›</a:t>
            </a:fld>
            <a:endParaRPr lang="tr-TR"/>
          </a:p>
        </p:txBody>
      </p:sp>
    </p:spTree>
    <p:extLst>
      <p:ext uri="{BB962C8B-B14F-4D97-AF65-F5344CB8AC3E}">
        <p14:creationId xmlns:p14="http://schemas.microsoft.com/office/powerpoint/2010/main" val="3339845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E0D758A-3488-4A58-BC4D-EBE39F779320}" type="datetimeFigureOut">
              <a:rPr lang="tr-TR" smtClean="0"/>
              <a:t>17.3.2015</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2EA9E0C-4714-4B52-9B76-3DAAEF4C1886}"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621557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2E0D758A-3488-4A58-BC4D-EBE39F779320}" type="datetimeFigureOut">
              <a:rPr lang="tr-TR" smtClean="0"/>
              <a:t>17.3.2015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2EA9E0C-4714-4B52-9B76-3DAAEF4C1886}" type="slidenum">
              <a:rPr lang="tr-TR" smtClean="0"/>
              <a:t>‹#›</a:t>
            </a:fld>
            <a:endParaRPr lang="tr-TR"/>
          </a:p>
        </p:txBody>
      </p:sp>
    </p:spTree>
    <p:extLst>
      <p:ext uri="{BB962C8B-B14F-4D97-AF65-F5344CB8AC3E}">
        <p14:creationId xmlns:p14="http://schemas.microsoft.com/office/powerpoint/2010/main" val="38007503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2E0D758A-3488-4A58-BC4D-EBE39F779320}" type="datetimeFigureOut">
              <a:rPr lang="tr-TR" smtClean="0"/>
              <a:t>17.3.2015</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2EA9E0C-4714-4B52-9B76-3DAAEF4C1886}"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973621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2E0D758A-3488-4A58-BC4D-EBE39F779320}" type="datetimeFigureOut">
              <a:rPr lang="tr-TR" smtClean="0"/>
              <a:t>17.3.2015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2EA9E0C-4714-4B52-9B76-3DAAEF4C1886}" type="slidenum">
              <a:rPr lang="tr-TR" smtClean="0"/>
              <a:t>‹#›</a:t>
            </a:fld>
            <a:endParaRPr lang="tr-TR"/>
          </a:p>
        </p:txBody>
      </p:sp>
    </p:spTree>
    <p:extLst>
      <p:ext uri="{BB962C8B-B14F-4D97-AF65-F5344CB8AC3E}">
        <p14:creationId xmlns:p14="http://schemas.microsoft.com/office/powerpoint/2010/main" val="34642244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E0D758A-3488-4A58-BC4D-EBE39F779320}" type="datetimeFigureOut">
              <a:rPr lang="tr-TR" smtClean="0"/>
              <a:t>17.3.2015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2EA9E0C-4714-4B52-9B76-3DAAEF4C1886}" type="slidenum">
              <a:rPr lang="tr-TR" smtClean="0"/>
              <a:t>‹#›</a:t>
            </a:fld>
            <a:endParaRPr lang="tr-TR"/>
          </a:p>
        </p:txBody>
      </p:sp>
    </p:spTree>
    <p:extLst>
      <p:ext uri="{BB962C8B-B14F-4D97-AF65-F5344CB8AC3E}">
        <p14:creationId xmlns:p14="http://schemas.microsoft.com/office/powerpoint/2010/main" val="9039825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E0D758A-3488-4A58-BC4D-EBE39F779320}" type="datetimeFigureOut">
              <a:rPr lang="tr-TR" smtClean="0"/>
              <a:t>17.3.2015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2EA9E0C-4714-4B52-9B76-3DAAEF4C1886}" type="slidenum">
              <a:rPr lang="tr-TR" smtClean="0"/>
              <a:t>‹#›</a:t>
            </a:fld>
            <a:endParaRPr lang="tr-TR"/>
          </a:p>
        </p:txBody>
      </p:sp>
    </p:spTree>
    <p:extLst>
      <p:ext uri="{BB962C8B-B14F-4D97-AF65-F5344CB8AC3E}">
        <p14:creationId xmlns:p14="http://schemas.microsoft.com/office/powerpoint/2010/main" val="337344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E0D758A-3488-4A58-BC4D-EBE39F779320}" type="datetimeFigureOut">
              <a:rPr lang="tr-TR" smtClean="0"/>
              <a:t>17.3.2015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2EA9E0C-4714-4B52-9B76-3DAAEF4C1886}" type="slidenum">
              <a:rPr lang="tr-TR" smtClean="0"/>
              <a:t>‹#›</a:t>
            </a:fld>
            <a:endParaRPr lang="tr-TR"/>
          </a:p>
        </p:txBody>
      </p:sp>
    </p:spTree>
    <p:extLst>
      <p:ext uri="{BB962C8B-B14F-4D97-AF65-F5344CB8AC3E}">
        <p14:creationId xmlns:p14="http://schemas.microsoft.com/office/powerpoint/2010/main" val="834876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E0D758A-3488-4A58-BC4D-EBE39F779320}" type="datetimeFigureOut">
              <a:rPr lang="tr-TR" smtClean="0"/>
              <a:t>17.3.2015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2EA9E0C-4714-4B52-9B76-3DAAEF4C1886}" type="slidenum">
              <a:rPr lang="tr-TR" smtClean="0"/>
              <a:t>‹#›</a:t>
            </a:fld>
            <a:endParaRPr lang="tr-TR"/>
          </a:p>
        </p:txBody>
      </p:sp>
    </p:spTree>
    <p:extLst>
      <p:ext uri="{BB962C8B-B14F-4D97-AF65-F5344CB8AC3E}">
        <p14:creationId xmlns:p14="http://schemas.microsoft.com/office/powerpoint/2010/main" val="3373065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E0D758A-3488-4A58-BC4D-EBE39F779320}" type="datetimeFigureOut">
              <a:rPr lang="tr-TR" smtClean="0"/>
              <a:t>17.3.2015</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2EA9E0C-4714-4B52-9B76-3DAAEF4C1886}" type="slidenum">
              <a:rPr lang="tr-TR" smtClean="0"/>
              <a:t>‹#›</a:t>
            </a:fld>
            <a:endParaRPr lang="tr-TR"/>
          </a:p>
        </p:txBody>
      </p:sp>
    </p:spTree>
    <p:extLst>
      <p:ext uri="{BB962C8B-B14F-4D97-AF65-F5344CB8AC3E}">
        <p14:creationId xmlns:p14="http://schemas.microsoft.com/office/powerpoint/2010/main" val="3127610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E0D758A-3488-4A58-BC4D-EBE39F779320}" type="datetimeFigureOut">
              <a:rPr lang="tr-TR" smtClean="0"/>
              <a:t>17.3.2015</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2EA9E0C-4714-4B52-9B76-3DAAEF4C1886}" type="slidenum">
              <a:rPr lang="tr-TR" smtClean="0"/>
              <a:t>‹#›</a:t>
            </a:fld>
            <a:endParaRPr lang="tr-TR"/>
          </a:p>
        </p:txBody>
      </p:sp>
    </p:spTree>
    <p:extLst>
      <p:ext uri="{BB962C8B-B14F-4D97-AF65-F5344CB8AC3E}">
        <p14:creationId xmlns:p14="http://schemas.microsoft.com/office/powerpoint/2010/main" val="287122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E0D758A-3488-4A58-BC4D-EBE39F779320}" type="datetimeFigureOut">
              <a:rPr lang="tr-TR" smtClean="0"/>
              <a:t>17.3.2015</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2EA9E0C-4714-4B52-9B76-3DAAEF4C1886}" type="slidenum">
              <a:rPr lang="tr-TR" smtClean="0"/>
              <a:t>‹#›</a:t>
            </a:fld>
            <a:endParaRPr lang="tr-TR"/>
          </a:p>
        </p:txBody>
      </p:sp>
    </p:spTree>
    <p:extLst>
      <p:ext uri="{BB962C8B-B14F-4D97-AF65-F5344CB8AC3E}">
        <p14:creationId xmlns:p14="http://schemas.microsoft.com/office/powerpoint/2010/main" val="1156384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0D758A-3488-4A58-BC4D-EBE39F779320}" type="datetimeFigureOut">
              <a:rPr lang="tr-TR" smtClean="0"/>
              <a:t>17.3.2015</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2EA9E0C-4714-4B52-9B76-3DAAEF4C1886}" type="slidenum">
              <a:rPr lang="tr-TR" smtClean="0"/>
              <a:t>‹#›</a:t>
            </a:fld>
            <a:endParaRPr lang="tr-TR"/>
          </a:p>
        </p:txBody>
      </p:sp>
    </p:spTree>
    <p:extLst>
      <p:ext uri="{BB962C8B-B14F-4D97-AF65-F5344CB8AC3E}">
        <p14:creationId xmlns:p14="http://schemas.microsoft.com/office/powerpoint/2010/main" val="270385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E0D758A-3488-4A58-BC4D-EBE39F779320}" type="datetimeFigureOut">
              <a:rPr lang="tr-TR" smtClean="0"/>
              <a:t>17.3.2015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2EA9E0C-4714-4B52-9B76-3DAAEF4C1886}" type="slidenum">
              <a:rPr lang="tr-TR" smtClean="0"/>
              <a:t>‹#›</a:t>
            </a:fld>
            <a:endParaRPr lang="tr-TR"/>
          </a:p>
        </p:txBody>
      </p:sp>
    </p:spTree>
    <p:extLst>
      <p:ext uri="{BB962C8B-B14F-4D97-AF65-F5344CB8AC3E}">
        <p14:creationId xmlns:p14="http://schemas.microsoft.com/office/powerpoint/2010/main" val="3323834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E0D758A-3488-4A58-BC4D-EBE39F779320}" type="datetimeFigureOut">
              <a:rPr lang="tr-TR" smtClean="0"/>
              <a:t>17.3.2015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2EA9E0C-4714-4B52-9B76-3DAAEF4C1886}" type="slidenum">
              <a:rPr lang="tr-TR" smtClean="0"/>
              <a:t>‹#›</a:t>
            </a:fld>
            <a:endParaRPr lang="tr-TR"/>
          </a:p>
        </p:txBody>
      </p:sp>
    </p:spTree>
    <p:extLst>
      <p:ext uri="{BB962C8B-B14F-4D97-AF65-F5344CB8AC3E}">
        <p14:creationId xmlns:p14="http://schemas.microsoft.com/office/powerpoint/2010/main" val="4250181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E0D758A-3488-4A58-BC4D-EBE39F779320}" type="datetimeFigureOut">
              <a:rPr lang="tr-TR" smtClean="0"/>
              <a:t>17.3.2015</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2EA9E0C-4714-4B52-9B76-3DAAEF4C1886}" type="slidenum">
              <a:rPr lang="tr-TR" smtClean="0"/>
              <a:t>‹#›</a:t>
            </a:fld>
            <a:endParaRPr lang="tr-TR"/>
          </a:p>
        </p:txBody>
      </p:sp>
    </p:spTree>
    <p:extLst>
      <p:ext uri="{BB962C8B-B14F-4D97-AF65-F5344CB8AC3E}">
        <p14:creationId xmlns:p14="http://schemas.microsoft.com/office/powerpoint/2010/main" val="93329991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44271" y="818866"/>
            <a:ext cx="8001000" cy="3289110"/>
          </a:xfrm>
        </p:spPr>
        <p:txBody>
          <a:bodyPr>
            <a:normAutofit/>
          </a:bodyPr>
          <a:lstStyle/>
          <a:p>
            <a:pPr algn="ctr"/>
            <a:r>
              <a:rPr lang="tr-TR" dirty="0" smtClean="0">
                <a:latin typeface="Aharoni" panose="02010803020104030203" pitchFamily="2" charset="-79"/>
                <a:cs typeface="Aharoni" panose="02010803020104030203" pitchFamily="2" charset="-79"/>
              </a:rPr>
              <a:t>   RUSSIAN FORMALISM </a:t>
            </a:r>
            <a:br>
              <a:rPr lang="tr-TR" dirty="0" smtClean="0">
                <a:latin typeface="Aharoni" panose="02010803020104030203" pitchFamily="2" charset="-79"/>
                <a:cs typeface="Aharoni" panose="02010803020104030203" pitchFamily="2" charset="-79"/>
              </a:rPr>
            </a:br>
            <a:r>
              <a:rPr lang="tr-TR" dirty="0" smtClean="0">
                <a:latin typeface="Aharoni" panose="02010803020104030203" pitchFamily="2" charset="-79"/>
                <a:cs typeface="Aharoni" panose="02010803020104030203" pitchFamily="2" charset="-79"/>
              </a:rPr>
              <a:t>AND </a:t>
            </a:r>
            <a:br>
              <a:rPr lang="tr-TR" dirty="0" smtClean="0">
                <a:latin typeface="Aharoni" panose="02010803020104030203" pitchFamily="2" charset="-79"/>
                <a:cs typeface="Aharoni" panose="02010803020104030203" pitchFamily="2" charset="-79"/>
              </a:rPr>
            </a:br>
            <a:r>
              <a:rPr lang="tr-TR" dirty="0" smtClean="0">
                <a:latin typeface="Aharoni" panose="02010803020104030203" pitchFamily="2" charset="-79"/>
                <a:cs typeface="Aharoni" panose="02010803020104030203" pitchFamily="2" charset="-79"/>
              </a:rPr>
              <a:t> NEW CRITICISM</a:t>
            </a:r>
            <a:endParaRPr lang="tr-TR"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6560901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nSpc>
                <a:spcPct val="150000"/>
              </a:lnSpc>
            </a:pP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study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literature</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study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poetics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which</a:t>
            </a:r>
            <a:r>
              <a:rPr lang="tr-TR" sz="2000" dirty="0" smtClean="0">
                <a:latin typeface="Arial Rounded MT Bold" panose="020F0704030504030204" pitchFamily="34" charset="0"/>
              </a:rPr>
              <a:t> is an </a:t>
            </a:r>
            <a:r>
              <a:rPr lang="tr-TR" sz="2000" dirty="0" err="1" smtClean="0">
                <a:latin typeface="Arial Rounded MT Bold" panose="020F0704030504030204" pitchFamily="34" charset="0"/>
              </a:rPr>
              <a:t>analysis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work’s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constituent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parts</a:t>
            </a:r>
            <a:r>
              <a:rPr lang="tr-TR" sz="2000" dirty="0" smtClean="0">
                <a:latin typeface="Arial Rounded MT Bold" panose="020F0704030504030204" pitchFamily="34" charset="0"/>
              </a:rPr>
              <a:t> – </a:t>
            </a:r>
            <a:r>
              <a:rPr lang="tr-TR" sz="2000" dirty="0" err="1" smtClean="0">
                <a:latin typeface="Arial Rounded MT Bold" panose="020F0704030504030204" pitchFamily="34" charset="0"/>
              </a:rPr>
              <a:t>its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linguistic</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structural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features</a:t>
            </a:r>
            <a:r>
              <a:rPr lang="tr-TR" sz="2000" dirty="0" smtClean="0">
                <a:latin typeface="Arial Rounded MT Bold" panose="020F0704030504030204" pitchFamily="34" charset="0"/>
              </a:rPr>
              <a:t> –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its</a:t>
            </a:r>
            <a:r>
              <a:rPr lang="tr-TR" sz="2000" dirty="0" smtClean="0">
                <a:latin typeface="Arial Rounded MT Bold" panose="020F0704030504030204" pitchFamily="34" charset="0"/>
              </a:rPr>
              <a:t> form. Form, </a:t>
            </a:r>
            <a:r>
              <a:rPr lang="tr-TR" sz="2000" dirty="0" err="1" smtClean="0">
                <a:latin typeface="Arial Rounded MT Bold" panose="020F0704030504030204" pitchFamily="34" charset="0"/>
              </a:rPr>
              <a:t>they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asserted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included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internal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mechanics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work</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itself</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especially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poetic</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language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internal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mechanics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what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Formalists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called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devices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comprise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artfulness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literariness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any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given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 not a </a:t>
            </a:r>
            <a:r>
              <a:rPr lang="tr-TR" sz="2000" dirty="0" err="1" smtClean="0">
                <a:latin typeface="Arial Rounded MT Bold" panose="020F0704030504030204" pitchFamily="34" charset="0"/>
              </a:rPr>
              <a:t>work’s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content</a:t>
            </a:r>
            <a:r>
              <a:rPr lang="tr-TR" sz="2000" dirty="0" smtClean="0">
                <a:latin typeface="Arial Rounded MT Bold" panose="020F0704030504030204" pitchFamily="34" charset="0"/>
              </a:rPr>
              <a:t>. </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11382899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34119" y="304800"/>
            <a:ext cx="8915400" cy="3777622"/>
          </a:xfrm>
        </p:spPr>
        <p:txBody>
          <a:bodyPr>
            <a:noAutofit/>
          </a:bodyPr>
          <a:lstStyle/>
          <a:p>
            <a:pPr>
              <a:lnSpc>
                <a:spcPct val="150000"/>
              </a:lnSpc>
            </a:pPr>
            <a:r>
              <a:rPr lang="tr-TR" sz="2000" dirty="0" smtClean="0">
                <a:latin typeface="Arial Rounded MT Bold" panose="020F0704030504030204" pitchFamily="34" charset="0"/>
              </a:rPr>
              <a:t>«</a:t>
            </a:r>
            <a:r>
              <a:rPr lang="tr-TR" sz="2000" dirty="0" err="1" smtClean="0">
                <a:latin typeface="Arial Rounded MT Bold" panose="020F0704030504030204" pitchFamily="34" charset="0"/>
              </a:rPr>
              <a:t>If</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we</a:t>
            </a:r>
            <a:r>
              <a:rPr lang="tr-TR" sz="2000" dirty="0" smtClean="0">
                <a:latin typeface="Arial Rounded MT Bold" panose="020F0704030504030204" pitchFamily="34" charset="0"/>
              </a:rPr>
              <a:t> start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examine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general </a:t>
            </a:r>
            <a:r>
              <a:rPr lang="tr-TR" sz="2000" dirty="0" err="1" smtClean="0">
                <a:latin typeface="Arial Rounded MT Bold" panose="020F0704030504030204" pitchFamily="34" charset="0"/>
              </a:rPr>
              <a:t>laws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perception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see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as </a:t>
            </a:r>
            <a:r>
              <a:rPr lang="tr-TR" sz="2000" dirty="0" err="1" smtClean="0">
                <a:latin typeface="Arial Rounded MT Bold" panose="020F0704030504030204" pitchFamily="34" charset="0"/>
              </a:rPr>
              <a:t>perception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becomes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habitual</a:t>
            </a:r>
            <a:r>
              <a:rPr lang="tr-TR" sz="2000" dirty="0" smtClean="0">
                <a:latin typeface="Arial Rounded MT Bold" panose="020F0704030504030204" pitchFamily="34" charset="0"/>
              </a:rPr>
              <a:t>, it </a:t>
            </a:r>
            <a:r>
              <a:rPr lang="tr-TR" sz="2000" dirty="0" err="1" smtClean="0">
                <a:latin typeface="Arial Rounded MT Bold" panose="020F0704030504030204" pitchFamily="34" charset="0"/>
              </a:rPr>
              <a:t>becomes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automatic</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Thus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example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all</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our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habits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retreat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area</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unconsciously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automatic</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if</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one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remembers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sensations</a:t>
            </a:r>
            <a:r>
              <a:rPr lang="tr-TR" sz="2000" dirty="0" smtClean="0">
                <a:latin typeface="Arial Rounded MT Bold" panose="020F0704030504030204" pitchFamily="34" charset="0"/>
              </a:rPr>
              <a:t> of holding a </a:t>
            </a:r>
            <a:r>
              <a:rPr lang="tr-TR" sz="2000" dirty="0" err="1" smtClean="0">
                <a:latin typeface="Arial Rounded MT Bold" panose="020F0704030504030204" pitchFamily="34" charset="0"/>
              </a:rPr>
              <a:t>pen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speaking</a:t>
            </a:r>
            <a:r>
              <a:rPr lang="tr-TR" sz="2000" dirty="0" smtClean="0">
                <a:latin typeface="Arial Rounded MT Bold" panose="020F0704030504030204" pitchFamily="34" charset="0"/>
              </a:rPr>
              <a:t> in a </a:t>
            </a:r>
            <a:r>
              <a:rPr lang="tr-TR" sz="2000" dirty="0" err="1" smtClean="0">
                <a:latin typeface="Arial Rounded MT Bold" panose="020F0704030504030204" pitchFamily="34" charset="0"/>
              </a:rPr>
              <a:t>foreign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language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first</a:t>
            </a:r>
            <a:r>
              <a:rPr lang="tr-TR" sz="2000" dirty="0" smtClean="0">
                <a:latin typeface="Arial Rounded MT Bold" panose="020F0704030504030204" pitchFamily="34" charset="0"/>
              </a:rPr>
              <a:t> time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compares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with</a:t>
            </a:r>
            <a:r>
              <a:rPr lang="tr-TR" sz="2000" dirty="0" smtClean="0">
                <a:latin typeface="Arial Rounded MT Bold" panose="020F0704030504030204" pitchFamily="34" charset="0"/>
              </a:rPr>
              <a:t> his </a:t>
            </a:r>
            <a:r>
              <a:rPr lang="tr-TR" sz="2000" dirty="0" err="1" smtClean="0">
                <a:latin typeface="Arial Rounded MT Bold" panose="020F0704030504030204" pitchFamily="34" charset="0"/>
              </a:rPr>
              <a:t>feeling</a:t>
            </a:r>
            <a:r>
              <a:rPr lang="tr-TR" sz="2000" dirty="0" smtClean="0">
                <a:latin typeface="Arial Rounded MT Bold" panose="020F0704030504030204" pitchFamily="34" charset="0"/>
              </a:rPr>
              <a:t> at </a:t>
            </a:r>
            <a:r>
              <a:rPr lang="tr-TR" sz="2000" dirty="0" err="1" smtClean="0">
                <a:latin typeface="Arial Rounded MT Bold" panose="020F0704030504030204" pitchFamily="34" charset="0"/>
              </a:rPr>
              <a:t>performing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action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ten </a:t>
            </a:r>
            <a:r>
              <a:rPr lang="tr-TR" sz="2000" dirty="0" err="1" smtClean="0">
                <a:latin typeface="Arial Rounded MT Bold" panose="020F0704030504030204" pitchFamily="34" charset="0"/>
              </a:rPr>
              <a:t>thousandth</a:t>
            </a:r>
            <a:r>
              <a:rPr lang="tr-TR" sz="2000" dirty="0" smtClean="0">
                <a:latin typeface="Arial Rounded MT Bold" panose="020F0704030504030204" pitchFamily="34" charset="0"/>
              </a:rPr>
              <a:t> time, he </a:t>
            </a:r>
            <a:r>
              <a:rPr lang="tr-TR" sz="2000" dirty="0" err="1" smtClean="0">
                <a:latin typeface="Arial Rounded MT Bold" panose="020F0704030504030204" pitchFamily="34" charset="0"/>
              </a:rPr>
              <a:t>will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agree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with</a:t>
            </a:r>
            <a:r>
              <a:rPr lang="tr-TR" sz="2000" dirty="0" smtClean="0">
                <a:latin typeface="Arial Rounded MT Bold" panose="020F0704030504030204" pitchFamily="34" charset="0"/>
              </a:rPr>
              <a:t> us. […] </a:t>
            </a:r>
            <a:r>
              <a:rPr lang="tr-TR" sz="2000" dirty="0" err="1" smtClean="0">
                <a:latin typeface="Arial Rounded MT Bold" panose="020F0704030504030204" pitchFamily="34" charset="0"/>
              </a:rPr>
              <a:t>This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characteristic</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thought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suggests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apprehend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objects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only</a:t>
            </a:r>
            <a:r>
              <a:rPr lang="tr-TR" sz="2000" dirty="0" smtClean="0">
                <a:latin typeface="Arial Rounded MT Bold" panose="020F0704030504030204" pitchFamily="34" charset="0"/>
              </a:rPr>
              <a:t> as </a:t>
            </a:r>
            <a:r>
              <a:rPr lang="tr-TR" sz="2000" dirty="0" err="1" smtClean="0">
                <a:latin typeface="Arial Rounded MT Bold" panose="020F0704030504030204" pitchFamily="34" charset="0"/>
              </a:rPr>
              <a:t>shapes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with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imprecise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extensions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we</a:t>
            </a:r>
            <a:r>
              <a:rPr lang="tr-TR" sz="2000" dirty="0" smtClean="0">
                <a:latin typeface="Arial Rounded MT Bold" panose="020F0704030504030204" pitchFamily="34" charset="0"/>
              </a:rPr>
              <a:t> do not </a:t>
            </a:r>
            <a:r>
              <a:rPr lang="tr-TR" sz="2000" dirty="0" err="1" smtClean="0">
                <a:latin typeface="Arial Rounded MT Bold" panose="020F0704030504030204" pitchFamily="34" charset="0"/>
              </a:rPr>
              <a:t>see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them</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their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entirety</a:t>
            </a:r>
            <a:r>
              <a:rPr lang="tr-TR" sz="2000" dirty="0" smtClean="0">
                <a:latin typeface="Arial Rounded MT Bold" panose="020F0704030504030204" pitchFamily="34" charset="0"/>
              </a:rPr>
              <a:t> but </a:t>
            </a:r>
            <a:r>
              <a:rPr lang="tr-TR" sz="2000" dirty="0" err="1" smtClean="0">
                <a:latin typeface="Arial Rounded MT Bold" panose="020F0704030504030204" pitchFamily="34" charset="0"/>
              </a:rPr>
              <a:t>rather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recognize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their</a:t>
            </a:r>
            <a:r>
              <a:rPr lang="tr-TR" sz="2000" dirty="0" smtClean="0">
                <a:latin typeface="Arial Rounded MT Bold" panose="020F0704030504030204" pitchFamily="34" charset="0"/>
              </a:rPr>
              <a:t> main </a:t>
            </a:r>
            <a:r>
              <a:rPr lang="tr-TR" sz="2000" dirty="0" err="1" smtClean="0">
                <a:latin typeface="Arial Rounded MT Bold" panose="020F0704030504030204" pitchFamily="34" charset="0"/>
              </a:rPr>
              <a:t>characteristics</a:t>
            </a:r>
            <a:r>
              <a:rPr lang="tr-TR" sz="2000" dirty="0" smtClean="0">
                <a:latin typeface="Arial Rounded MT Bold" panose="020F0704030504030204" pitchFamily="34" charset="0"/>
              </a:rPr>
              <a:t>. […]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object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perceived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thus</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this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manner</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prose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perception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fades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does</a:t>
            </a:r>
            <a:r>
              <a:rPr lang="tr-TR" sz="2000" dirty="0" smtClean="0">
                <a:latin typeface="Arial Rounded MT Bold" panose="020F0704030504030204" pitchFamily="34" charset="0"/>
              </a:rPr>
              <a:t> not </a:t>
            </a:r>
            <a:r>
              <a:rPr lang="tr-TR" sz="2000" dirty="0" err="1" smtClean="0">
                <a:latin typeface="Arial Rounded MT Bold" panose="020F0704030504030204" pitchFamily="34" charset="0"/>
              </a:rPr>
              <a:t>leave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even</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first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impression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ultimately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even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essence</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what</a:t>
            </a:r>
            <a:r>
              <a:rPr lang="tr-TR" sz="2000" dirty="0" smtClean="0">
                <a:latin typeface="Arial Rounded MT Bold" panose="020F0704030504030204" pitchFamily="34" charset="0"/>
              </a:rPr>
              <a:t> it </a:t>
            </a:r>
            <a:r>
              <a:rPr lang="tr-TR" sz="2000" dirty="0" err="1" smtClean="0">
                <a:latin typeface="Arial Rounded MT Bold" panose="020F0704030504030204" pitchFamily="34" charset="0"/>
              </a:rPr>
              <a:t>was</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forgotten</a:t>
            </a:r>
            <a:r>
              <a:rPr lang="tr-TR" sz="2000" dirty="0" smtClean="0">
                <a:latin typeface="Arial Rounded MT Bold" panose="020F0704030504030204" pitchFamily="34" charset="0"/>
              </a:rPr>
              <a:t>.»</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9494132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61666" y="1055427"/>
            <a:ext cx="8915400" cy="3777622"/>
          </a:xfrm>
        </p:spPr>
        <p:txBody>
          <a:bodyPr>
            <a:normAutofit/>
          </a:bodyPr>
          <a:lstStyle/>
          <a:p>
            <a:pPr>
              <a:lnSpc>
                <a:spcPct val="150000"/>
              </a:lnSpc>
            </a:pPr>
            <a:r>
              <a:rPr lang="tr-TR" sz="2000" dirty="0" smtClean="0">
                <a:latin typeface="Arial Rounded MT Bold" panose="020F0704030504030204" pitchFamily="34" charset="0"/>
              </a:rPr>
              <a:t>«Art </a:t>
            </a:r>
            <a:r>
              <a:rPr lang="tr-TR" sz="2000" dirty="0" err="1" smtClean="0">
                <a:latin typeface="Arial Rounded MT Bold" panose="020F0704030504030204" pitchFamily="34" charset="0"/>
              </a:rPr>
              <a:t>exists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one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may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recover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sensation</a:t>
            </a:r>
            <a:r>
              <a:rPr lang="tr-TR" sz="2000" dirty="0" smtClean="0">
                <a:latin typeface="Arial Rounded MT Bold" panose="020F0704030504030204" pitchFamily="34" charset="0"/>
              </a:rPr>
              <a:t> of life; it </a:t>
            </a:r>
            <a:r>
              <a:rPr lang="tr-TR" sz="2000" dirty="0" err="1" smtClean="0">
                <a:latin typeface="Arial Rounded MT Bold" panose="020F0704030504030204" pitchFamily="34" charset="0"/>
              </a:rPr>
              <a:t>exists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make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one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feel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things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make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stone</a:t>
            </a:r>
            <a:r>
              <a:rPr lang="tr-TR" sz="2000" dirty="0" smtClean="0">
                <a:latin typeface="Arial Rounded MT Bold" panose="020F0704030504030204" pitchFamily="34" charset="0"/>
              </a:rPr>
              <a:t> </a:t>
            </a:r>
            <a:r>
              <a:rPr lang="tr-TR" sz="2000" i="1" dirty="0" err="1" smtClean="0">
                <a:latin typeface="Arial Rounded MT Bold" panose="020F0704030504030204" pitchFamily="34" charset="0"/>
              </a:rPr>
              <a:t>stony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technique</a:t>
            </a:r>
            <a:r>
              <a:rPr lang="tr-TR" sz="2000" dirty="0" smtClean="0">
                <a:latin typeface="Arial Rounded MT Bold" panose="020F0704030504030204" pitchFamily="34" charset="0"/>
              </a:rPr>
              <a:t> of art is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make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objects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unfamiliar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make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forms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difficult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increase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difficulty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length</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perception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because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process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perception</a:t>
            </a:r>
            <a:r>
              <a:rPr lang="tr-TR" sz="2000" dirty="0" smtClean="0">
                <a:latin typeface="Arial Rounded MT Bold" panose="020F0704030504030204" pitchFamily="34" charset="0"/>
              </a:rPr>
              <a:t> is an </a:t>
            </a:r>
            <a:r>
              <a:rPr lang="tr-TR" sz="2000" dirty="0" err="1" smtClean="0">
                <a:latin typeface="Arial Rounded MT Bold" panose="020F0704030504030204" pitchFamily="34" charset="0"/>
              </a:rPr>
              <a:t>aesthetic</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end</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itself</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must</a:t>
            </a:r>
            <a:r>
              <a:rPr lang="tr-TR" sz="2000" dirty="0" smtClean="0">
                <a:latin typeface="Arial Rounded MT Bold" panose="020F0704030504030204" pitchFamily="34" charset="0"/>
              </a:rPr>
              <a:t> be </a:t>
            </a:r>
            <a:r>
              <a:rPr lang="tr-TR" sz="2000" dirty="0" err="1" smtClean="0">
                <a:latin typeface="Arial Rounded MT Bold" panose="020F0704030504030204" pitchFamily="34" charset="0"/>
              </a:rPr>
              <a:t>prolonged</a:t>
            </a:r>
            <a:r>
              <a:rPr lang="tr-TR" sz="2000" dirty="0" smtClean="0">
                <a:latin typeface="Arial Rounded MT Bold" panose="020F0704030504030204" pitchFamily="34" charset="0"/>
              </a:rPr>
              <a:t>. </a:t>
            </a:r>
            <a:r>
              <a:rPr lang="tr-TR" sz="2000" i="1" dirty="0" smtClean="0">
                <a:latin typeface="Arial Rounded MT Bold" panose="020F0704030504030204" pitchFamily="34" charset="0"/>
              </a:rPr>
              <a:t>Art is a </a:t>
            </a:r>
            <a:r>
              <a:rPr lang="tr-TR" sz="2000" i="1" dirty="0" err="1" smtClean="0">
                <a:latin typeface="Arial Rounded MT Bold" panose="020F0704030504030204" pitchFamily="34" charset="0"/>
              </a:rPr>
              <a:t>way</a:t>
            </a:r>
            <a:r>
              <a:rPr lang="tr-TR" sz="2000" i="1" dirty="0" smtClean="0">
                <a:latin typeface="Arial Rounded MT Bold" panose="020F0704030504030204" pitchFamily="34" charset="0"/>
              </a:rPr>
              <a:t> of </a:t>
            </a:r>
            <a:r>
              <a:rPr lang="tr-TR" sz="2000" i="1" dirty="0" err="1" smtClean="0">
                <a:latin typeface="Arial Rounded MT Bold" panose="020F0704030504030204" pitchFamily="34" charset="0"/>
              </a:rPr>
              <a:t>experiencing</a:t>
            </a:r>
            <a:r>
              <a:rPr lang="tr-TR" sz="2000" i="1" dirty="0" smtClean="0">
                <a:latin typeface="Arial Rounded MT Bold" panose="020F0704030504030204" pitchFamily="34" charset="0"/>
              </a:rPr>
              <a:t> </a:t>
            </a:r>
            <a:r>
              <a:rPr lang="tr-TR" sz="2000" i="1" dirty="0" err="1" smtClean="0">
                <a:latin typeface="Arial Rounded MT Bold" panose="020F0704030504030204" pitchFamily="34" charset="0"/>
              </a:rPr>
              <a:t>the</a:t>
            </a:r>
            <a:r>
              <a:rPr lang="tr-TR" sz="2000" i="1" dirty="0" smtClean="0">
                <a:latin typeface="Arial Rounded MT Bold" panose="020F0704030504030204" pitchFamily="34" charset="0"/>
              </a:rPr>
              <a:t> </a:t>
            </a:r>
            <a:r>
              <a:rPr lang="tr-TR" sz="2000" i="1" dirty="0" err="1" smtClean="0">
                <a:latin typeface="Arial Rounded MT Bold" panose="020F0704030504030204" pitchFamily="34" charset="0"/>
              </a:rPr>
              <a:t>artfulness</a:t>
            </a:r>
            <a:r>
              <a:rPr lang="tr-TR" sz="2000" i="1" dirty="0" smtClean="0">
                <a:latin typeface="Arial Rounded MT Bold" panose="020F0704030504030204" pitchFamily="34" charset="0"/>
              </a:rPr>
              <a:t> of an </a:t>
            </a:r>
            <a:r>
              <a:rPr lang="tr-TR" sz="2000" i="1" dirty="0" err="1" smtClean="0">
                <a:latin typeface="Arial Rounded MT Bold" panose="020F0704030504030204" pitchFamily="34" charset="0"/>
              </a:rPr>
              <a:t>object</a:t>
            </a:r>
            <a:r>
              <a:rPr lang="tr-TR" sz="2000" i="1" dirty="0" smtClean="0">
                <a:latin typeface="Arial Rounded MT Bold" panose="020F0704030504030204" pitchFamily="34" charset="0"/>
              </a:rPr>
              <a:t>: </a:t>
            </a:r>
            <a:r>
              <a:rPr lang="tr-TR" sz="2000" i="1" dirty="0" err="1" smtClean="0">
                <a:latin typeface="Arial Rounded MT Bold" panose="020F0704030504030204" pitchFamily="34" charset="0"/>
              </a:rPr>
              <a:t>the</a:t>
            </a:r>
            <a:r>
              <a:rPr lang="tr-TR" sz="2000" i="1" dirty="0" smtClean="0">
                <a:latin typeface="Arial Rounded MT Bold" panose="020F0704030504030204" pitchFamily="34" charset="0"/>
              </a:rPr>
              <a:t> </a:t>
            </a:r>
            <a:r>
              <a:rPr lang="tr-TR" sz="2000" i="1" dirty="0" err="1" smtClean="0">
                <a:latin typeface="Arial Rounded MT Bold" panose="020F0704030504030204" pitchFamily="34" charset="0"/>
              </a:rPr>
              <a:t>object</a:t>
            </a:r>
            <a:r>
              <a:rPr lang="tr-TR" sz="2000" i="1" dirty="0" smtClean="0">
                <a:latin typeface="Arial Rounded MT Bold" panose="020F0704030504030204" pitchFamily="34" charset="0"/>
              </a:rPr>
              <a:t> is not </a:t>
            </a:r>
            <a:r>
              <a:rPr lang="tr-TR" sz="2000" i="1" dirty="0" err="1" smtClean="0">
                <a:latin typeface="Arial Rounded MT Bold" panose="020F0704030504030204" pitchFamily="34" charset="0"/>
              </a:rPr>
              <a:t>important</a:t>
            </a:r>
            <a:r>
              <a:rPr lang="tr-TR" sz="2000" i="1" dirty="0" smtClean="0">
                <a:latin typeface="Arial Rounded MT Bold" panose="020F0704030504030204" pitchFamily="34" charset="0"/>
              </a:rPr>
              <a:t>…</a:t>
            </a:r>
            <a:r>
              <a:rPr lang="tr-TR" sz="2000" dirty="0" smtClean="0">
                <a:latin typeface="Arial Rounded MT Bold" panose="020F0704030504030204" pitchFamily="34" charset="0"/>
              </a:rPr>
              <a:t>»</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33995447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70597" y="1000836"/>
            <a:ext cx="8915400" cy="3777622"/>
          </a:xfrm>
        </p:spPr>
        <p:txBody>
          <a:bodyPr>
            <a:normAutofit/>
          </a:bodyPr>
          <a:lstStyle/>
          <a:p>
            <a:pPr>
              <a:lnSpc>
                <a:spcPct val="150000"/>
              </a:lnSpc>
            </a:pPr>
            <a:r>
              <a:rPr lang="tr-TR" sz="2000" i="1" dirty="0" err="1" smtClean="0">
                <a:latin typeface="Arial Rounded MT Bold" panose="020F0704030504030204" pitchFamily="34" charset="0"/>
              </a:rPr>
              <a:t>Defamiliarization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t>
            </a:r>
            <a:r>
              <a:rPr lang="tr-TR" sz="2000" i="1" dirty="0" err="1" smtClean="0">
                <a:latin typeface="Arial Rounded MT Bold" panose="020F0704030504030204" pitchFamily="34" charset="0"/>
              </a:rPr>
              <a:t>making</a:t>
            </a:r>
            <a:r>
              <a:rPr lang="tr-TR" sz="2000" i="1" dirty="0" smtClean="0">
                <a:latin typeface="Arial Rounded MT Bold" panose="020F0704030504030204" pitchFamily="34" charset="0"/>
              </a:rPr>
              <a:t> </a:t>
            </a:r>
            <a:r>
              <a:rPr lang="tr-TR" sz="2000" i="1" dirty="0" err="1" smtClean="0">
                <a:latin typeface="Arial Rounded MT Bold" panose="020F0704030504030204" pitchFamily="34" charset="0"/>
              </a:rPr>
              <a:t>strange</a:t>
            </a:r>
            <a:r>
              <a:rPr lang="tr-TR" sz="2000" dirty="0" smtClean="0">
                <a:latin typeface="Arial Rounded MT Bold" panose="020F0704030504030204" pitchFamily="34" charset="0"/>
              </a:rPr>
              <a:t>, </a:t>
            </a:r>
            <a:r>
              <a:rPr lang="tr-TR" sz="2000" dirty="0" err="1">
                <a:latin typeface="Arial Rounded MT Bold" panose="020F0704030504030204" pitchFamily="34" charset="0"/>
              </a:rPr>
              <a:t>causes</a:t>
            </a:r>
            <a:r>
              <a:rPr lang="tr-TR" sz="2000" dirty="0">
                <a:latin typeface="Arial Rounded MT Bold" panose="020F0704030504030204" pitchFamily="34" charset="0"/>
              </a:rPr>
              <a:t> </a:t>
            </a:r>
            <a:r>
              <a:rPr lang="tr-TR" sz="2000" dirty="0" err="1">
                <a:latin typeface="Arial Rounded MT Bold" panose="020F0704030504030204" pitchFamily="34" charset="0"/>
              </a:rPr>
              <a:t>the</a:t>
            </a:r>
            <a:r>
              <a:rPr lang="tr-TR" sz="2000" dirty="0">
                <a:latin typeface="Arial Rounded MT Bold" panose="020F0704030504030204" pitchFamily="34" charset="0"/>
              </a:rPr>
              <a:t> </a:t>
            </a:r>
            <a:r>
              <a:rPr lang="tr-TR" sz="2000" dirty="0" err="1">
                <a:latin typeface="Arial Rounded MT Bold" panose="020F0704030504030204" pitchFamily="34" charset="0"/>
              </a:rPr>
              <a:t>audience</a:t>
            </a:r>
            <a:r>
              <a:rPr lang="tr-TR" sz="2000" dirty="0">
                <a:latin typeface="Arial Rounded MT Bold" panose="020F0704030504030204" pitchFamily="34" charset="0"/>
              </a:rPr>
              <a:t> </a:t>
            </a:r>
            <a:r>
              <a:rPr lang="tr-TR" sz="2000" dirty="0" err="1">
                <a:latin typeface="Arial Rounded MT Bold" panose="020F0704030504030204" pitchFamily="34" charset="0"/>
              </a:rPr>
              <a:t>to</a:t>
            </a:r>
            <a:r>
              <a:rPr lang="tr-TR" sz="2000" dirty="0">
                <a:latin typeface="Arial Rounded MT Bold" panose="020F0704030504030204" pitchFamily="34" charset="0"/>
              </a:rPr>
              <a:t> </a:t>
            </a:r>
            <a:r>
              <a:rPr lang="tr-TR" sz="2000" dirty="0" err="1">
                <a:latin typeface="Arial Rounded MT Bold" panose="020F0704030504030204" pitchFamily="34" charset="0"/>
              </a:rPr>
              <a:t>confront</a:t>
            </a:r>
            <a:r>
              <a:rPr lang="tr-TR" sz="2000" dirty="0">
                <a:latin typeface="Arial Rounded MT Bold" panose="020F0704030504030204" pitchFamily="34" charset="0"/>
              </a:rPr>
              <a:t> </a:t>
            </a:r>
            <a:r>
              <a:rPr lang="tr-TR" sz="2000" dirty="0" err="1">
                <a:latin typeface="Arial Rounded MT Bold" panose="020F0704030504030204" pitchFamily="34" charset="0"/>
              </a:rPr>
              <a:t>the</a:t>
            </a:r>
            <a:r>
              <a:rPr lang="tr-TR" sz="2000" dirty="0">
                <a:latin typeface="Arial Rounded MT Bold" panose="020F0704030504030204" pitchFamily="34" charset="0"/>
              </a:rPr>
              <a:t> </a:t>
            </a:r>
            <a:r>
              <a:rPr lang="tr-TR" sz="2000" dirty="0" err="1">
                <a:latin typeface="Arial Rounded MT Bold" panose="020F0704030504030204" pitchFamily="34" charset="0"/>
              </a:rPr>
              <a:t>object</a:t>
            </a:r>
            <a:r>
              <a:rPr lang="tr-TR" sz="2000" dirty="0">
                <a:latin typeface="Arial Rounded MT Bold" panose="020F0704030504030204" pitchFamily="34" charset="0"/>
              </a:rPr>
              <a:t> on a </a:t>
            </a:r>
            <a:r>
              <a:rPr lang="tr-TR" sz="2000" dirty="0" err="1">
                <a:latin typeface="Arial Rounded MT Bold" panose="020F0704030504030204" pitchFamily="34" charset="0"/>
              </a:rPr>
              <a:t>different</a:t>
            </a:r>
            <a:r>
              <a:rPr lang="tr-TR" sz="2000" dirty="0">
                <a:latin typeface="Arial Rounded MT Bold" panose="020F0704030504030204" pitchFamily="34" charset="0"/>
              </a:rPr>
              <a:t> </a:t>
            </a:r>
            <a:r>
              <a:rPr lang="tr-TR" sz="2000" dirty="0" err="1">
                <a:latin typeface="Arial Rounded MT Bold" panose="020F0704030504030204" pitchFamily="34" charset="0"/>
              </a:rPr>
              <a:t>level</a:t>
            </a:r>
            <a:r>
              <a:rPr lang="tr-TR" sz="2000" dirty="0">
                <a:latin typeface="Arial Rounded MT Bold" panose="020F0704030504030204" pitchFamily="34" charset="0"/>
              </a:rPr>
              <a:t>, </a:t>
            </a:r>
            <a:r>
              <a:rPr lang="tr-TR" sz="2000" dirty="0" err="1">
                <a:latin typeface="Arial Rounded MT Bold" panose="020F0704030504030204" pitchFamily="34" charset="0"/>
              </a:rPr>
              <a:t>elevating</a:t>
            </a:r>
            <a:r>
              <a:rPr lang="tr-TR" sz="2000" dirty="0">
                <a:latin typeface="Arial Rounded MT Bold" panose="020F0704030504030204" pitchFamily="34" charset="0"/>
              </a:rPr>
              <a:t> </a:t>
            </a:r>
            <a:r>
              <a:rPr lang="tr-TR" sz="2000" dirty="0" err="1">
                <a:latin typeface="Arial Rounded MT Bold" panose="020F0704030504030204" pitchFamily="34" charset="0"/>
              </a:rPr>
              <a:t>and</a:t>
            </a:r>
            <a:r>
              <a:rPr lang="tr-TR" sz="2000" dirty="0">
                <a:latin typeface="Arial Rounded MT Bold" panose="020F0704030504030204" pitchFamily="34" charset="0"/>
              </a:rPr>
              <a:t> </a:t>
            </a:r>
            <a:r>
              <a:rPr lang="tr-TR" sz="2000" dirty="0" err="1">
                <a:latin typeface="Arial Rounded MT Bold" panose="020F0704030504030204" pitchFamily="34" charset="0"/>
              </a:rPr>
              <a:t>transforming</a:t>
            </a:r>
            <a:r>
              <a:rPr lang="tr-TR" sz="2000" dirty="0">
                <a:latin typeface="Arial Rounded MT Bold" panose="020F0704030504030204" pitchFamily="34" charset="0"/>
              </a:rPr>
              <a:t> it </a:t>
            </a:r>
            <a:r>
              <a:rPr lang="tr-TR" sz="2000" dirty="0" err="1">
                <a:latin typeface="Arial Rounded MT Bold" panose="020F0704030504030204" pitchFamily="34" charset="0"/>
              </a:rPr>
              <a:t>from</a:t>
            </a:r>
            <a:r>
              <a:rPr lang="tr-TR" sz="2000" dirty="0">
                <a:latin typeface="Arial Rounded MT Bold" panose="020F0704030504030204" pitchFamily="34" charset="0"/>
              </a:rPr>
              <a:t> </a:t>
            </a:r>
            <a:r>
              <a:rPr lang="tr-TR" sz="2000" dirty="0" err="1">
                <a:latin typeface="Arial Rounded MT Bold" panose="020F0704030504030204" pitchFamily="34" charset="0"/>
              </a:rPr>
              <a:t>something</a:t>
            </a:r>
            <a:r>
              <a:rPr lang="tr-TR" sz="2000" dirty="0">
                <a:latin typeface="Arial Rounded MT Bold" panose="020F0704030504030204" pitchFamily="34" charset="0"/>
              </a:rPr>
              <a:t> </a:t>
            </a:r>
            <a:r>
              <a:rPr lang="tr-TR" sz="2000" dirty="0" err="1">
                <a:latin typeface="Arial Rounded MT Bold" panose="020F0704030504030204" pitchFamily="34" charset="0"/>
              </a:rPr>
              <a:t>ordinary</a:t>
            </a:r>
            <a:r>
              <a:rPr lang="tr-TR" sz="2000" dirty="0">
                <a:latin typeface="Arial Rounded MT Bold" panose="020F0704030504030204" pitchFamily="34" charset="0"/>
              </a:rPr>
              <a:t> </a:t>
            </a:r>
            <a:r>
              <a:rPr lang="tr-TR" sz="2000" dirty="0" err="1">
                <a:latin typeface="Arial Rounded MT Bold" panose="020F0704030504030204" pitchFamily="34" charset="0"/>
              </a:rPr>
              <a:t>or</a:t>
            </a:r>
            <a:r>
              <a:rPr lang="tr-TR" sz="2000" dirty="0">
                <a:latin typeface="Arial Rounded MT Bold" panose="020F0704030504030204" pitchFamily="34" charset="0"/>
              </a:rPr>
              <a:t> </a:t>
            </a:r>
            <a:r>
              <a:rPr lang="tr-TR" sz="2000" dirty="0" err="1">
                <a:latin typeface="Arial Rounded MT Bold" panose="020F0704030504030204" pitchFamily="34" charset="0"/>
              </a:rPr>
              <a:t>practical</a:t>
            </a:r>
            <a:r>
              <a:rPr lang="tr-TR" sz="2000" dirty="0">
                <a:latin typeface="Arial Rounded MT Bold" panose="020F0704030504030204" pitchFamily="34" charset="0"/>
              </a:rPr>
              <a:t> </a:t>
            </a:r>
            <a:r>
              <a:rPr lang="tr-TR" sz="2000" dirty="0" err="1">
                <a:latin typeface="Arial Rounded MT Bold" panose="020F0704030504030204" pitchFamily="34" charset="0"/>
              </a:rPr>
              <a:t>into</a:t>
            </a:r>
            <a:r>
              <a:rPr lang="tr-TR" sz="2000" dirty="0">
                <a:latin typeface="Arial Rounded MT Bold" panose="020F0704030504030204" pitchFamily="34" charset="0"/>
              </a:rPr>
              <a:t> </a:t>
            </a:r>
            <a:r>
              <a:rPr lang="tr-TR" sz="2000" dirty="0" err="1">
                <a:latin typeface="Arial Rounded MT Bold" panose="020F0704030504030204" pitchFamily="34" charset="0"/>
              </a:rPr>
              <a:t>work</a:t>
            </a:r>
            <a:r>
              <a:rPr lang="tr-TR" sz="2000" dirty="0">
                <a:latin typeface="Arial Rounded MT Bold" panose="020F0704030504030204" pitchFamily="34" charset="0"/>
              </a:rPr>
              <a:t> </a:t>
            </a:r>
            <a:r>
              <a:rPr lang="tr-TR" sz="2000" dirty="0" err="1">
                <a:latin typeface="Arial Rounded MT Bold" panose="020F0704030504030204" pitchFamily="34" charset="0"/>
              </a:rPr>
              <a:t>that</a:t>
            </a:r>
            <a:r>
              <a:rPr lang="tr-TR" sz="2000" dirty="0">
                <a:latin typeface="Arial Rounded MT Bold" panose="020F0704030504030204" pitchFamily="34" charset="0"/>
              </a:rPr>
              <a:t> is </a:t>
            </a:r>
            <a:r>
              <a:rPr lang="tr-TR" sz="2000" dirty="0" err="1">
                <a:latin typeface="Arial Rounded MT Bold" panose="020F0704030504030204" pitchFamily="34" charset="0"/>
              </a:rPr>
              <a:t>considered</a:t>
            </a:r>
            <a:r>
              <a:rPr lang="tr-TR" sz="2000" dirty="0">
                <a:latin typeface="Arial Rounded MT Bold" panose="020F0704030504030204" pitchFamily="34" charset="0"/>
              </a:rPr>
              <a:t> art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means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remove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automatism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perception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author’s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purpose</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create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vision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which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results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from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deautomatized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perception</a:t>
            </a:r>
            <a:r>
              <a:rPr lang="tr-TR" sz="2000" dirty="0" smtClean="0">
                <a:latin typeface="Arial Rounded MT Bold" panose="020F0704030504030204" pitchFamily="34" charset="0"/>
              </a:rPr>
              <a:t>. </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217451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16112" y="901700"/>
            <a:ext cx="8915400" cy="3777622"/>
          </a:xfrm>
        </p:spPr>
        <p:txBody>
          <a:bodyPr>
            <a:normAutofit/>
          </a:bodyPr>
          <a:lstStyle/>
          <a:p>
            <a:pPr>
              <a:lnSpc>
                <a:spcPct val="150000"/>
              </a:lnSpc>
            </a:pPr>
            <a:r>
              <a:rPr lang="tr-TR" sz="2000" dirty="0" err="1" smtClean="0">
                <a:latin typeface="Arial Rounded MT Bold" panose="020F0704030504030204" pitchFamily="34" charset="0"/>
              </a:rPr>
              <a:t>By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creating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work</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artistically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perception</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impeded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greatest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possible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effect</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produced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through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slowness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perception</a:t>
            </a:r>
            <a:r>
              <a:rPr lang="tr-TR" sz="2000" dirty="0" smtClean="0">
                <a:latin typeface="Arial Rounded MT Bold" panose="020F0704030504030204" pitchFamily="34" charset="0"/>
              </a:rPr>
              <a:t>.</a:t>
            </a:r>
          </a:p>
          <a:p>
            <a:pPr>
              <a:lnSpc>
                <a:spcPct val="150000"/>
              </a:lnSpc>
            </a:pPr>
            <a:r>
              <a:rPr lang="tr-TR" sz="2000" dirty="0" err="1">
                <a:latin typeface="Arial Rounded MT Bold" panose="020F0704030504030204" pitchFamily="34" charset="0"/>
              </a:rPr>
              <a:t>Shklovsky</a:t>
            </a:r>
            <a:r>
              <a:rPr lang="tr-TR" sz="2000" dirty="0">
                <a:latin typeface="Arial Rounded MT Bold" panose="020F0704030504030204" pitchFamily="34" charset="0"/>
              </a:rPr>
              <a:t> </a:t>
            </a:r>
            <a:r>
              <a:rPr lang="tr-TR" sz="2000" dirty="0" err="1">
                <a:latin typeface="Arial Rounded MT Bold" panose="020F0704030504030204" pitchFamily="34" charset="0"/>
              </a:rPr>
              <a:t>points</a:t>
            </a:r>
            <a:r>
              <a:rPr lang="tr-TR" sz="2000" dirty="0">
                <a:latin typeface="Arial Rounded MT Bold" panose="020F0704030504030204" pitchFamily="34" charset="0"/>
              </a:rPr>
              <a:t> </a:t>
            </a:r>
            <a:r>
              <a:rPr lang="tr-TR" sz="2000" dirty="0" err="1">
                <a:latin typeface="Arial Rounded MT Bold" panose="020F0704030504030204" pitchFamily="34" charset="0"/>
              </a:rPr>
              <a:t>out</a:t>
            </a:r>
            <a:r>
              <a:rPr lang="tr-TR" sz="2000" dirty="0">
                <a:latin typeface="Arial Rounded MT Bold" panose="020F0704030504030204" pitchFamily="34" charset="0"/>
              </a:rPr>
              <a:t> </a:t>
            </a:r>
            <a:r>
              <a:rPr lang="tr-TR" sz="2000" dirty="0" err="1">
                <a:latin typeface="Arial Rounded MT Bold" panose="020F0704030504030204" pitchFamily="34" charset="0"/>
              </a:rPr>
              <a:t>that</a:t>
            </a:r>
            <a:r>
              <a:rPr lang="tr-TR" sz="2000" dirty="0">
                <a:latin typeface="Arial Rounded MT Bold" panose="020F0704030504030204" pitchFamily="34" charset="0"/>
              </a:rPr>
              <a:t> </a:t>
            </a:r>
            <a:r>
              <a:rPr lang="tr-TR" sz="2000" dirty="0" err="1">
                <a:latin typeface="Arial Rounded MT Bold" panose="020F0704030504030204" pitchFamily="34" charset="0"/>
              </a:rPr>
              <a:t>Tolstoy's</a:t>
            </a:r>
            <a:r>
              <a:rPr lang="tr-TR" sz="2000" dirty="0">
                <a:latin typeface="Arial Rounded MT Bold" panose="020F0704030504030204" pitchFamily="34" charset="0"/>
              </a:rPr>
              <a:t> </a:t>
            </a:r>
            <a:r>
              <a:rPr lang="tr-TR" sz="2000" i="1" dirty="0" err="1">
                <a:latin typeface="Arial Rounded MT Bold" panose="020F0704030504030204" pitchFamily="34" charset="0"/>
              </a:rPr>
              <a:t>Kholstomer</a:t>
            </a:r>
            <a:r>
              <a:rPr lang="tr-TR" sz="2000" dirty="0">
                <a:latin typeface="Arial Rounded MT Bold" panose="020F0704030504030204" pitchFamily="34" charset="0"/>
              </a:rPr>
              <a:t> is an </a:t>
            </a:r>
            <a:r>
              <a:rPr lang="tr-TR" sz="2000" dirty="0" err="1">
                <a:latin typeface="Arial Rounded MT Bold" panose="020F0704030504030204" pitchFamily="34" charset="0"/>
              </a:rPr>
              <a:t>example</a:t>
            </a:r>
            <a:r>
              <a:rPr lang="tr-TR" sz="2000" dirty="0">
                <a:latin typeface="Arial Rounded MT Bold" panose="020F0704030504030204" pitchFamily="34" charset="0"/>
              </a:rPr>
              <a:t> of </a:t>
            </a:r>
            <a:r>
              <a:rPr lang="tr-TR" sz="2000" dirty="0" err="1">
                <a:latin typeface="Arial Rounded MT Bold" panose="020F0704030504030204" pitchFamily="34" charset="0"/>
              </a:rPr>
              <a:t>defamiliarization</a:t>
            </a:r>
            <a:r>
              <a:rPr lang="tr-TR" sz="2000" dirty="0">
                <a:latin typeface="Arial Rounded MT Bold" panose="020F0704030504030204" pitchFamily="34" charset="0"/>
              </a:rPr>
              <a:t> </a:t>
            </a:r>
            <a:r>
              <a:rPr lang="tr-TR" sz="2000" dirty="0" err="1">
                <a:latin typeface="Arial Rounded MT Bold" panose="020F0704030504030204" pitchFamily="34" charset="0"/>
              </a:rPr>
              <a:t>because</a:t>
            </a:r>
            <a:r>
              <a:rPr lang="tr-TR" sz="2000" dirty="0">
                <a:latin typeface="Arial Rounded MT Bold" panose="020F0704030504030204" pitchFamily="34" charset="0"/>
              </a:rPr>
              <a:t> </a:t>
            </a:r>
            <a:r>
              <a:rPr lang="tr-TR" sz="2000" dirty="0" err="1">
                <a:latin typeface="Arial Rounded MT Bold" panose="020F0704030504030204" pitchFamily="34" charset="0"/>
              </a:rPr>
              <a:t>the</a:t>
            </a:r>
            <a:r>
              <a:rPr lang="tr-TR" sz="2000" dirty="0">
                <a:latin typeface="Arial Rounded MT Bold" panose="020F0704030504030204" pitchFamily="34" charset="0"/>
              </a:rPr>
              <a:t> </a:t>
            </a:r>
            <a:r>
              <a:rPr lang="tr-TR" sz="2000" dirty="0" err="1">
                <a:latin typeface="Arial Rounded MT Bold" panose="020F0704030504030204" pitchFamily="34" charset="0"/>
              </a:rPr>
              <a:t>narrator</a:t>
            </a:r>
            <a:r>
              <a:rPr lang="tr-TR" sz="2000" dirty="0">
                <a:latin typeface="Arial Rounded MT Bold" panose="020F0704030504030204" pitchFamily="34" charset="0"/>
              </a:rPr>
              <a:t> is a </a:t>
            </a:r>
            <a:r>
              <a:rPr lang="tr-TR" sz="2000" dirty="0" err="1">
                <a:latin typeface="Arial Rounded MT Bold" panose="020F0704030504030204" pitchFamily="34" charset="0"/>
              </a:rPr>
              <a:t>horse</a:t>
            </a:r>
            <a:r>
              <a:rPr lang="tr-TR" sz="2000" dirty="0">
                <a:latin typeface="Arial Rounded MT Bold" panose="020F0704030504030204" pitchFamily="34" charset="0"/>
              </a:rPr>
              <a:t>, </a:t>
            </a:r>
            <a:r>
              <a:rPr lang="tr-TR" sz="2000" dirty="0" err="1">
                <a:latin typeface="Arial Rounded MT Bold" panose="020F0704030504030204" pitchFamily="34" charset="0"/>
              </a:rPr>
              <a:t>making</a:t>
            </a:r>
            <a:r>
              <a:rPr lang="tr-TR" sz="2000" dirty="0">
                <a:latin typeface="Arial Rounded MT Bold" panose="020F0704030504030204" pitchFamily="34" charset="0"/>
              </a:rPr>
              <a:t> </a:t>
            </a:r>
            <a:r>
              <a:rPr lang="tr-TR" sz="2000" dirty="0" err="1">
                <a:latin typeface="Arial Rounded MT Bold" panose="020F0704030504030204" pitchFamily="34" charset="0"/>
              </a:rPr>
              <a:t>the</a:t>
            </a:r>
            <a:r>
              <a:rPr lang="tr-TR" sz="2000" dirty="0">
                <a:latin typeface="Arial Rounded MT Bold" panose="020F0704030504030204" pitchFamily="34" charset="0"/>
              </a:rPr>
              <a:t> </a:t>
            </a:r>
            <a:r>
              <a:rPr lang="tr-TR" sz="2000" dirty="0" err="1">
                <a:latin typeface="Arial Rounded MT Bold" panose="020F0704030504030204" pitchFamily="34" charset="0"/>
              </a:rPr>
              <a:t>work</a:t>
            </a:r>
            <a:r>
              <a:rPr lang="tr-TR" sz="2000" dirty="0">
                <a:latin typeface="Arial Rounded MT Bold" panose="020F0704030504030204" pitchFamily="34" charset="0"/>
              </a:rPr>
              <a:t> </a:t>
            </a:r>
            <a:r>
              <a:rPr lang="tr-TR" sz="2000" dirty="0" err="1">
                <a:latin typeface="Arial Rounded MT Bold" panose="020F0704030504030204" pitchFamily="34" charset="0"/>
              </a:rPr>
              <a:t>seem</a:t>
            </a:r>
            <a:r>
              <a:rPr lang="tr-TR" sz="2000" dirty="0">
                <a:latin typeface="Arial Rounded MT Bold" panose="020F0704030504030204" pitchFamily="34" charset="0"/>
              </a:rPr>
              <a:t> </a:t>
            </a:r>
            <a:r>
              <a:rPr lang="tr-TR" sz="2000" dirty="0" err="1">
                <a:latin typeface="Arial Rounded MT Bold" panose="020F0704030504030204" pitchFamily="34" charset="0"/>
              </a:rPr>
              <a:t>strange</a:t>
            </a:r>
            <a:r>
              <a:rPr lang="tr-TR" sz="2000" dirty="0">
                <a:latin typeface="Arial Rounded MT Bold" panose="020F0704030504030204" pitchFamily="34" charset="0"/>
              </a:rPr>
              <a:t> </a:t>
            </a:r>
            <a:r>
              <a:rPr lang="tr-TR" sz="2000" dirty="0" err="1">
                <a:latin typeface="Arial Rounded MT Bold" panose="020F0704030504030204" pitchFamily="34" charset="0"/>
              </a:rPr>
              <a:t>and</a:t>
            </a:r>
            <a:r>
              <a:rPr lang="tr-TR" sz="2000" dirty="0">
                <a:latin typeface="Arial Rounded MT Bold" panose="020F0704030504030204" pitchFamily="34" charset="0"/>
              </a:rPr>
              <a:t> "</a:t>
            </a:r>
            <a:r>
              <a:rPr lang="tr-TR" sz="2000" dirty="0" err="1">
                <a:latin typeface="Arial Rounded MT Bold" panose="020F0704030504030204" pitchFamily="34" charset="0"/>
              </a:rPr>
              <a:t>unfamiliar</a:t>
            </a:r>
            <a:r>
              <a:rPr lang="tr-TR" sz="2000" dirty="0" smtClean="0">
                <a:latin typeface="Arial Rounded MT Bold" panose="020F0704030504030204" pitchFamily="34" charset="0"/>
              </a:rPr>
              <a:t>". </a:t>
            </a:r>
            <a:r>
              <a:rPr lang="tr-TR" sz="2000" dirty="0">
                <a:latin typeface="Arial Rounded MT Bold" panose="020F0704030504030204" pitchFamily="34" charset="0"/>
              </a:rPr>
              <a:t/>
            </a:r>
            <a:br>
              <a:rPr lang="tr-TR" sz="2000" dirty="0">
                <a:latin typeface="Arial Rounded MT Bold" panose="020F0704030504030204" pitchFamily="34" charset="0"/>
              </a:rPr>
            </a:b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28522348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44712" y="965200"/>
            <a:ext cx="8915400" cy="3777622"/>
          </a:xfrm>
        </p:spPr>
        <p:txBody>
          <a:bodyPr>
            <a:noAutofit/>
          </a:bodyPr>
          <a:lstStyle/>
          <a:p>
            <a:pPr>
              <a:lnSpc>
                <a:spcPct val="150000"/>
              </a:lnSpc>
            </a:pPr>
            <a:r>
              <a:rPr lang="tr-TR" sz="2000" dirty="0" smtClean="0">
                <a:latin typeface="Arial Rounded MT Bold" panose="020F0704030504030204" pitchFamily="34" charset="0"/>
              </a:rPr>
              <a:t>«I </a:t>
            </a:r>
            <a:r>
              <a:rPr lang="tr-TR" sz="2000" dirty="0" err="1" smtClean="0">
                <a:latin typeface="Arial Rounded MT Bold" panose="020F0704030504030204" pitchFamily="34" charset="0"/>
              </a:rPr>
              <a:t>understood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well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what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said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about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whipping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Christianity</a:t>
            </a:r>
            <a:r>
              <a:rPr lang="tr-TR" sz="2000" dirty="0" smtClean="0">
                <a:latin typeface="Arial Rounded MT Bold" panose="020F0704030504030204" pitchFamily="34" charset="0"/>
              </a:rPr>
              <a:t>. But </a:t>
            </a:r>
            <a:r>
              <a:rPr lang="tr-TR" sz="2000" dirty="0" err="1" smtClean="0">
                <a:latin typeface="Arial Rounded MT Bold" panose="020F0704030504030204" pitchFamily="34" charset="0"/>
              </a:rPr>
              <a:t>then</a:t>
            </a:r>
            <a:r>
              <a:rPr lang="tr-TR" sz="2000" dirty="0" smtClean="0">
                <a:latin typeface="Arial Rounded MT Bold" panose="020F0704030504030204" pitchFamily="34" charset="0"/>
              </a:rPr>
              <a:t> I </a:t>
            </a:r>
            <a:r>
              <a:rPr lang="tr-TR" sz="2000" dirty="0" err="1" smtClean="0">
                <a:latin typeface="Arial Rounded MT Bold" panose="020F0704030504030204" pitchFamily="34" charset="0"/>
              </a:rPr>
              <a:t>was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absolutely</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dark</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What’s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meaning</a:t>
            </a:r>
            <a:r>
              <a:rPr lang="tr-TR" sz="2000" dirty="0" smtClean="0">
                <a:latin typeface="Arial Rounded MT Bold" panose="020F0704030504030204" pitchFamily="34" charset="0"/>
              </a:rPr>
              <a:t> of «his </a:t>
            </a:r>
            <a:r>
              <a:rPr lang="tr-TR" sz="2000" dirty="0" err="1" smtClean="0">
                <a:latin typeface="Arial Rounded MT Bold" panose="020F0704030504030204" pitchFamily="34" charset="0"/>
              </a:rPr>
              <a:t>own</a:t>
            </a:r>
            <a:r>
              <a:rPr lang="tr-TR" sz="2000" dirty="0" smtClean="0">
                <a:latin typeface="Arial Rounded MT Bold" panose="020F0704030504030204" pitchFamily="34" charset="0"/>
              </a:rPr>
              <a:t>», «his </a:t>
            </a:r>
            <a:r>
              <a:rPr lang="tr-TR" sz="2000" dirty="0" err="1" smtClean="0">
                <a:latin typeface="Arial Rounded MT Bold" panose="020F0704030504030204" pitchFamily="34" charset="0"/>
              </a:rPr>
              <a:t>colt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From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phrases</a:t>
            </a:r>
            <a:r>
              <a:rPr lang="tr-TR" sz="2000" dirty="0" smtClean="0">
                <a:latin typeface="Arial Rounded MT Bold" panose="020F0704030504030204" pitchFamily="34" charset="0"/>
              </a:rPr>
              <a:t> I </a:t>
            </a:r>
            <a:r>
              <a:rPr lang="tr-TR" sz="2000" dirty="0" err="1" smtClean="0">
                <a:latin typeface="Arial Rounded MT Bold" panose="020F0704030504030204" pitchFamily="34" charset="0"/>
              </a:rPr>
              <a:t>saw</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people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thought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was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some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sort</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connection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between</a:t>
            </a:r>
            <a:r>
              <a:rPr lang="tr-TR" sz="2000" dirty="0" smtClean="0">
                <a:latin typeface="Arial Rounded MT Bold" panose="020F0704030504030204" pitchFamily="34" charset="0"/>
              </a:rPr>
              <a:t> me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stable</a:t>
            </a:r>
            <a:r>
              <a:rPr lang="tr-TR" sz="2000" dirty="0" smtClean="0">
                <a:latin typeface="Arial Rounded MT Bold" panose="020F0704030504030204" pitchFamily="34" charset="0"/>
              </a:rPr>
              <a:t>.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time I </a:t>
            </a:r>
            <a:r>
              <a:rPr lang="tr-TR" sz="2000" dirty="0" err="1" smtClean="0">
                <a:latin typeface="Arial Rounded MT Bold" panose="020F0704030504030204" pitchFamily="34" charset="0"/>
              </a:rPr>
              <a:t>simply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could</a:t>
            </a:r>
            <a:r>
              <a:rPr lang="tr-TR" sz="2000" dirty="0" smtClean="0">
                <a:latin typeface="Arial Rounded MT Bold" panose="020F0704030504030204" pitchFamily="34" charset="0"/>
              </a:rPr>
              <a:t> not </a:t>
            </a:r>
            <a:r>
              <a:rPr lang="tr-TR" sz="2000" dirty="0" err="1" smtClean="0">
                <a:latin typeface="Arial Rounded MT Bold" panose="020F0704030504030204" pitchFamily="34" charset="0"/>
              </a:rPr>
              <a:t>understand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connection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Only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much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later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when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separated</a:t>
            </a:r>
            <a:r>
              <a:rPr lang="tr-TR" sz="2000" dirty="0" smtClean="0">
                <a:latin typeface="Arial Rounded MT Bold" panose="020F0704030504030204" pitchFamily="34" charset="0"/>
              </a:rPr>
              <a:t> me </a:t>
            </a:r>
            <a:r>
              <a:rPr lang="tr-TR" sz="2000" dirty="0" err="1" smtClean="0">
                <a:latin typeface="Arial Rounded MT Bold" panose="020F0704030504030204" pitchFamily="34" charset="0"/>
              </a:rPr>
              <a:t>from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other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horses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did</a:t>
            </a:r>
            <a:r>
              <a:rPr lang="tr-TR" sz="2000" dirty="0" smtClean="0">
                <a:latin typeface="Arial Rounded MT Bold" panose="020F0704030504030204" pitchFamily="34" charset="0"/>
              </a:rPr>
              <a:t> I </a:t>
            </a:r>
            <a:r>
              <a:rPr lang="tr-TR" sz="2000" dirty="0" err="1" smtClean="0">
                <a:latin typeface="Arial Rounded MT Bold" panose="020F0704030504030204" pitchFamily="34" charset="0"/>
              </a:rPr>
              <a:t>begin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understand</a:t>
            </a:r>
            <a:r>
              <a:rPr lang="tr-TR" sz="2000" dirty="0" smtClean="0">
                <a:latin typeface="Arial Rounded MT Bold" panose="020F0704030504030204" pitchFamily="34" charset="0"/>
              </a:rPr>
              <a:t>. But </a:t>
            </a:r>
            <a:r>
              <a:rPr lang="tr-TR" sz="2000" dirty="0" err="1" smtClean="0">
                <a:latin typeface="Arial Rounded MT Bold" panose="020F0704030504030204" pitchFamily="34" charset="0"/>
              </a:rPr>
              <a:t>even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then</a:t>
            </a:r>
            <a:r>
              <a:rPr lang="tr-TR" sz="2000" dirty="0" smtClean="0">
                <a:latin typeface="Arial Rounded MT Bold" panose="020F0704030504030204" pitchFamily="34" charset="0"/>
              </a:rPr>
              <a:t> I </a:t>
            </a:r>
            <a:r>
              <a:rPr lang="tr-TR" sz="2000" dirty="0" err="1" smtClean="0">
                <a:latin typeface="Arial Rounded MT Bold" panose="020F0704030504030204" pitchFamily="34" charset="0"/>
              </a:rPr>
              <a:t>simply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could</a:t>
            </a:r>
            <a:r>
              <a:rPr lang="tr-TR" sz="2000" dirty="0" smtClean="0">
                <a:latin typeface="Arial Rounded MT Bold" panose="020F0704030504030204" pitchFamily="34" charset="0"/>
              </a:rPr>
              <a:t> not </a:t>
            </a:r>
            <a:r>
              <a:rPr lang="tr-TR" sz="2000" dirty="0" err="1" smtClean="0">
                <a:latin typeface="Arial Rounded MT Bold" panose="020F0704030504030204" pitchFamily="34" charset="0"/>
              </a:rPr>
              <a:t>see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what</a:t>
            </a:r>
            <a:r>
              <a:rPr lang="tr-TR" sz="2000" dirty="0" smtClean="0">
                <a:latin typeface="Arial Rounded MT Bold" panose="020F0704030504030204" pitchFamily="34" charset="0"/>
              </a:rPr>
              <a:t> it </a:t>
            </a:r>
            <a:r>
              <a:rPr lang="tr-TR" sz="2000" dirty="0" err="1" smtClean="0">
                <a:latin typeface="Arial Rounded MT Bold" panose="020F0704030504030204" pitchFamily="34" charset="0"/>
              </a:rPr>
              <a:t>meant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when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called</a:t>
            </a:r>
            <a:r>
              <a:rPr lang="tr-TR" sz="2000" dirty="0" smtClean="0">
                <a:latin typeface="Arial Rounded MT Bold" panose="020F0704030504030204" pitchFamily="34" charset="0"/>
              </a:rPr>
              <a:t> me «</a:t>
            </a:r>
            <a:r>
              <a:rPr lang="tr-TR" sz="2000" dirty="0" err="1" smtClean="0">
                <a:latin typeface="Arial Rounded MT Bold" panose="020F0704030504030204" pitchFamily="34" charset="0"/>
              </a:rPr>
              <a:t>man’s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property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words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horse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referred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me, a </a:t>
            </a:r>
            <a:r>
              <a:rPr lang="tr-TR" sz="2000" dirty="0" err="1" smtClean="0">
                <a:latin typeface="Arial Rounded MT Bold" panose="020F0704030504030204" pitchFamily="34" charset="0"/>
              </a:rPr>
              <a:t>living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horse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seemed</a:t>
            </a:r>
            <a:r>
              <a:rPr lang="tr-TR" sz="2000" dirty="0" smtClean="0">
                <a:latin typeface="Arial Rounded MT Bold" panose="020F0704030504030204" pitchFamily="34" charset="0"/>
              </a:rPr>
              <a:t> as </a:t>
            </a:r>
            <a:r>
              <a:rPr lang="tr-TR" sz="2000" dirty="0" err="1" smtClean="0">
                <a:latin typeface="Arial Rounded MT Bold" panose="020F0704030504030204" pitchFamily="34" charset="0"/>
              </a:rPr>
              <a:t>strange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me as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words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air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water</a:t>
            </a:r>
            <a:r>
              <a:rPr lang="tr-TR" sz="2000" dirty="0" smtClean="0">
                <a:latin typeface="Arial Rounded MT Bold" panose="020F0704030504030204" pitchFamily="34" charset="0"/>
              </a:rPr>
              <a:t>» […]» </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12961181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a:spLocks noGrp="1"/>
          </p:cNvSpPr>
          <p:nvPr>
            <p:ph idx="1"/>
          </p:nvPr>
        </p:nvSpPr>
        <p:spPr>
          <a:xfrm>
            <a:off x="2119313" y="1130300"/>
            <a:ext cx="8915400" cy="3949700"/>
          </a:xfrm>
        </p:spPr>
        <p:txBody>
          <a:bodyPr>
            <a:normAutofit lnSpcReduction="10000"/>
          </a:bodyPr>
          <a:lstStyle/>
          <a:p>
            <a:pPr>
              <a:lnSpc>
                <a:spcPct val="150000"/>
              </a:lnSpc>
            </a:pPr>
            <a:r>
              <a:rPr lang="tr-TR" sz="2000" i="1" dirty="0" err="1">
                <a:latin typeface="Arial Rounded MT Bold" panose="020F0704030504030204" pitchFamily="34" charset="0"/>
              </a:rPr>
              <a:t>Animal</a:t>
            </a:r>
            <a:r>
              <a:rPr lang="tr-TR" sz="2000" i="1" dirty="0">
                <a:latin typeface="Arial Rounded MT Bold" panose="020F0704030504030204" pitchFamily="34" charset="0"/>
              </a:rPr>
              <a:t> Farm </a:t>
            </a:r>
            <a:r>
              <a:rPr lang="tr-TR" sz="2000" dirty="0">
                <a:latin typeface="Arial Rounded MT Bold" panose="020F0704030504030204" pitchFamily="34" charset="0"/>
              </a:rPr>
              <a:t>is </a:t>
            </a:r>
            <a:r>
              <a:rPr lang="tr-TR" sz="2000" dirty="0" smtClean="0">
                <a:latin typeface="Arial Rounded MT Bold" panose="020F0704030504030204" pitchFamily="34" charset="0"/>
              </a:rPr>
              <a:t>an </a:t>
            </a:r>
            <a:r>
              <a:rPr lang="tr-TR" sz="2000" dirty="0" err="1" smtClean="0">
                <a:latin typeface="Arial Rounded MT Bold" panose="020F0704030504030204" pitchFamily="34" charset="0"/>
              </a:rPr>
              <a:t>example</a:t>
            </a:r>
            <a:r>
              <a:rPr lang="tr-TR" sz="2000" dirty="0" smtClean="0">
                <a:latin typeface="Arial Rounded MT Bold" panose="020F0704030504030204" pitchFamily="34" charset="0"/>
              </a:rPr>
              <a:t> </a:t>
            </a:r>
            <a:r>
              <a:rPr lang="tr-TR" sz="2000" dirty="0">
                <a:latin typeface="Arial Rounded MT Bold" panose="020F0704030504030204" pitchFamily="34" charset="0"/>
              </a:rPr>
              <a:t>of </a:t>
            </a:r>
            <a:r>
              <a:rPr lang="tr-TR" sz="2000" dirty="0" err="1" smtClean="0">
                <a:latin typeface="Arial Rounded MT Bold" panose="020F0704030504030204" pitchFamily="34" charset="0"/>
              </a:rPr>
              <a:t>defamiliarization</a:t>
            </a:r>
            <a:r>
              <a:rPr lang="tr-TR" sz="2000" dirty="0" smtClean="0">
                <a:latin typeface="Arial Rounded MT Bold" panose="020F0704030504030204" pitchFamily="34" charset="0"/>
              </a:rPr>
              <a:t> in English </a:t>
            </a:r>
            <a:r>
              <a:rPr lang="tr-TR" sz="2000" dirty="0" err="1" smtClean="0">
                <a:latin typeface="Arial Rounded MT Bold" panose="020F0704030504030204" pitchFamily="34" charset="0"/>
              </a:rPr>
              <a:t>Literature</a:t>
            </a:r>
            <a:r>
              <a:rPr lang="tr-TR" sz="2000" dirty="0" smtClean="0">
                <a:latin typeface="Arial Rounded MT Bold" panose="020F0704030504030204" pitchFamily="34" charset="0"/>
              </a:rPr>
              <a:t>,  </a:t>
            </a:r>
            <a:r>
              <a:rPr lang="tr-TR" sz="2000" dirty="0" err="1">
                <a:latin typeface="Arial Rounded MT Bold" panose="020F0704030504030204" pitchFamily="34" charset="0"/>
              </a:rPr>
              <a:t>because</a:t>
            </a:r>
            <a:r>
              <a:rPr lang="tr-TR" sz="2000" dirty="0">
                <a:latin typeface="Arial Rounded MT Bold" panose="020F0704030504030204" pitchFamily="34" charset="0"/>
              </a:rPr>
              <a:t> </a:t>
            </a:r>
            <a:r>
              <a:rPr lang="tr-TR" sz="2000" dirty="0" err="1">
                <a:latin typeface="Arial Rounded MT Bold" panose="020F0704030504030204" pitchFamily="34" charset="0"/>
              </a:rPr>
              <a:t>all</a:t>
            </a:r>
            <a:r>
              <a:rPr lang="tr-TR" sz="2000" dirty="0">
                <a:latin typeface="Arial Rounded MT Bold" panose="020F0704030504030204" pitchFamily="34" charset="0"/>
              </a:rPr>
              <a:t> of </a:t>
            </a:r>
            <a:r>
              <a:rPr lang="tr-TR" sz="2000" dirty="0" err="1">
                <a:latin typeface="Arial Rounded MT Bold" panose="020F0704030504030204" pitchFamily="34" charset="0"/>
              </a:rPr>
              <a:t>the</a:t>
            </a:r>
            <a:r>
              <a:rPr lang="tr-TR" sz="2000" dirty="0">
                <a:latin typeface="Arial Rounded MT Bold" panose="020F0704030504030204" pitchFamily="34" charset="0"/>
              </a:rPr>
              <a:t> </a:t>
            </a:r>
            <a:r>
              <a:rPr lang="tr-TR" sz="2000" dirty="0" err="1">
                <a:latin typeface="Arial Rounded MT Bold" panose="020F0704030504030204" pitchFamily="34" charset="0"/>
              </a:rPr>
              <a:t>characters</a:t>
            </a:r>
            <a:r>
              <a:rPr lang="tr-TR" sz="2000" dirty="0">
                <a:latin typeface="Arial Rounded MT Bold" panose="020F0704030504030204" pitchFamily="34" charset="0"/>
              </a:rPr>
              <a:t> </a:t>
            </a:r>
            <a:r>
              <a:rPr lang="tr-TR" sz="2000" dirty="0" err="1">
                <a:latin typeface="Arial Rounded MT Bold" panose="020F0704030504030204" pitchFamily="34" charset="0"/>
              </a:rPr>
              <a:t>are</a:t>
            </a:r>
            <a:r>
              <a:rPr lang="tr-TR" sz="2000" dirty="0">
                <a:latin typeface="Arial Rounded MT Bold" panose="020F0704030504030204" pitchFamily="34" charset="0"/>
              </a:rPr>
              <a:t> </a:t>
            </a:r>
            <a:r>
              <a:rPr lang="tr-TR" sz="2000" dirty="0" err="1">
                <a:latin typeface="Arial Rounded MT Bold" panose="020F0704030504030204" pitchFamily="34" charset="0"/>
              </a:rPr>
              <a:t>animals</a:t>
            </a:r>
            <a:r>
              <a:rPr lang="tr-TR" sz="2000" dirty="0">
                <a:latin typeface="Arial Rounded MT Bold" panose="020F0704030504030204" pitchFamily="34" charset="0"/>
              </a:rPr>
              <a:t>. </a:t>
            </a:r>
            <a:r>
              <a:rPr lang="tr-TR" sz="2000" dirty="0" err="1">
                <a:latin typeface="Arial Rounded MT Bold" panose="020F0704030504030204" pitchFamily="34" charset="0"/>
              </a:rPr>
              <a:t>This</a:t>
            </a:r>
            <a:r>
              <a:rPr lang="tr-TR" sz="2000" dirty="0">
                <a:latin typeface="Arial Rounded MT Bold" panose="020F0704030504030204" pitchFamily="34" charset="0"/>
              </a:rPr>
              <a:t> </a:t>
            </a:r>
            <a:r>
              <a:rPr lang="tr-TR" sz="2000" dirty="0" err="1">
                <a:latin typeface="Arial Rounded MT Bold" panose="020F0704030504030204" pitchFamily="34" charset="0"/>
              </a:rPr>
              <a:t>rescues</a:t>
            </a:r>
            <a:r>
              <a:rPr lang="tr-TR" sz="2000" dirty="0">
                <a:latin typeface="Arial Rounded MT Bold" panose="020F0704030504030204" pitchFamily="34" charset="0"/>
              </a:rPr>
              <a:t> </a:t>
            </a:r>
            <a:r>
              <a:rPr lang="tr-TR" sz="2000" dirty="0" err="1">
                <a:latin typeface="Arial Rounded MT Bold" panose="020F0704030504030204" pitchFamily="34" charset="0"/>
              </a:rPr>
              <a:t>the</a:t>
            </a:r>
            <a:r>
              <a:rPr lang="tr-TR" sz="2000" dirty="0">
                <a:latin typeface="Arial Rounded MT Bold" panose="020F0704030504030204" pitchFamily="34" charset="0"/>
              </a:rPr>
              <a:t> </a:t>
            </a:r>
            <a:r>
              <a:rPr lang="tr-TR" sz="2000" dirty="0" err="1">
                <a:latin typeface="Arial Rounded MT Bold" panose="020F0704030504030204" pitchFamily="34" charset="0"/>
              </a:rPr>
              <a:t>work</a:t>
            </a:r>
            <a:r>
              <a:rPr lang="tr-TR" sz="2000" dirty="0">
                <a:latin typeface="Arial Rounded MT Bold" panose="020F0704030504030204" pitchFamily="34" charset="0"/>
              </a:rPr>
              <a:t> </a:t>
            </a:r>
            <a:r>
              <a:rPr lang="tr-TR" sz="2000" dirty="0" err="1">
                <a:latin typeface="Arial Rounded MT Bold" panose="020F0704030504030204" pitchFamily="34" charset="0"/>
              </a:rPr>
              <a:t>from</a:t>
            </a:r>
            <a:r>
              <a:rPr lang="tr-TR" sz="2000" dirty="0">
                <a:latin typeface="Arial Rounded MT Bold" panose="020F0704030504030204" pitchFamily="34" charset="0"/>
              </a:rPr>
              <a:t> </a:t>
            </a:r>
            <a:r>
              <a:rPr lang="tr-TR" sz="2000" dirty="0" err="1">
                <a:latin typeface="Arial Rounded MT Bold" panose="020F0704030504030204" pitchFamily="34" charset="0"/>
              </a:rPr>
              <a:t>becoming</a:t>
            </a:r>
            <a:r>
              <a:rPr lang="tr-TR" sz="2000" dirty="0">
                <a:latin typeface="Arial Rounded MT Bold" panose="020F0704030504030204" pitchFamily="34" charset="0"/>
              </a:rPr>
              <a:t> </a:t>
            </a:r>
            <a:r>
              <a:rPr lang="tr-TR" sz="2000" dirty="0" err="1">
                <a:latin typeface="Arial Rounded MT Bold" panose="020F0704030504030204" pitchFamily="34" charset="0"/>
              </a:rPr>
              <a:t>just</a:t>
            </a:r>
            <a:r>
              <a:rPr lang="tr-TR" sz="2000" dirty="0">
                <a:latin typeface="Arial Rounded MT Bold" panose="020F0704030504030204" pitchFamily="34" charset="0"/>
              </a:rPr>
              <a:t> </a:t>
            </a:r>
            <a:r>
              <a:rPr lang="tr-TR" sz="2000" dirty="0" err="1">
                <a:latin typeface="Arial Rounded MT Bold" panose="020F0704030504030204" pitchFamily="34" charset="0"/>
              </a:rPr>
              <a:t>another</a:t>
            </a:r>
            <a:r>
              <a:rPr lang="tr-TR" sz="2000" dirty="0">
                <a:latin typeface="Arial Rounded MT Bold" panose="020F0704030504030204" pitchFamily="34" charset="0"/>
              </a:rPr>
              <a:t> </a:t>
            </a:r>
            <a:r>
              <a:rPr lang="tr-TR" sz="2000" dirty="0" err="1">
                <a:latin typeface="Arial Rounded MT Bold" panose="020F0704030504030204" pitchFamily="34" charset="0"/>
              </a:rPr>
              <a:t>political</a:t>
            </a:r>
            <a:r>
              <a:rPr lang="tr-TR" sz="2000" dirty="0">
                <a:latin typeface="Arial Rounded MT Bold" panose="020F0704030504030204" pitchFamily="34" charset="0"/>
              </a:rPr>
              <a:t> </a:t>
            </a:r>
            <a:r>
              <a:rPr lang="tr-TR" sz="2000" dirty="0" err="1">
                <a:latin typeface="Arial Rounded MT Bold" panose="020F0704030504030204" pitchFamily="34" charset="0"/>
              </a:rPr>
              <a:t>piece</a:t>
            </a:r>
            <a:r>
              <a:rPr lang="tr-TR" sz="2000" dirty="0">
                <a:latin typeface="Arial Rounded MT Bold" panose="020F0704030504030204" pitchFamily="34" charset="0"/>
              </a:rPr>
              <a:t> </a:t>
            </a:r>
            <a:r>
              <a:rPr lang="tr-TR" sz="2000" dirty="0" err="1">
                <a:latin typeface="Arial Rounded MT Bold" panose="020F0704030504030204" pitchFamily="34" charset="0"/>
              </a:rPr>
              <a:t>about</a:t>
            </a:r>
            <a:r>
              <a:rPr lang="tr-TR" sz="2000" dirty="0">
                <a:latin typeface="Arial Rounded MT Bold" panose="020F0704030504030204" pitchFamily="34" charset="0"/>
              </a:rPr>
              <a:t> </a:t>
            </a:r>
            <a:r>
              <a:rPr lang="tr-TR" sz="2000" dirty="0" err="1">
                <a:latin typeface="Arial Rounded MT Bold" panose="020F0704030504030204" pitchFamily="34" charset="0"/>
              </a:rPr>
              <a:t>the</a:t>
            </a:r>
            <a:r>
              <a:rPr lang="tr-TR" sz="2000" dirty="0">
                <a:latin typeface="Arial Rounded MT Bold" panose="020F0704030504030204" pitchFamily="34" charset="0"/>
              </a:rPr>
              <a:t> </a:t>
            </a:r>
            <a:r>
              <a:rPr lang="tr-TR" sz="2000" dirty="0" err="1">
                <a:latin typeface="Arial Rounded MT Bold" panose="020F0704030504030204" pitchFamily="34" charset="0"/>
              </a:rPr>
              <a:t>evils</a:t>
            </a:r>
            <a:r>
              <a:rPr lang="tr-TR" sz="2000" dirty="0">
                <a:latin typeface="Arial Rounded MT Bold" panose="020F0704030504030204" pitchFamily="34" charset="0"/>
              </a:rPr>
              <a:t> of </a:t>
            </a:r>
            <a:r>
              <a:rPr lang="tr-TR" sz="2000" dirty="0" err="1">
                <a:latin typeface="Arial Rounded MT Bold" panose="020F0704030504030204" pitchFamily="34" charset="0"/>
              </a:rPr>
              <a:t>Communism</a:t>
            </a:r>
            <a:r>
              <a:rPr lang="tr-TR" sz="2000" dirty="0">
                <a:latin typeface="Arial Rounded MT Bold" panose="020F0704030504030204" pitchFamily="34" charset="0"/>
              </a:rPr>
              <a:t> </a:t>
            </a:r>
            <a:r>
              <a:rPr lang="tr-TR" sz="2000" dirty="0" err="1">
                <a:latin typeface="Arial Rounded MT Bold" panose="020F0704030504030204" pitchFamily="34" charset="0"/>
              </a:rPr>
              <a:t>and</a:t>
            </a:r>
            <a:r>
              <a:rPr lang="tr-TR" sz="2000" dirty="0">
                <a:latin typeface="Arial Rounded MT Bold" panose="020F0704030504030204" pitchFamily="34" charset="0"/>
              </a:rPr>
              <a:t> </a:t>
            </a:r>
            <a:r>
              <a:rPr lang="tr-TR" sz="2000" dirty="0" err="1">
                <a:latin typeface="Arial Rounded MT Bold" panose="020F0704030504030204" pitchFamily="34" charset="0"/>
              </a:rPr>
              <a:t>the</a:t>
            </a:r>
            <a:r>
              <a:rPr lang="tr-TR" sz="2000" dirty="0">
                <a:latin typeface="Arial Rounded MT Bold" panose="020F0704030504030204" pitchFamily="34" charset="0"/>
              </a:rPr>
              <a:t> </a:t>
            </a:r>
            <a:r>
              <a:rPr lang="tr-TR" sz="2000" dirty="0" err="1">
                <a:latin typeface="Arial Rounded MT Bold" panose="020F0704030504030204" pitchFamily="34" charset="0"/>
              </a:rPr>
              <a:t>corruption</a:t>
            </a:r>
            <a:r>
              <a:rPr lang="tr-TR" sz="2000" dirty="0">
                <a:latin typeface="Arial Rounded MT Bold" panose="020F0704030504030204" pitchFamily="34" charset="0"/>
              </a:rPr>
              <a:t> of </a:t>
            </a:r>
            <a:r>
              <a:rPr lang="tr-TR" sz="2000" dirty="0" err="1">
                <a:latin typeface="Arial Rounded MT Bold" panose="020F0704030504030204" pitchFamily="34" charset="0"/>
              </a:rPr>
              <a:t>power</a:t>
            </a:r>
            <a:r>
              <a:rPr lang="tr-TR" sz="2000" dirty="0">
                <a:latin typeface="Arial Rounded MT Bold" panose="020F0704030504030204" pitchFamily="34" charset="0"/>
              </a:rPr>
              <a:t> </a:t>
            </a:r>
            <a:r>
              <a:rPr lang="tr-TR" sz="2000" dirty="0" err="1">
                <a:latin typeface="Arial Rounded MT Bold" panose="020F0704030504030204" pitchFamily="34" charset="0"/>
              </a:rPr>
              <a:t>and</a:t>
            </a:r>
            <a:r>
              <a:rPr lang="tr-TR" sz="2000" dirty="0">
                <a:latin typeface="Arial Rounded MT Bold" panose="020F0704030504030204" pitchFamily="34" charset="0"/>
              </a:rPr>
              <a:t> </a:t>
            </a:r>
            <a:r>
              <a:rPr lang="tr-TR" sz="2000" dirty="0" err="1">
                <a:latin typeface="Arial Rounded MT Bold" panose="020F0704030504030204" pitchFamily="34" charset="0"/>
              </a:rPr>
              <a:t>transforms</a:t>
            </a:r>
            <a:r>
              <a:rPr lang="tr-TR" sz="2000" dirty="0">
                <a:latin typeface="Arial Rounded MT Bold" panose="020F0704030504030204" pitchFamily="34" charset="0"/>
              </a:rPr>
              <a:t> it </a:t>
            </a:r>
            <a:r>
              <a:rPr lang="tr-TR" sz="2000" dirty="0" err="1">
                <a:latin typeface="Arial Rounded MT Bold" panose="020F0704030504030204" pitchFamily="34" charset="0"/>
              </a:rPr>
              <a:t>into</a:t>
            </a:r>
            <a:r>
              <a:rPr lang="tr-TR" sz="2000" dirty="0">
                <a:latin typeface="Arial Rounded MT Bold" panose="020F0704030504030204" pitchFamily="34" charset="0"/>
              </a:rPr>
              <a:t> </a:t>
            </a:r>
            <a:r>
              <a:rPr lang="tr-TR" sz="2000" dirty="0" err="1">
                <a:latin typeface="Arial Rounded MT Bold" panose="020F0704030504030204" pitchFamily="34" charset="0"/>
              </a:rPr>
              <a:t>artistic</a:t>
            </a:r>
            <a:r>
              <a:rPr lang="tr-TR" sz="2000" dirty="0">
                <a:latin typeface="Arial Rounded MT Bold" panose="020F0704030504030204" pitchFamily="34" charset="0"/>
              </a:rPr>
              <a:t> </a:t>
            </a:r>
            <a:r>
              <a:rPr lang="tr-TR" sz="2000" dirty="0" err="1">
                <a:latin typeface="Arial Rounded MT Bold" panose="020F0704030504030204" pitchFamily="34" charset="0"/>
              </a:rPr>
              <a:t>literature</a:t>
            </a:r>
            <a:r>
              <a:rPr lang="tr-TR" sz="2000" dirty="0">
                <a:latin typeface="Arial Rounded MT Bold" panose="020F0704030504030204" pitchFamily="34" charset="0"/>
              </a:rPr>
              <a:t>. </a:t>
            </a:r>
            <a:r>
              <a:rPr lang="tr-TR" sz="2000" dirty="0" err="1">
                <a:latin typeface="Arial Rounded MT Bold" panose="020F0704030504030204" pitchFamily="34" charset="0"/>
              </a:rPr>
              <a:t>Defamiliarization</a:t>
            </a:r>
            <a:r>
              <a:rPr lang="tr-TR" sz="2000" dirty="0">
                <a:latin typeface="Arial Rounded MT Bold" panose="020F0704030504030204" pitchFamily="34" charset="0"/>
              </a:rPr>
              <a:t> not </a:t>
            </a:r>
            <a:r>
              <a:rPr lang="tr-TR" sz="2000" dirty="0" err="1">
                <a:latin typeface="Arial Rounded MT Bold" panose="020F0704030504030204" pitchFamily="34" charset="0"/>
              </a:rPr>
              <a:t>only</a:t>
            </a:r>
            <a:r>
              <a:rPr lang="tr-TR" sz="2000" dirty="0">
                <a:latin typeface="Arial Rounded MT Bold" panose="020F0704030504030204" pitchFamily="34" charset="0"/>
              </a:rPr>
              <a:t> </a:t>
            </a:r>
            <a:r>
              <a:rPr lang="tr-TR" sz="2000" dirty="0" err="1">
                <a:latin typeface="Arial Rounded MT Bold" panose="020F0704030504030204" pitchFamily="34" charset="0"/>
              </a:rPr>
              <a:t>forces</a:t>
            </a:r>
            <a:r>
              <a:rPr lang="tr-TR" sz="2000" dirty="0">
                <a:latin typeface="Arial Rounded MT Bold" panose="020F0704030504030204" pitchFamily="34" charset="0"/>
              </a:rPr>
              <a:t> </a:t>
            </a:r>
            <a:r>
              <a:rPr lang="tr-TR" sz="2000" dirty="0" err="1">
                <a:latin typeface="Arial Rounded MT Bold" panose="020F0704030504030204" pitchFamily="34" charset="0"/>
              </a:rPr>
              <a:t>the</a:t>
            </a:r>
            <a:r>
              <a:rPr lang="tr-TR" sz="2000" dirty="0">
                <a:latin typeface="Arial Rounded MT Bold" panose="020F0704030504030204" pitchFamily="34" charset="0"/>
              </a:rPr>
              <a:t> </a:t>
            </a:r>
            <a:r>
              <a:rPr lang="tr-TR" sz="2000" dirty="0" err="1">
                <a:latin typeface="Arial Rounded MT Bold" panose="020F0704030504030204" pitchFamily="34" charset="0"/>
              </a:rPr>
              <a:t>audience</a:t>
            </a:r>
            <a:r>
              <a:rPr lang="tr-TR" sz="2000" dirty="0">
                <a:latin typeface="Arial Rounded MT Bold" panose="020F0704030504030204" pitchFamily="34" charset="0"/>
              </a:rPr>
              <a:t> </a:t>
            </a:r>
            <a:r>
              <a:rPr lang="tr-TR" sz="2000" dirty="0" err="1">
                <a:latin typeface="Arial Rounded MT Bold" panose="020F0704030504030204" pitchFamily="34" charset="0"/>
              </a:rPr>
              <a:t>to</a:t>
            </a:r>
            <a:r>
              <a:rPr lang="tr-TR" sz="2000" dirty="0">
                <a:latin typeface="Arial Rounded MT Bold" panose="020F0704030504030204" pitchFamily="34" charset="0"/>
              </a:rPr>
              <a:t> </a:t>
            </a:r>
            <a:r>
              <a:rPr lang="tr-TR" sz="2000" dirty="0" err="1">
                <a:latin typeface="Arial Rounded MT Bold" panose="020F0704030504030204" pitchFamily="34" charset="0"/>
              </a:rPr>
              <a:t>see</a:t>
            </a:r>
            <a:r>
              <a:rPr lang="tr-TR" sz="2000" dirty="0">
                <a:latin typeface="Arial Rounded MT Bold" panose="020F0704030504030204" pitchFamily="34" charset="0"/>
              </a:rPr>
              <a:t> </a:t>
            </a:r>
            <a:r>
              <a:rPr lang="tr-TR" sz="2000" i="1" dirty="0" err="1">
                <a:latin typeface="Arial Rounded MT Bold" panose="020F0704030504030204" pitchFamily="34" charset="0"/>
              </a:rPr>
              <a:t>Animal</a:t>
            </a:r>
            <a:r>
              <a:rPr lang="tr-TR" sz="2000" i="1" dirty="0">
                <a:latin typeface="Arial Rounded MT Bold" panose="020F0704030504030204" pitchFamily="34" charset="0"/>
              </a:rPr>
              <a:t> Farm </a:t>
            </a:r>
            <a:r>
              <a:rPr lang="tr-TR" sz="2000" dirty="0">
                <a:latin typeface="Arial Rounded MT Bold" panose="020F0704030504030204" pitchFamily="34" charset="0"/>
              </a:rPr>
              <a:t>as art, but </a:t>
            </a:r>
            <a:r>
              <a:rPr lang="tr-TR" sz="2000" dirty="0" err="1">
                <a:latin typeface="Arial Rounded MT Bold" panose="020F0704030504030204" pitchFamily="34" charset="0"/>
              </a:rPr>
              <a:t>allows</a:t>
            </a:r>
            <a:r>
              <a:rPr lang="tr-TR" sz="2000" dirty="0">
                <a:latin typeface="Arial Rounded MT Bold" panose="020F0704030504030204" pitchFamily="34" charset="0"/>
              </a:rPr>
              <a:t> </a:t>
            </a:r>
            <a:r>
              <a:rPr lang="tr-TR" sz="2000" dirty="0" err="1">
                <a:latin typeface="Arial Rounded MT Bold" panose="020F0704030504030204" pitchFamily="34" charset="0"/>
              </a:rPr>
              <a:t>the</a:t>
            </a:r>
            <a:r>
              <a:rPr lang="tr-TR" sz="2000" dirty="0">
                <a:latin typeface="Arial Rounded MT Bold" panose="020F0704030504030204" pitchFamily="34" charset="0"/>
              </a:rPr>
              <a:t> </a:t>
            </a:r>
            <a:r>
              <a:rPr lang="tr-TR" sz="2000" dirty="0" err="1">
                <a:latin typeface="Arial Rounded MT Bold" panose="020F0704030504030204" pitchFamily="34" charset="0"/>
              </a:rPr>
              <a:t>author</a:t>
            </a:r>
            <a:r>
              <a:rPr lang="tr-TR" sz="2000" dirty="0">
                <a:latin typeface="Arial Rounded MT Bold" panose="020F0704030504030204" pitchFamily="34" charset="0"/>
              </a:rPr>
              <a:t> </a:t>
            </a:r>
            <a:r>
              <a:rPr lang="tr-TR" sz="2000" dirty="0" err="1">
                <a:latin typeface="Arial Rounded MT Bold" panose="020F0704030504030204" pitchFamily="34" charset="0"/>
              </a:rPr>
              <a:t>and</a:t>
            </a:r>
            <a:r>
              <a:rPr lang="tr-TR" sz="2000" dirty="0">
                <a:latin typeface="Arial Rounded MT Bold" panose="020F0704030504030204" pitchFamily="34" charset="0"/>
              </a:rPr>
              <a:t> </a:t>
            </a:r>
            <a:r>
              <a:rPr lang="tr-TR" sz="2000" dirty="0" err="1">
                <a:latin typeface="Arial Rounded MT Bold" panose="020F0704030504030204" pitchFamily="34" charset="0"/>
              </a:rPr>
              <a:t>audience</a:t>
            </a:r>
            <a:r>
              <a:rPr lang="tr-TR" sz="2000" dirty="0">
                <a:latin typeface="Arial Rounded MT Bold" panose="020F0704030504030204" pitchFamily="34" charset="0"/>
              </a:rPr>
              <a:t> </a:t>
            </a:r>
            <a:r>
              <a:rPr lang="tr-TR" sz="2000" dirty="0" err="1">
                <a:latin typeface="Arial Rounded MT Bold" panose="020F0704030504030204" pitchFamily="34" charset="0"/>
              </a:rPr>
              <a:t>to</a:t>
            </a:r>
            <a:r>
              <a:rPr lang="tr-TR" sz="2000" dirty="0">
                <a:latin typeface="Arial Rounded MT Bold" panose="020F0704030504030204" pitchFamily="34" charset="0"/>
              </a:rPr>
              <a:t> </a:t>
            </a:r>
            <a:r>
              <a:rPr lang="tr-TR" sz="2000" dirty="0" err="1">
                <a:latin typeface="Arial Rounded MT Bold" panose="020F0704030504030204" pitchFamily="34" charset="0"/>
              </a:rPr>
              <a:t>distance</a:t>
            </a:r>
            <a:r>
              <a:rPr lang="tr-TR" sz="2000" dirty="0">
                <a:latin typeface="Arial Rounded MT Bold" panose="020F0704030504030204" pitchFamily="34" charset="0"/>
              </a:rPr>
              <a:t> </a:t>
            </a:r>
            <a:r>
              <a:rPr lang="tr-TR" sz="2000" dirty="0" err="1">
                <a:latin typeface="Arial Rounded MT Bold" panose="020F0704030504030204" pitchFamily="34" charset="0"/>
              </a:rPr>
              <a:t>themselves</a:t>
            </a:r>
            <a:r>
              <a:rPr lang="tr-TR" sz="2000" dirty="0">
                <a:latin typeface="Arial Rounded MT Bold" panose="020F0704030504030204" pitchFamily="34" charset="0"/>
              </a:rPr>
              <a:t> </a:t>
            </a:r>
            <a:r>
              <a:rPr lang="tr-TR" sz="2000" dirty="0" err="1">
                <a:latin typeface="Arial Rounded MT Bold" panose="020F0704030504030204" pitchFamily="34" charset="0"/>
              </a:rPr>
              <a:t>from</a:t>
            </a:r>
            <a:r>
              <a:rPr lang="tr-TR" sz="2000" dirty="0">
                <a:latin typeface="Arial Rounded MT Bold" panose="020F0704030504030204" pitchFamily="34" charset="0"/>
              </a:rPr>
              <a:t> </a:t>
            </a:r>
            <a:r>
              <a:rPr lang="tr-TR" sz="2000" dirty="0" err="1">
                <a:latin typeface="Arial Rounded MT Bold" panose="020F0704030504030204" pitchFamily="34" charset="0"/>
              </a:rPr>
              <a:t>the</a:t>
            </a:r>
            <a:r>
              <a:rPr lang="tr-TR" sz="2000" dirty="0">
                <a:latin typeface="Arial Rounded MT Bold" panose="020F0704030504030204" pitchFamily="34" charset="0"/>
              </a:rPr>
              <a:t> </a:t>
            </a:r>
            <a:r>
              <a:rPr lang="tr-TR" sz="2000" dirty="0" err="1">
                <a:latin typeface="Arial Rounded MT Bold" panose="020F0704030504030204" pitchFamily="34" charset="0"/>
              </a:rPr>
              <a:t>seriousness</a:t>
            </a:r>
            <a:r>
              <a:rPr lang="tr-TR" sz="2000" dirty="0">
                <a:latin typeface="Arial Rounded MT Bold" panose="020F0704030504030204" pitchFamily="34" charset="0"/>
              </a:rPr>
              <a:t> of </a:t>
            </a:r>
            <a:r>
              <a:rPr lang="tr-TR" sz="2000" dirty="0" err="1">
                <a:latin typeface="Arial Rounded MT Bold" panose="020F0704030504030204" pitchFamily="34" charset="0"/>
              </a:rPr>
              <a:t>the</a:t>
            </a:r>
            <a:r>
              <a:rPr lang="tr-TR" sz="2000" dirty="0">
                <a:latin typeface="Arial Rounded MT Bold" panose="020F0704030504030204" pitchFamily="34" charset="0"/>
              </a:rPr>
              <a:t> </a:t>
            </a:r>
            <a:r>
              <a:rPr lang="tr-TR" sz="2000" dirty="0" err="1">
                <a:latin typeface="Arial Rounded MT Bold" panose="020F0704030504030204" pitchFamily="34" charset="0"/>
              </a:rPr>
              <a:t>message</a:t>
            </a:r>
            <a:r>
              <a:rPr lang="tr-TR" sz="2000" dirty="0">
                <a:latin typeface="Arial Rounded MT Bold" panose="020F0704030504030204" pitchFamily="34" charset="0"/>
              </a:rPr>
              <a:t> </a:t>
            </a:r>
            <a:r>
              <a:rPr lang="tr-TR" sz="2000" dirty="0" err="1">
                <a:latin typeface="Arial Rounded MT Bold" panose="020F0704030504030204" pitchFamily="34" charset="0"/>
              </a:rPr>
              <a:t>so</a:t>
            </a:r>
            <a:r>
              <a:rPr lang="tr-TR" sz="2000" dirty="0">
                <a:latin typeface="Arial Rounded MT Bold" panose="020F0704030504030204" pitchFamily="34" charset="0"/>
              </a:rPr>
              <a:t> </a:t>
            </a:r>
            <a:r>
              <a:rPr lang="tr-TR" sz="2000" dirty="0" err="1">
                <a:latin typeface="Arial Rounded MT Bold" panose="020F0704030504030204" pitchFamily="34" charset="0"/>
              </a:rPr>
              <a:t>that</a:t>
            </a:r>
            <a:r>
              <a:rPr lang="tr-TR" sz="2000" dirty="0">
                <a:latin typeface="Arial Rounded MT Bold" panose="020F0704030504030204" pitchFamily="34" charset="0"/>
              </a:rPr>
              <a:t> </a:t>
            </a:r>
            <a:r>
              <a:rPr lang="tr-TR" sz="2000" dirty="0" err="1">
                <a:latin typeface="Arial Rounded MT Bold" panose="020F0704030504030204" pitchFamily="34" charset="0"/>
              </a:rPr>
              <a:t>the</a:t>
            </a:r>
            <a:r>
              <a:rPr lang="tr-TR" sz="2000" dirty="0">
                <a:latin typeface="Arial Rounded MT Bold" panose="020F0704030504030204" pitchFamily="34" charset="0"/>
              </a:rPr>
              <a:t> </a:t>
            </a:r>
            <a:r>
              <a:rPr lang="tr-TR" sz="2000" dirty="0" err="1">
                <a:latin typeface="Arial Rounded MT Bold" panose="020F0704030504030204" pitchFamily="34" charset="0"/>
              </a:rPr>
              <a:t>piece</a:t>
            </a:r>
            <a:r>
              <a:rPr lang="tr-TR" sz="2000" dirty="0">
                <a:latin typeface="Arial Rounded MT Bold" panose="020F0704030504030204" pitchFamily="34" charset="0"/>
              </a:rPr>
              <a:t> can be </a:t>
            </a:r>
            <a:r>
              <a:rPr lang="tr-TR" sz="2000" dirty="0" err="1">
                <a:latin typeface="Arial Rounded MT Bold" panose="020F0704030504030204" pitchFamily="34" charset="0"/>
              </a:rPr>
              <a:t>enjoyed</a:t>
            </a:r>
            <a:r>
              <a:rPr lang="tr-TR" sz="2000" dirty="0">
                <a:latin typeface="Arial Rounded MT Bold" panose="020F0704030504030204" pitchFamily="34" charset="0"/>
              </a:rPr>
              <a:t> as art </a:t>
            </a:r>
            <a:r>
              <a:rPr lang="tr-TR" sz="2000" dirty="0" err="1">
                <a:latin typeface="Arial Rounded MT Bold" panose="020F0704030504030204" pitchFamily="34" charset="0"/>
              </a:rPr>
              <a:t>and</a:t>
            </a:r>
            <a:r>
              <a:rPr lang="tr-TR" sz="2000" dirty="0">
                <a:latin typeface="Arial Rounded MT Bold" panose="020F0704030504030204" pitchFamily="34" charset="0"/>
              </a:rPr>
              <a:t> </a:t>
            </a:r>
            <a:r>
              <a:rPr lang="tr-TR" sz="2000" dirty="0" err="1">
                <a:latin typeface="Arial Rounded MT Bold" panose="020F0704030504030204" pitchFamily="34" charset="0"/>
              </a:rPr>
              <a:t>does</a:t>
            </a:r>
            <a:r>
              <a:rPr lang="tr-TR" sz="2000" dirty="0">
                <a:latin typeface="Arial Rounded MT Bold" panose="020F0704030504030204" pitchFamily="34" charset="0"/>
              </a:rPr>
              <a:t> not </a:t>
            </a:r>
            <a:r>
              <a:rPr lang="tr-TR" sz="2000" dirty="0" err="1">
                <a:latin typeface="Arial Rounded MT Bold" panose="020F0704030504030204" pitchFamily="34" charset="0"/>
              </a:rPr>
              <a:t>become</a:t>
            </a:r>
            <a:r>
              <a:rPr lang="tr-TR" sz="2000" dirty="0">
                <a:latin typeface="Arial Rounded MT Bold" panose="020F0704030504030204" pitchFamily="34" charset="0"/>
              </a:rPr>
              <a:t> </a:t>
            </a:r>
            <a:r>
              <a:rPr lang="tr-TR" sz="2000" dirty="0" err="1">
                <a:latin typeface="Arial Rounded MT Bold" panose="020F0704030504030204" pitchFamily="34" charset="0"/>
              </a:rPr>
              <a:t>just</a:t>
            </a:r>
            <a:r>
              <a:rPr lang="tr-TR" sz="2000" dirty="0">
                <a:latin typeface="Arial Rounded MT Bold" panose="020F0704030504030204" pitchFamily="34" charset="0"/>
              </a:rPr>
              <a:t> </a:t>
            </a:r>
            <a:r>
              <a:rPr lang="tr-TR" sz="2000" dirty="0" err="1">
                <a:latin typeface="Arial Rounded MT Bold" panose="020F0704030504030204" pitchFamily="34" charset="0"/>
              </a:rPr>
              <a:t>another</a:t>
            </a:r>
            <a:r>
              <a:rPr lang="tr-TR" sz="2000" dirty="0">
                <a:latin typeface="Arial Rounded MT Bold" panose="020F0704030504030204" pitchFamily="34" charset="0"/>
              </a:rPr>
              <a:t> </a:t>
            </a:r>
            <a:r>
              <a:rPr lang="tr-TR" sz="2000" dirty="0" err="1">
                <a:latin typeface="Arial Rounded MT Bold" panose="020F0704030504030204" pitchFamily="34" charset="0"/>
              </a:rPr>
              <a:t>political</a:t>
            </a:r>
            <a:r>
              <a:rPr lang="tr-TR" sz="2000" dirty="0">
                <a:latin typeface="Arial Rounded MT Bold" panose="020F0704030504030204" pitchFamily="34" charset="0"/>
              </a:rPr>
              <a:t> rant.</a:t>
            </a:r>
          </a:p>
          <a:p>
            <a:endParaRPr lang="tr-TR" dirty="0"/>
          </a:p>
        </p:txBody>
      </p:sp>
    </p:spTree>
    <p:extLst>
      <p:ext uri="{BB962C8B-B14F-4D97-AF65-F5344CB8AC3E}">
        <p14:creationId xmlns:p14="http://schemas.microsoft.com/office/powerpoint/2010/main" val="31704915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52612" y="901700"/>
            <a:ext cx="8915400" cy="4673600"/>
          </a:xfrm>
        </p:spPr>
        <p:txBody>
          <a:bodyPr>
            <a:normAutofit fontScale="47500" lnSpcReduction="20000"/>
          </a:bodyPr>
          <a:lstStyle/>
          <a:p>
            <a:pPr>
              <a:lnSpc>
                <a:spcPct val="150000"/>
              </a:lnSpc>
            </a:pPr>
            <a:r>
              <a:rPr lang="tr-TR" sz="4200" dirty="0" smtClean="0">
                <a:latin typeface="Arial Rounded MT Bold" panose="020F0704030504030204" pitchFamily="34" charset="0"/>
              </a:rPr>
              <a:t>«</a:t>
            </a:r>
            <a:r>
              <a:rPr lang="tr-TR" sz="4200" dirty="0" err="1" smtClean="0">
                <a:latin typeface="Arial Rounded MT Bold" panose="020F0704030504030204" pitchFamily="34" charset="0"/>
              </a:rPr>
              <a:t>According</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to</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Aristotle</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poetic</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language</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must</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appear</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strange</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and</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wonderful</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and</a:t>
            </a:r>
            <a:r>
              <a:rPr lang="tr-TR" sz="4200" dirty="0" smtClean="0">
                <a:latin typeface="Arial Rounded MT Bold" panose="020F0704030504030204" pitchFamily="34" charset="0"/>
              </a:rPr>
              <a:t>, in </a:t>
            </a:r>
            <a:r>
              <a:rPr lang="tr-TR" sz="4200" dirty="0" err="1" smtClean="0">
                <a:latin typeface="Arial Rounded MT Bold" panose="020F0704030504030204" pitchFamily="34" charset="0"/>
              </a:rPr>
              <a:t>fact</a:t>
            </a:r>
            <a:r>
              <a:rPr lang="tr-TR" sz="4200" dirty="0" smtClean="0">
                <a:latin typeface="Arial Rounded MT Bold" panose="020F0704030504030204" pitchFamily="34" charset="0"/>
              </a:rPr>
              <a:t>, it is </a:t>
            </a:r>
            <a:r>
              <a:rPr lang="tr-TR" sz="4200" dirty="0" err="1" smtClean="0">
                <a:latin typeface="Arial Rounded MT Bold" panose="020F0704030504030204" pitchFamily="34" charset="0"/>
              </a:rPr>
              <a:t>often</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actually</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foreign</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the</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Sumerian</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used</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by</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the</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Assyrians</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the</a:t>
            </a:r>
            <a:r>
              <a:rPr lang="tr-TR" sz="4200" dirty="0" smtClean="0">
                <a:latin typeface="Arial Rounded MT Bold" panose="020F0704030504030204" pitchFamily="34" charset="0"/>
              </a:rPr>
              <a:t> Latin of Europe </a:t>
            </a:r>
            <a:r>
              <a:rPr lang="tr-TR" sz="4200" dirty="0" err="1" smtClean="0">
                <a:latin typeface="Arial Rounded MT Bold" panose="020F0704030504030204" pitchFamily="34" charset="0"/>
              </a:rPr>
              <a:t>during</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the</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middle</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ages</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the</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Arabisms</a:t>
            </a:r>
            <a:r>
              <a:rPr lang="tr-TR" sz="4200" dirty="0" smtClean="0">
                <a:latin typeface="Arial Rounded MT Bold" panose="020F0704030504030204" pitchFamily="34" charset="0"/>
              </a:rPr>
              <a:t> of </a:t>
            </a:r>
            <a:r>
              <a:rPr lang="tr-TR" sz="4200" dirty="0" err="1" smtClean="0">
                <a:latin typeface="Arial Rounded MT Bold" panose="020F0704030504030204" pitchFamily="34" charset="0"/>
              </a:rPr>
              <a:t>the</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Persians</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the</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Old</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Bulgarian</a:t>
            </a:r>
            <a:r>
              <a:rPr lang="tr-TR" sz="4200" dirty="0" smtClean="0">
                <a:latin typeface="Arial Rounded MT Bold" panose="020F0704030504030204" pitchFamily="34" charset="0"/>
              </a:rPr>
              <a:t> of Russian </a:t>
            </a:r>
            <a:r>
              <a:rPr lang="tr-TR" sz="4200" dirty="0" err="1" smtClean="0">
                <a:latin typeface="Arial Rounded MT Bold" panose="020F0704030504030204" pitchFamily="34" charset="0"/>
              </a:rPr>
              <a:t>literature</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or</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the</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elevated</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almost</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literary</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language</a:t>
            </a:r>
            <a:r>
              <a:rPr lang="tr-TR" sz="4200" dirty="0" smtClean="0">
                <a:latin typeface="Arial Rounded MT Bold" panose="020F0704030504030204" pitchFamily="34" charset="0"/>
              </a:rPr>
              <a:t> of folk </a:t>
            </a:r>
            <a:r>
              <a:rPr lang="tr-TR" sz="4200" dirty="0" err="1" smtClean="0">
                <a:latin typeface="Arial Rounded MT Bold" panose="020F0704030504030204" pitchFamily="34" charset="0"/>
              </a:rPr>
              <a:t>songs</a:t>
            </a:r>
            <a:r>
              <a:rPr lang="tr-TR" sz="4200" dirty="0" smtClean="0">
                <a:latin typeface="Arial Rounded MT Bold" panose="020F0704030504030204" pitchFamily="34" charset="0"/>
              </a:rPr>
              <a:t>.»</a:t>
            </a:r>
          </a:p>
          <a:p>
            <a:pPr>
              <a:lnSpc>
                <a:spcPct val="150000"/>
              </a:lnSpc>
            </a:pPr>
            <a:r>
              <a:rPr lang="tr-TR" sz="4200" dirty="0">
                <a:latin typeface="Arial Rounded MT Bold" panose="020F0704030504030204" pitchFamily="34" charset="0"/>
              </a:rPr>
              <a:t>An </a:t>
            </a:r>
            <a:r>
              <a:rPr lang="tr-TR" sz="4200" dirty="0" err="1">
                <a:latin typeface="Arial Rounded MT Bold" panose="020F0704030504030204" pitchFamily="34" charset="0"/>
              </a:rPr>
              <a:t>example</a:t>
            </a:r>
            <a:r>
              <a:rPr lang="tr-TR" sz="4200" dirty="0">
                <a:latin typeface="Arial Rounded MT Bold" panose="020F0704030504030204" pitchFamily="34" charset="0"/>
              </a:rPr>
              <a:t> of </a:t>
            </a:r>
            <a:r>
              <a:rPr lang="tr-TR" sz="4200" dirty="0" err="1">
                <a:latin typeface="Arial Rounded MT Bold" panose="020F0704030504030204" pitchFamily="34" charset="0"/>
              </a:rPr>
              <a:t>this</a:t>
            </a:r>
            <a:r>
              <a:rPr lang="tr-TR" sz="4200" dirty="0">
                <a:latin typeface="Arial Rounded MT Bold" panose="020F0704030504030204" pitchFamily="34" charset="0"/>
              </a:rPr>
              <a:t> is T.S. </a:t>
            </a:r>
            <a:r>
              <a:rPr lang="tr-TR" sz="4200" dirty="0" err="1">
                <a:latin typeface="Arial Rounded MT Bold" panose="020F0704030504030204" pitchFamily="34" charset="0"/>
              </a:rPr>
              <a:t>Eliot's</a:t>
            </a:r>
            <a:r>
              <a:rPr lang="tr-TR" sz="4200" dirty="0">
                <a:latin typeface="Arial Rounded MT Bold" panose="020F0704030504030204" pitchFamily="34" charset="0"/>
              </a:rPr>
              <a:t> </a:t>
            </a:r>
            <a:r>
              <a:rPr lang="tr-TR" sz="4200" dirty="0" err="1">
                <a:latin typeface="Arial Rounded MT Bold" panose="020F0704030504030204" pitchFamily="34" charset="0"/>
              </a:rPr>
              <a:t>use</a:t>
            </a:r>
            <a:r>
              <a:rPr lang="tr-TR" sz="4200" dirty="0">
                <a:latin typeface="Arial Rounded MT Bold" panose="020F0704030504030204" pitchFamily="34" charset="0"/>
              </a:rPr>
              <a:t> of </a:t>
            </a:r>
            <a:r>
              <a:rPr lang="tr-TR" sz="4200" dirty="0" err="1">
                <a:latin typeface="Arial Rounded MT Bold" panose="020F0704030504030204" pitchFamily="34" charset="0"/>
              </a:rPr>
              <a:t>Greek</a:t>
            </a:r>
            <a:r>
              <a:rPr lang="tr-TR" sz="4200" dirty="0">
                <a:latin typeface="Arial Rounded MT Bold" panose="020F0704030504030204" pitchFamily="34" charset="0"/>
              </a:rPr>
              <a:t>, Latin, </a:t>
            </a:r>
            <a:r>
              <a:rPr lang="tr-TR" sz="4200" dirty="0" err="1">
                <a:latin typeface="Arial Rounded MT Bold" panose="020F0704030504030204" pitchFamily="34" charset="0"/>
              </a:rPr>
              <a:t>German</a:t>
            </a:r>
            <a:r>
              <a:rPr lang="tr-TR" sz="4200" dirty="0">
                <a:latin typeface="Arial Rounded MT Bold" panose="020F0704030504030204" pitchFamily="34" charset="0"/>
              </a:rPr>
              <a:t> </a:t>
            </a:r>
            <a:r>
              <a:rPr lang="tr-TR" sz="4200" dirty="0" err="1">
                <a:latin typeface="Arial Rounded MT Bold" panose="020F0704030504030204" pitchFamily="34" charset="0"/>
              </a:rPr>
              <a:t>and</a:t>
            </a:r>
            <a:r>
              <a:rPr lang="tr-TR" sz="4200" dirty="0">
                <a:latin typeface="Arial Rounded MT Bold" panose="020F0704030504030204" pitchFamily="34" charset="0"/>
              </a:rPr>
              <a:t> </a:t>
            </a:r>
            <a:r>
              <a:rPr lang="tr-TR" sz="4200" dirty="0" err="1">
                <a:latin typeface="Arial Rounded MT Bold" panose="020F0704030504030204" pitchFamily="34" charset="0"/>
              </a:rPr>
              <a:t>other</a:t>
            </a:r>
            <a:r>
              <a:rPr lang="tr-TR" sz="4200" dirty="0">
                <a:latin typeface="Arial Rounded MT Bold" panose="020F0704030504030204" pitchFamily="34" charset="0"/>
              </a:rPr>
              <a:t> </a:t>
            </a:r>
            <a:r>
              <a:rPr lang="tr-TR" sz="4200" dirty="0" err="1">
                <a:latin typeface="Arial Rounded MT Bold" panose="020F0704030504030204" pitchFamily="34" charset="0"/>
              </a:rPr>
              <a:t>languages</a:t>
            </a:r>
            <a:r>
              <a:rPr lang="tr-TR" sz="4200" dirty="0">
                <a:latin typeface="Arial Rounded MT Bold" panose="020F0704030504030204" pitchFamily="34" charset="0"/>
              </a:rPr>
              <a:t> in </a:t>
            </a:r>
            <a:r>
              <a:rPr lang="tr-TR" sz="4200" i="1" dirty="0" err="1">
                <a:latin typeface="Arial Rounded MT Bold" panose="020F0704030504030204" pitchFamily="34" charset="0"/>
              </a:rPr>
              <a:t>The</a:t>
            </a:r>
            <a:r>
              <a:rPr lang="tr-TR" sz="4200" i="1" dirty="0">
                <a:latin typeface="Arial Rounded MT Bold" panose="020F0704030504030204" pitchFamily="34" charset="0"/>
              </a:rPr>
              <a:t> </a:t>
            </a:r>
            <a:r>
              <a:rPr lang="tr-TR" sz="4200" i="1" dirty="0" err="1">
                <a:latin typeface="Arial Rounded MT Bold" panose="020F0704030504030204" pitchFamily="34" charset="0"/>
              </a:rPr>
              <a:t>Wasteland</a:t>
            </a:r>
            <a:r>
              <a:rPr lang="tr-TR" sz="4200" dirty="0">
                <a:latin typeface="Arial Rounded MT Bold" panose="020F0704030504030204" pitchFamily="34" charset="0"/>
              </a:rPr>
              <a:t>, </a:t>
            </a:r>
            <a:r>
              <a:rPr lang="tr-TR" sz="4200" dirty="0" err="1">
                <a:latin typeface="Arial Rounded MT Bold" panose="020F0704030504030204" pitchFamily="34" charset="0"/>
              </a:rPr>
              <a:t>which</a:t>
            </a:r>
            <a:r>
              <a:rPr lang="tr-TR" sz="4200" dirty="0">
                <a:latin typeface="Arial Rounded MT Bold" panose="020F0704030504030204" pitchFamily="34" charset="0"/>
              </a:rPr>
              <a:t> </a:t>
            </a:r>
            <a:r>
              <a:rPr lang="tr-TR" sz="4200" dirty="0" err="1">
                <a:latin typeface="Arial Rounded MT Bold" panose="020F0704030504030204" pitchFamily="34" charset="0"/>
              </a:rPr>
              <a:t>forces</a:t>
            </a:r>
            <a:r>
              <a:rPr lang="tr-TR" sz="4200" dirty="0">
                <a:latin typeface="Arial Rounded MT Bold" panose="020F0704030504030204" pitchFamily="34" charset="0"/>
              </a:rPr>
              <a:t> </a:t>
            </a:r>
            <a:r>
              <a:rPr lang="tr-TR" sz="4200" dirty="0" err="1">
                <a:latin typeface="Arial Rounded MT Bold" panose="020F0704030504030204" pitchFamily="34" charset="0"/>
              </a:rPr>
              <a:t>the</a:t>
            </a:r>
            <a:r>
              <a:rPr lang="tr-TR" sz="4200" dirty="0">
                <a:latin typeface="Arial Rounded MT Bold" panose="020F0704030504030204" pitchFamily="34" charset="0"/>
              </a:rPr>
              <a:t> </a:t>
            </a:r>
            <a:r>
              <a:rPr lang="tr-TR" sz="4200" dirty="0" err="1">
                <a:latin typeface="Arial Rounded MT Bold" panose="020F0704030504030204" pitchFamily="34" charset="0"/>
              </a:rPr>
              <a:t>reader</a:t>
            </a:r>
            <a:r>
              <a:rPr lang="tr-TR" sz="4200" dirty="0">
                <a:latin typeface="Arial Rounded MT Bold" panose="020F0704030504030204" pitchFamily="34" charset="0"/>
              </a:rPr>
              <a:t> </a:t>
            </a:r>
            <a:r>
              <a:rPr lang="tr-TR" sz="4200" dirty="0" err="1">
                <a:latin typeface="Arial Rounded MT Bold" panose="020F0704030504030204" pitchFamily="34" charset="0"/>
              </a:rPr>
              <a:t>to</a:t>
            </a:r>
            <a:r>
              <a:rPr lang="tr-TR" sz="4200" dirty="0">
                <a:latin typeface="Arial Rounded MT Bold" panose="020F0704030504030204" pitchFamily="34" charset="0"/>
              </a:rPr>
              <a:t> </a:t>
            </a:r>
            <a:r>
              <a:rPr lang="tr-TR" sz="4200" dirty="0" err="1">
                <a:latin typeface="Arial Rounded MT Bold" panose="020F0704030504030204" pitchFamily="34" charset="0"/>
              </a:rPr>
              <a:t>become</a:t>
            </a:r>
            <a:r>
              <a:rPr lang="tr-TR" sz="4200" dirty="0">
                <a:latin typeface="Arial Rounded MT Bold" panose="020F0704030504030204" pitchFamily="34" charset="0"/>
              </a:rPr>
              <a:t> a </a:t>
            </a:r>
            <a:r>
              <a:rPr lang="tr-TR" sz="4200" dirty="0" err="1">
                <a:latin typeface="Arial Rounded MT Bold" panose="020F0704030504030204" pitchFamily="34" charset="0"/>
              </a:rPr>
              <a:t>more</a:t>
            </a:r>
            <a:r>
              <a:rPr lang="tr-TR" sz="4200" dirty="0">
                <a:latin typeface="Arial Rounded MT Bold" panose="020F0704030504030204" pitchFamily="34" charset="0"/>
              </a:rPr>
              <a:t> </a:t>
            </a:r>
            <a:r>
              <a:rPr lang="tr-TR" sz="4200" dirty="0" err="1">
                <a:latin typeface="Arial Rounded MT Bold" panose="020F0704030504030204" pitchFamily="34" charset="0"/>
              </a:rPr>
              <a:t>active</a:t>
            </a:r>
            <a:r>
              <a:rPr lang="tr-TR" sz="4200" dirty="0">
                <a:latin typeface="Arial Rounded MT Bold" panose="020F0704030504030204" pitchFamily="34" charset="0"/>
              </a:rPr>
              <a:t> </a:t>
            </a:r>
            <a:r>
              <a:rPr lang="tr-TR" sz="4200" dirty="0" err="1">
                <a:latin typeface="Arial Rounded MT Bold" panose="020F0704030504030204" pitchFamily="34" charset="0"/>
              </a:rPr>
              <a:t>participant</a:t>
            </a:r>
            <a:r>
              <a:rPr lang="tr-TR" sz="4200" dirty="0">
                <a:latin typeface="Arial Rounded MT Bold" panose="020F0704030504030204" pitchFamily="34" charset="0"/>
              </a:rPr>
              <a:t> in </a:t>
            </a:r>
            <a:r>
              <a:rPr lang="tr-TR" sz="4200" dirty="0" err="1">
                <a:latin typeface="Arial Rounded MT Bold" panose="020F0704030504030204" pitchFamily="34" charset="0"/>
              </a:rPr>
              <a:t>the</a:t>
            </a:r>
            <a:r>
              <a:rPr lang="tr-TR" sz="4200" dirty="0">
                <a:latin typeface="Arial Rounded MT Bold" panose="020F0704030504030204" pitchFamily="34" charset="0"/>
              </a:rPr>
              <a:t> </a:t>
            </a:r>
            <a:r>
              <a:rPr lang="tr-TR" sz="4200" dirty="0" err="1">
                <a:latin typeface="Arial Rounded MT Bold" panose="020F0704030504030204" pitchFamily="34" charset="0"/>
              </a:rPr>
              <a:t>process</a:t>
            </a:r>
            <a:r>
              <a:rPr lang="tr-TR" sz="4200" dirty="0">
                <a:latin typeface="Arial Rounded MT Bold" panose="020F0704030504030204" pitchFamily="34" charset="0"/>
              </a:rPr>
              <a:t> </a:t>
            </a:r>
            <a:r>
              <a:rPr lang="tr-TR" sz="4200" dirty="0" err="1">
                <a:latin typeface="Arial Rounded MT Bold" panose="020F0704030504030204" pitchFamily="34" charset="0"/>
              </a:rPr>
              <a:t>by</a:t>
            </a:r>
            <a:r>
              <a:rPr lang="tr-TR" sz="4200" dirty="0">
                <a:latin typeface="Arial Rounded MT Bold" panose="020F0704030504030204" pitchFamily="34" charset="0"/>
              </a:rPr>
              <a:t> </a:t>
            </a:r>
            <a:r>
              <a:rPr lang="tr-TR" sz="4200" dirty="0" err="1">
                <a:latin typeface="Arial Rounded MT Bold" panose="020F0704030504030204" pitchFamily="34" charset="0"/>
              </a:rPr>
              <a:t>having</a:t>
            </a:r>
            <a:r>
              <a:rPr lang="tr-TR" sz="4200" dirty="0">
                <a:latin typeface="Arial Rounded MT Bold" panose="020F0704030504030204" pitchFamily="34" charset="0"/>
              </a:rPr>
              <a:t> </a:t>
            </a:r>
            <a:r>
              <a:rPr lang="tr-TR" sz="4200" dirty="0" err="1">
                <a:latin typeface="Arial Rounded MT Bold" panose="020F0704030504030204" pitchFamily="34" charset="0"/>
              </a:rPr>
              <a:t>to</a:t>
            </a:r>
            <a:r>
              <a:rPr lang="tr-TR" sz="4200" dirty="0">
                <a:latin typeface="Arial Rounded MT Bold" panose="020F0704030504030204" pitchFamily="34" charset="0"/>
              </a:rPr>
              <a:t> </a:t>
            </a:r>
            <a:r>
              <a:rPr lang="tr-TR" sz="4200" dirty="0" err="1">
                <a:latin typeface="Arial Rounded MT Bold" panose="020F0704030504030204" pitchFamily="34" charset="0"/>
              </a:rPr>
              <a:t>make</a:t>
            </a:r>
            <a:r>
              <a:rPr lang="tr-TR" sz="4200" dirty="0">
                <a:latin typeface="Arial Rounded MT Bold" panose="020F0704030504030204" pitchFamily="34" charset="0"/>
              </a:rPr>
              <a:t> an </a:t>
            </a:r>
            <a:r>
              <a:rPr lang="tr-TR" sz="4200" dirty="0" err="1">
                <a:latin typeface="Arial Rounded MT Bold" panose="020F0704030504030204" pitchFamily="34" charset="0"/>
              </a:rPr>
              <a:t>extra</a:t>
            </a:r>
            <a:r>
              <a:rPr lang="tr-TR" sz="4200" dirty="0">
                <a:latin typeface="Arial Rounded MT Bold" panose="020F0704030504030204" pitchFamily="34" charset="0"/>
              </a:rPr>
              <a:t> </a:t>
            </a:r>
            <a:r>
              <a:rPr lang="tr-TR" sz="4200" dirty="0" err="1">
                <a:latin typeface="Arial Rounded MT Bold" panose="020F0704030504030204" pitchFamily="34" charset="0"/>
              </a:rPr>
              <a:t>effort</a:t>
            </a:r>
            <a:r>
              <a:rPr lang="tr-TR" sz="4200" dirty="0">
                <a:latin typeface="Arial Rounded MT Bold" panose="020F0704030504030204" pitchFamily="34" charset="0"/>
              </a:rPr>
              <a:t> </a:t>
            </a:r>
            <a:r>
              <a:rPr lang="tr-TR" sz="4200" dirty="0" err="1">
                <a:latin typeface="Arial Rounded MT Bold" panose="020F0704030504030204" pitchFamily="34" charset="0"/>
              </a:rPr>
              <a:t>to</a:t>
            </a:r>
            <a:r>
              <a:rPr lang="tr-TR" sz="4200" dirty="0">
                <a:latin typeface="Arial Rounded MT Bold" panose="020F0704030504030204" pitchFamily="34" charset="0"/>
              </a:rPr>
              <a:t> </a:t>
            </a:r>
            <a:r>
              <a:rPr lang="tr-TR" sz="4200" dirty="0" err="1">
                <a:latin typeface="Arial Rounded MT Bold" panose="020F0704030504030204" pitchFamily="34" charset="0"/>
              </a:rPr>
              <a:t>decode</a:t>
            </a:r>
            <a:r>
              <a:rPr lang="tr-TR" sz="4200" dirty="0">
                <a:latin typeface="Arial Rounded MT Bold" panose="020F0704030504030204" pitchFamily="34" charset="0"/>
              </a:rPr>
              <a:t> </a:t>
            </a:r>
            <a:r>
              <a:rPr lang="tr-TR" sz="4200" dirty="0" err="1">
                <a:latin typeface="Arial Rounded MT Bold" panose="020F0704030504030204" pitchFamily="34" charset="0"/>
              </a:rPr>
              <a:t>the</a:t>
            </a:r>
            <a:r>
              <a:rPr lang="tr-TR" sz="4200" dirty="0">
                <a:latin typeface="Arial Rounded MT Bold" panose="020F0704030504030204" pitchFamily="34" charset="0"/>
              </a:rPr>
              <a:t> </a:t>
            </a:r>
            <a:r>
              <a:rPr lang="tr-TR" sz="4200" dirty="0" err="1">
                <a:latin typeface="Arial Rounded MT Bold" panose="020F0704030504030204" pitchFamily="34" charset="0"/>
              </a:rPr>
              <a:t>strange</a:t>
            </a:r>
            <a:r>
              <a:rPr lang="tr-TR" sz="4200" dirty="0">
                <a:latin typeface="Arial Rounded MT Bold" panose="020F0704030504030204" pitchFamily="34" charset="0"/>
              </a:rPr>
              <a:t> </a:t>
            </a:r>
            <a:r>
              <a:rPr lang="tr-TR" sz="4200" dirty="0" err="1">
                <a:latin typeface="Arial Rounded MT Bold" panose="020F0704030504030204" pitchFamily="34" charset="0"/>
              </a:rPr>
              <a:t>and</a:t>
            </a:r>
            <a:r>
              <a:rPr lang="tr-TR" sz="4200" dirty="0">
                <a:latin typeface="Arial Rounded MT Bold" panose="020F0704030504030204" pitchFamily="34" charset="0"/>
              </a:rPr>
              <a:t> </a:t>
            </a:r>
            <a:r>
              <a:rPr lang="tr-TR" sz="4200" dirty="0" err="1">
                <a:latin typeface="Arial Rounded MT Bold" panose="020F0704030504030204" pitchFamily="34" charset="0"/>
              </a:rPr>
              <a:t>exotic</a:t>
            </a:r>
            <a:r>
              <a:rPr lang="tr-TR" sz="4200" dirty="0">
                <a:latin typeface="Arial Rounded MT Bold" panose="020F0704030504030204" pitchFamily="34" charset="0"/>
              </a:rPr>
              <a:t> </a:t>
            </a:r>
            <a:r>
              <a:rPr lang="tr-TR" sz="4200" dirty="0" err="1">
                <a:latin typeface="Arial Rounded MT Bold" panose="020F0704030504030204" pitchFamily="34" charset="0"/>
              </a:rPr>
              <a:t>words</a:t>
            </a:r>
            <a:r>
              <a:rPr lang="tr-TR" sz="4200" dirty="0">
                <a:latin typeface="Arial Rounded MT Bold" panose="020F0704030504030204" pitchFamily="34" charset="0"/>
              </a:rPr>
              <a:t> in </a:t>
            </a:r>
            <a:r>
              <a:rPr lang="tr-TR" sz="4200" dirty="0" err="1">
                <a:latin typeface="Arial Rounded MT Bold" panose="020F0704030504030204" pitchFamily="34" charset="0"/>
              </a:rPr>
              <a:t>order</a:t>
            </a:r>
            <a:r>
              <a:rPr lang="tr-TR" sz="4200" dirty="0">
                <a:latin typeface="Arial Rounded MT Bold" panose="020F0704030504030204" pitchFamily="34" charset="0"/>
              </a:rPr>
              <a:t> </a:t>
            </a:r>
            <a:r>
              <a:rPr lang="tr-TR" sz="4200" dirty="0" err="1">
                <a:latin typeface="Arial Rounded MT Bold" panose="020F0704030504030204" pitchFamily="34" charset="0"/>
              </a:rPr>
              <a:t>to</a:t>
            </a:r>
            <a:r>
              <a:rPr lang="tr-TR" sz="4200" dirty="0">
                <a:latin typeface="Arial Rounded MT Bold" panose="020F0704030504030204" pitchFamily="34" charset="0"/>
              </a:rPr>
              <a:t> </a:t>
            </a:r>
            <a:r>
              <a:rPr lang="tr-TR" sz="4200" dirty="0" err="1">
                <a:latin typeface="Arial Rounded MT Bold" panose="020F0704030504030204" pitchFamily="34" charset="0"/>
              </a:rPr>
              <a:t>understand</a:t>
            </a:r>
            <a:r>
              <a:rPr lang="tr-TR" sz="4200" dirty="0">
                <a:latin typeface="Arial Rounded MT Bold" panose="020F0704030504030204" pitchFamily="34" charset="0"/>
              </a:rPr>
              <a:t> </a:t>
            </a:r>
            <a:r>
              <a:rPr lang="tr-TR" sz="4200" dirty="0" err="1">
                <a:latin typeface="Arial Rounded MT Bold" panose="020F0704030504030204" pitchFamily="34" charset="0"/>
              </a:rPr>
              <a:t>the</a:t>
            </a:r>
            <a:r>
              <a:rPr lang="tr-TR" sz="4200" dirty="0">
                <a:latin typeface="Arial Rounded MT Bold" panose="020F0704030504030204" pitchFamily="34" charset="0"/>
              </a:rPr>
              <a:t> </a:t>
            </a:r>
            <a:r>
              <a:rPr lang="tr-TR" sz="4200" dirty="0" err="1">
                <a:latin typeface="Arial Rounded MT Bold" panose="020F0704030504030204" pitchFamily="34" charset="0"/>
              </a:rPr>
              <a:t>poem</a:t>
            </a:r>
            <a:r>
              <a:rPr lang="tr-TR" sz="4200" dirty="0">
                <a:latin typeface="Arial Rounded MT Bold" panose="020F0704030504030204" pitchFamily="34" charset="0"/>
              </a:rPr>
              <a:t>. </a:t>
            </a:r>
            <a:r>
              <a:rPr lang="tr-TR" sz="4200" dirty="0" err="1">
                <a:latin typeface="Arial Rounded MT Bold" panose="020F0704030504030204" pitchFamily="34" charset="0"/>
              </a:rPr>
              <a:t>One</a:t>
            </a:r>
            <a:r>
              <a:rPr lang="tr-TR" sz="4200" dirty="0">
                <a:latin typeface="Arial Rounded MT Bold" panose="020F0704030504030204" pitchFamily="34" charset="0"/>
              </a:rPr>
              <a:t> is </a:t>
            </a:r>
            <a:r>
              <a:rPr lang="tr-TR" sz="4200" dirty="0" err="1">
                <a:latin typeface="Arial Rounded MT Bold" panose="020F0704030504030204" pitchFamily="34" charset="0"/>
              </a:rPr>
              <a:t>never</a:t>
            </a:r>
            <a:r>
              <a:rPr lang="tr-TR" sz="4200" dirty="0">
                <a:latin typeface="Arial Rounded MT Bold" panose="020F0704030504030204" pitchFamily="34" charset="0"/>
              </a:rPr>
              <a:t> </a:t>
            </a:r>
            <a:r>
              <a:rPr lang="tr-TR" sz="4200" dirty="0" err="1">
                <a:latin typeface="Arial Rounded MT Bold" panose="020F0704030504030204" pitchFamily="34" charset="0"/>
              </a:rPr>
              <a:t>allowed</a:t>
            </a:r>
            <a:r>
              <a:rPr lang="tr-TR" sz="4200" dirty="0">
                <a:latin typeface="Arial Rounded MT Bold" panose="020F0704030504030204" pitchFamily="34" charset="0"/>
              </a:rPr>
              <a:t> </a:t>
            </a:r>
            <a:r>
              <a:rPr lang="tr-TR" sz="4200" dirty="0" err="1">
                <a:latin typeface="Arial Rounded MT Bold" panose="020F0704030504030204" pitchFamily="34" charset="0"/>
              </a:rPr>
              <a:t>to</a:t>
            </a:r>
            <a:r>
              <a:rPr lang="tr-TR" sz="4200" dirty="0">
                <a:latin typeface="Arial Rounded MT Bold" panose="020F0704030504030204" pitchFamily="34" charset="0"/>
              </a:rPr>
              <a:t> </a:t>
            </a:r>
            <a:r>
              <a:rPr lang="tr-TR" sz="4200" dirty="0" err="1" smtClean="0">
                <a:latin typeface="Arial Rounded MT Bold" panose="020F0704030504030204" pitchFamily="34" charset="0"/>
              </a:rPr>
              <a:t>feel</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comfortable</a:t>
            </a:r>
            <a:r>
              <a:rPr lang="tr-TR" sz="4200" dirty="0" smtClean="0">
                <a:latin typeface="Arial Rounded MT Bold" panose="020F0704030504030204" pitchFamily="34" charset="0"/>
              </a:rPr>
              <a:t> </a:t>
            </a:r>
            <a:r>
              <a:rPr lang="tr-TR" sz="4200" dirty="0" err="1" smtClean="0">
                <a:latin typeface="Arial Rounded MT Bold" panose="020F0704030504030204" pitchFamily="34" charset="0"/>
              </a:rPr>
              <a:t>and</a:t>
            </a:r>
            <a:r>
              <a:rPr lang="tr-TR" sz="4200" dirty="0" smtClean="0">
                <a:latin typeface="Arial Rounded MT Bold" panose="020F0704030504030204" pitchFamily="34" charset="0"/>
              </a:rPr>
              <a:t> </a:t>
            </a:r>
            <a:r>
              <a:rPr lang="tr-TR" sz="4200" dirty="0">
                <a:latin typeface="Arial Rounded MT Bold" panose="020F0704030504030204" pitchFamily="34" charset="0"/>
              </a:rPr>
              <a:t>be a </a:t>
            </a:r>
            <a:r>
              <a:rPr lang="tr-TR" sz="4200" dirty="0" err="1">
                <a:latin typeface="Arial Rounded MT Bold" panose="020F0704030504030204" pitchFamily="34" charset="0"/>
              </a:rPr>
              <a:t>passive</a:t>
            </a:r>
            <a:r>
              <a:rPr lang="tr-TR" sz="4200" dirty="0">
                <a:latin typeface="Arial Rounded MT Bold" panose="020F0704030504030204" pitchFamily="34" charset="0"/>
              </a:rPr>
              <a:t> </a:t>
            </a:r>
            <a:r>
              <a:rPr lang="tr-TR" sz="4200" dirty="0" err="1">
                <a:latin typeface="Arial Rounded MT Bold" panose="020F0704030504030204" pitchFamily="34" charset="0"/>
              </a:rPr>
              <a:t>listener</a:t>
            </a:r>
            <a:r>
              <a:rPr lang="tr-TR" sz="4200" dirty="0">
                <a:latin typeface="Arial Rounded MT Bold" panose="020F0704030504030204" pitchFamily="34" charset="0"/>
              </a:rPr>
              <a:t>/</a:t>
            </a:r>
            <a:r>
              <a:rPr lang="tr-TR" sz="4200" dirty="0" err="1">
                <a:latin typeface="Arial Rounded MT Bold" panose="020F0704030504030204" pitchFamily="34" charset="0"/>
              </a:rPr>
              <a:t>reader</a:t>
            </a:r>
            <a:r>
              <a:rPr lang="tr-TR" sz="4200" dirty="0">
                <a:latin typeface="Arial Rounded MT Bold" panose="020F0704030504030204" pitchFamily="34" charset="0"/>
              </a:rPr>
              <a:t> </a:t>
            </a:r>
            <a:r>
              <a:rPr lang="tr-TR" sz="4200" dirty="0" err="1">
                <a:latin typeface="Arial Rounded MT Bold" panose="020F0704030504030204" pitchFamily="34" charset="0"/>
              </a:rPr>
              <a:t>when</a:t>
            </a:r>
            <a:r>
              <a:rPr lang="tr-TR" sz="4200" dirty="0">
                <a:latin typeface="Arial Rounded MT Bold" panose="020F0704030504030204" pitchFamily="34" charset="0"/>
              </a:rPr>
              <a:t> </a:t>
            </a:r>
            <a:r>
              <a:rPr lang="tr-TR" sz="4200" dirty="0" err="1">
                <a:latin typeface="Arial Rounded MT Bold" panose="020F0704030504030204" pitchFamily="34" charset="0"/>
              </a:rPr>
              <a:t>dealing</a:t>
            </a:r>
            <a:r>
              <a:rPr lang="tr-TR" sz="4200" dirty="0">
                <a:latin typeface="Arial Rounded MT Bold" panose="020F0704030504030204" pitchFamily="34" charset="0"/>
              </a:rPr>
              <a:t> </a:t>
            </a:r>
            <a:r>
              <a:rPr lang="tr-TR" sz="4200" dirty="0" err="1">
                <a:latin typeface="Arial Rounded MT Bold" panose="020F0704030504030204" pitchFamily="34" charset="0"/>
              </a:rPr>
              <a:t>with</a:t>
            </a:r>
            <a:r>
              <a:rPr lang="tr-TR" sz="4200" dirty="0">
                <a:latin typeface="Arial Rounded MT Bold" panose="020F0704030504030204" pitchFamily="34" charset="0"/>
              </a:rPr>
              <a:t> T.S. </a:t>
            </a:r>
            <a:r>
              <a:rPr lang="tr-TR" sz="4200" dirty="0" err="1">
                <a:latin typeface="Arial Rounded MT Bold" panose="020F0704030504030204" pitchFamily="34" charset="0"/>
              </a:rPr>
              <a:t>Elliot</a:t>
            </a:r>
            <a:r>
              <a:rPr lang="tr-TR" sz="4200" dirty="0">
                <a:latin typeface="Arial Rounded MT Bold" panose="020F0704030504030204" pitchFamily="34" charset="0"/>
              </a:rPr>
              <a:t>.</a:t>
            </a:r>
          </a:p>
          <a:p>
            <a:endParaRPr lang="tr-TR" dirty="0"/>
          </a:p>
        </p:txBody>
      </p:sp>
    </p:spTree>
    <p:extLst>
      <p:ext uri="{BB962C8B-B14F-4D97-AF65-F5344CB8AC3E}">
        <p14:creationId xmlns:p14="http://schemas.microsoft.com/office/powerpoint/2010/main" val="31224856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95512" y="1308100"/>
            <a:ext cx="8915400" cy="3777622"/>
          </a:xfrm>
        </p:spPr>
        <p:txBody>
          <a:bodyPr>
            <a:normAutofit/>
          </a:bodyPr>
          <a:lstStyle/>
          <a:p>
            <a:pPr marL="0" indent="0">
              <a:buNone/>
            </a:pPr>
            <a:endParaRPr lang="tr-TR" sz="2000" dirty="0" smtClean="0">
              <a:latin typeface="Arial Rounded MT Bold" panose="020F0704030504030204" pitchFamily="34" charset="0"/>
            </a:endParaRPr>
          </a:p>
          <a:p>
            <a:pPr marL="0" indent="0">
              <a:buNone/>
            </a:pPr>
            <a:endParaRPr lang="tr-TR" sz="2000" dirty="0">
              <a:latin typeface="Arial Rounded MT Bold" panose="020F0704030504030204" pitchFamily="34" charset="0"/>
            </a:endParaRPr>
          </a:p>
          <a:p>
            <a:pPr marL="0" indent="0">
              <a:buNone/>
            </a:pPr>
            <a:r>
              <a:rPr lang="tr-TR" sz="2000" dirty="0" err="1" smtClean="0">
                <a:latin typeface="Arial Rounded MT Bold" panose="020F0704030504030204" pitchFamily="34" charset="0"/>
              </a:rPr>
              <a:t>According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Shklovsky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narrative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prose</a:t>
            </a:r>
            <a:r>
              <a:rPr lang="tr-TR" sz="2000" dirty="0" smtClean="0">
                <a:latin typeface="Arial Rounded MT Bold" panose="020F0704030504030204" pitchFamily="34" charset="0"/>
              </a:rPr>
              <a:t> has </a:t>
            </a:r>
            <a:r>
              <a:rPr lang="tr-TR" sz="2000" dirty="0" err="1" smtClean="0">
                <a:latin typeface="Arial Rounded MT Bold" panose="020F0704030504030204" pitchFamily="34" charset="0"/>
              </a:rPr>
              <a:t>two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important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aspects</a:t>
            </a:r>
            <a:r>
              <a:rPr lang="tr-TR" sz="2000" dirty="0" smtClean="0">
                <a:latin typeface="Arial Rounded MT Bold" panose="020F0704030504030204" pitchFamily="34" charset="0"/>
              </a:rPr>
              <a:t>: </a:t>
            </a:r>
          </a:p>
          <a:p>
            <a:r>
              <a:rPr lang="tr-TR" sz="2000" i="1" dirty="0">
                <a:latin typeface="Arial Rounded MT Bold" panose="020F0704030504030204" pitchFamily="34" charset="0"/>
              </a:rPr>
              <a:t> </a:t>
            </a:r>
            <a:r>
              <a:rPr lang="tr-TR" sz="2000" i="1" dirty="0" err="1" smtClean="0">
                <a:latin typeface="Arial Rounded MT Bold" panose="020F0704030504030204" pitchFamily="34" charset="0"/>
              </a:rPr>
              <a:t>fabula</a:t>
            </a:r>
            <a:r>
              <a:rPr lang="tr-TR" sz="2000" i="1" dirty="0" smtClean="0">
                <a:latin typeface="Arial Rounded MT Bold" panose="020F0704030504030204" pitchFamily="34" charset="0"/>
              </a:rPr>
              <a:t> </a:t>
            </a:r>
            <a:r>
              <a:rPr lang="tr-TR" sz="2000" dirty="0" smtClean="0">
                <a:latin typeface="Arial Rounded MT Bold" panose="020F0704030504030204" pitchFamily="34" charset="0"/>
              </a:rPr>
              <a:t>(</a:t>
            </a:r>
            <a:r>
              <a:rPr lang="tr-TR" sz="2000" dirty="0" err="1" smtClean="0">
                <a:latin typeface="Arial Rounded MT Bold" panose="020F0704030504030204" pitchFamily="34" charset="0"/>
              </a:rPr>
              <a:t>story</a:t>
            </a:r>
            <a:r>
              <a:rPr lang="tr-TR" sz="2000" dirty="0" smtClean="0">
                <a:latin typeface="Arial Rounded MT Bold" panose="020F0704030504030204" pitchFamily="34" charset="0"/>
              </a:rPr>
              <a:t>)</a:t>
            </a:r>
          </a:p>
          <a:p>
            <a:r>
              <a:rPr lang="tr-TR" sz="2000" i="1" dirty="0" err="1" smtClean="0">
                <a:latin typeface="Arial Rounded MT Bold" panose="020F0704030504030204" pitchFamily="34" charset="0"/>
              </a:rPr>
              <a:t>syuzhet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plot</a:t>
            </a:r>
            <a:r>
              <a:rPr lang="tr-TR" sz="2000" dirty="0" smtClean="0">
                <a:latin typeface="Arial Rounded MT Bold" panose="020F0704030504030204" pitchFamily="34" charset="0"/>
              </a:rPr>
              <a:t>)</a:t>
            </a:r>
          </a:p>
          <a:p>
            <a:pPr marL="0" indent="0">
              <a:buNone/>
            </a:pPr>
            <a:r>
              <a:rPr lang="tr-TR" sz="2000" i="1" dirty="0" err="1" smtClean="0">
                <a:latin typeface="Arial Rounded MT Bold" panose="020F0704030504030204" pitchFamily="34" charset="0"/>
              </a:rPr>
              <a:t>Fabula</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raw</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material</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story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can be </a:t>
            </a:r>
            <a:r>
              <a:rPr lang="tr-TR" sz="2000" dirty="0" err="1" smtClean="0">
                <a:latin typeface="Arial Rounded MT Bold" panose="020F0704030504030204" pitchFamily="34" charset="0"/>
              </a:rPr>
              <a:t>considered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close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writer’s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working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outline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This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contains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chronological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series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events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story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i="1" dirty="0" err="1" smtClean="0">
                <a:latin typeface="Arial Rounded MT Bold" panose="020F0704030504030204" pitchFamily="34" charset="0"/>
              </a:rPr>
              <a:t>syuzhet</a:t>
            </a:r>
            <a:r>
              <a:rPr lang="tr-TR" sz="2000" i="1" dirty="0" smtClean="0">
                <a:latin typeface="Arial Rounded MT Bold" panose="020F0704030504030204" pitchFamily="34" charset="0"/>
              </a:rPr>
              <a:t> </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literary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devices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writer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uses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transform</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story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into</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plot</a:t>
            </a:r>
            <a:r>
              <a:rPr lang="tr-TR" sz="2000" dirty="0" smtClean="0">
                <a:latin typeface="Arial Rounded MT Bold" panose="020F0704030504030204" pitchFamily="34" charset="0"/>
              </a:rPr>
              <a:t>. </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25664499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nSpc>
                <a:spcPct val="150000"/>
              </a:lnSpc>
            </a:pPr>
            <a:r>
              <a:rPr lang="tr-TR" sz="2000" dirty="0" smtClean="0">
                <a:latin typeface="Arial Rounded MT Bold" panose="020F0704030504030204" pitchFamily="34" charset="0"/>
              </a:rPr>
              <a:t>T</a:t>
            </a:r>
            <a:r>
              <a:rPr lang="en-US" sz="2000" dirty="0" smtClean="0">
                <a:latin typeface="Arial Rounded MT Bold" panose="020F0704030504030204" pitchFamily="34" charset="0"/>
              </a:rPr>
              <a:t>here </a:t>
            </a:r>
            <a:r>
              <a:rPr lang="en-US" sz="2000" dirty="0">
                <a:latin typeface="Arial Rounded MT Bold" panose="020F0704030504030204" pitchFamily="34" charset="0"/>
              </a:rPr>
              <a:t>is a distinction between the actual sequence of a story’s event as they happen and the way they are presented in the narrative. For example, the </a:t>
            </a:r>
            <a:r>
              <a:rPr lang="en-US" sz="2000" i="1" dirty="0" err="1">
                <a:latin typeface="Arial Rounded MT Bold" panose="020F0704030504030204" pitchFamily="34" charset="0"/>
              </a:rPr>
              <a:t>fabula</a:t>
            </a:r>
            <a:r>
              <a:rPr lang="en-US" sz="2000" dirty="0">
                <a:latin typeface="Arial Rounded MT Bold" panose="020F0704030504030204" pitchFamily="34" charset="0"/>
              </a:rPr>
              <a:t> is always chronological, moving from beginning to end, whereas the </a:t>
            </a:r>
            <a:r>
              <a:rPr lang="en-US" sz="2000" i="1" dirty="0" err="1">
                <a:latin typeface="Arial Rounded MT Bold" panose="020F0704030504030204" pitchFamily="34" charset="0"/>
              </a:rPr>
              <a:t>syuzhet</a:t>
            </a:r>
            <a:r>
              <a:rPr lang="en-US" sz="2000" dirty="0">
                <a:latin typeface="Arial Rounded MT Bold" panose="020F0704030504030204" pitchFamily="34" charset="0"/>
              </a:rPr>
              <a:t> may start in the middle (</a:t>
            </a:r>
            <a:r>
              <a:rPr lang="en-US" sz="2000" i="1" dirty="0">
                <a:latin typeface="Arial Rounded MT Bold" panose="020F0704030504030204" pitchFamily="34" charset="0"/>
              </a:rPr>
              <a:t>in media res</a:t>
            </a:r>
            <a:r>
              <a:rPr lang="en-US" sz="2000" dirty="0">
                <a:latin typeface="Arial Rounded MT Bold" panose="020F0704030504030204" pitchFamily="34" charset="0"/>
              </a:rPr>
              <a:t>) and then jump back and forth within the chain of events.</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16349882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latin typeface="Aharoni" panose="02010803020104030203" pitchFamily="2" charset="-79"/>
                <a:cs typeface="Aharoni" panose="02010803020104030203" pitchFamily="2" charset="-79"/>
              </a:rPr>
              <a:t>RUSSIAN FORMALISM</a:t>
            </a:r>
            <a:endParaRPr lang="tr-TR" dirty="0">
              <a:latin typeface="Aharoni" panose="02010803020104030203" pitchFamily="2" charset="-79"/>
              <a:cs typeface="Aharoni" panose="02010803020104030203" pitchFamily="2" charset="-79"/>
            </a:endParaRPr>
          </a:p>
        </p:txBody>
      </p:sp>
      <p:sp>
        <p:nvSpPr>
          <p:cNvPr id="3" name="İçerik Yer Tutucusu 2"/>
          <p:cNvSpPr>
            <a:spLocks noGrp="1"/>
          </p:cNvSpPr>
          <p:nvPr>
            <p:ph idx="1"/>
          </p:nvPr>
        </p:nvSpPr>
        <p:spPr/>
        <p:txBody>
          <a:bodyPr>
            <a:normAutofit fontScale="85000" lnSpcReduction="10000"/>
          </a:bodyPr>
          <a:lstStyle/>
          <a:p>
            <a:pPr>
              <a:lnSpc>
                <a:spcPct val="150000"/>
              </a:lnSpc>
            </a:pPr>
            <a:r>
              <a:rPr lang="tr-TR" sz="2400" dirty="0" smtClean="0">
                <a:latin typeface="Arial Rounded MT Bold" panose="020F0704030504030204" pitchFamily="34" charset="0"/>
                <a:cs typeface="Aharoni" panose="02010803020104030203" pitchFamily="2" charset="-79"/>
              </a:rPr>
              <a:t>Russian </a:t>
            </a:r>
            <a:r>
              <a:rPr lang="tr-TR" sz="2400" dirty="0" err="1" smtClean="0">
                <a:latin typeface="Arial Rounded MT Bold" panose="020F0704030504030204" pitchFamily="34" charset="0"/>
                <a:cs typeface="Aharoni" panose="02010803020104030203" pitchFamily="2" charset="-79"/>
              </a:rPr>
              <a:t>Formalism</a:t>
            </a:r>
            <a:r>
              <a:rPr lang="tr-TR" sz="2400" dirty="0" smtClean="0">
                <a:latin typeface="Arial Rounded MT Bold" panose="020F0704030504030204" pitchFamily="34" charset="0"/>
                <a:cs typeface="Aharoni" panose="02010803020104030203" pitchFamily="2" charset="-79"/>
              </a:rPr>
              <a:t> is a </a:t>
            </a:r>
            <a:r>
              <a:rPr lang="tr-TR" sz="2400" dirty="0" err="1" smtClean="0">
                <a:latin typeface="Arial Rounded MT Bold" panose="020F0704030504030204" pitchFamily="34" charset="0"/>
                <a:cs typeface="Aharoni" panose="02010803020104030203" pitchFamily="2" charset="-79"/>
              </a:rPr>
              <a:t>literary</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scholarship</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which</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originated</a:t>
            </a:r>
            <a:r>
              <a:rPr lang="tr-TR" sz="2400" dirty="0" smtClean="0">
                <a:latin typeface="Arial Rounded MT Bold" panose="020F0704030504030204" pitchFamily="34" charset="0"/>
                <a:cs typeface="Aharoni" panose="02010803020104030203" pitchFamily="2" charset="-79"/>
              </a:rPr>
              <a:t> in </a:t>
            </a:r>
            <a:r>
              <a:rPr lang="tr-TR" sz="2400" dirty="0" err="1" smtClean="0">
                <a:latin typeface="Arial Rounded MT Bold" panose="020F0704030504030204" pitchFamily="34" charset="0"/>
                <a:cs typeface="Aharoni" panose="02010803020104030203" pitchFamily="2" charset="-79"/>
              </a:rPr>
              <a:t>the</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second</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decade</a:t>
            </a:r>
            <a:r>
              <a:rPr lang="tr-TR" sz="2400" dirty="0" smtClean="0">
                <a:latin typeface="Arial Rounded MT Bold" panose="020F0704030504030204" pitchFamily="34" charset="0"/>
                <a:cs typeface="Aharoni" panose="02010803020104030203" pitchFamily="2" charset="-79"/>
              </a:rPr>
              <a:t> of </a:t>
            </a:r>
            <a:r>
              <a:rPr lang="tr-TR" sz="2400" dirty="0" err="1" smtClean="0">
                <a:latin typeface="Arial Rounded MT Bold" panose="020F0704030504030204" pitchFamily="34" charset="0"/>
                <a:cs typeface="Aharoni" panose="02010803020104030203" pitchFamily="2" charset="-79"/>
              </a:rPr>
              <a:t>the</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twentieth</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century</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and</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was</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forcibly</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supressed</a:t>
            </a:r>
            <a:r>
              <a:rPr lang="tr-TR" sz="2400" dirty="0" smtClean="0">
                <a:latin typeface="Arial Rounded MT Bold" panose="020F0704030504030204" pitchFamily="34" charset="0"/>
                <a:cs typeface="Aharoni" panose="02010803020104030203" pitchFamily="2" charset="-79"/>
              </a:rPr>
              <a:t> in 1930.</a:t>
            </a:r>
          </a:p>
          <a:p>
            <a:pPr marL="0" indent="0">
              <a:lnSpc>
                <a:spcPct val="150000"/>
              </a:lnSpc>
              <a:buNone/>
            </a:pPr>
            <a:r>
              <a:rPr lang="tr-TR" sz="2400" dirty="0" smtClean="0">
                <a:latin typeface="Arial Rounded MT Bold" panose="020F0704030504030204" pitchFamily="34" charset="0"/>
                <a:cs typeface="Aharoni" panose="02010803020104030203" pitchFamily="2" charset="-79"/>
              </a:rPr>
              <a:t> </a:t>
            </a:r>
          </a:p>
          <a:p>
            <a:pPr>
              <a:lnSpc>
                <a:spcPct val="150000"/>
              </a:lnSpc>
            </a:pPr>
            <a:r>
              <a:rPr lang="tr-TR" sz="2400" dirty="0" err="1" smtClean="0">
                <a:latin typeface="Arial Rounded MT Bold" panose="020F0704030504030204" pitchFamily="34" charset="0"/>
                <a:cs typeface="Aharoni" panose="02010803020104030203" pitchFamily="2" charset="-79"/>
              </a:rPr>
              <a:t>The</a:t>
            </a:r>
            <a:r>
              <a:rPr lang="tr-TR" sz="2400" dirty="0" smtClean="0">
                <a:latin typeface="Arial Rounded MT Bold" panose="020F0704030504030204" pitchFamily="34" charset="0"/>
                <a:cs typeface="Aharoni" panose="02010803020104030203" pitchFamily="2" charset="-79"/>
              </a:rPr>
              <a:t> Russian Formalist </a:t>
            </a:r>
            <a:r>
              <a:rPr lang="tr-TR" sz="2400" dirty="0" err="1" smtClean="0">
                <a:latin typeface="Arial Rounded MT Bold" panose="020F0704030504030204" pitchFamily="34" charset="0"/>
                <a:cs typeface="Aharoni" panose="02010803020104030203" pitchFamily="2" charset="-79"/>
              </a:rPr>
              <a:t>movement</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was</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championed</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by</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unorthodox</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philologists</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and</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literary</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historians</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e.g</a:t>
            </a:r>
            <a:r>
              <a:rPr lang="tr-TR" sz="2400" dirty="0" smtClean="0">
                <a:latin typeface="Arial Rounded MT Bold" panose="020F0704030504030204" pitchFamily="34" charset="0"/>
                <a:cs typeface="Aharoni" panose="02010803020104030203" pitchFamily="2" charset="-79"/>
              </a:rPr>
              <a:t>. Victor </a:t>
            </a:r>
            <a:r>
              <a:rPr lang="tr-TR" sz="2400" dirty="0" err="1" smtClean="0">
                <a:latin typeface="Arial Rounded MT Bold" panose="020F0704030504030204" pitchFamily="34" charset="0"/>
                <a:cs typeface="Aharoni" panose="02010803020104030203" pitchFamily="2" charset="-79"/>
              </a:rPr>
              <a:t>Shklovsky</a:t>
            </a:r>
            <a:r>
              <a:rPr lang="tr-TR" sz="2400" dirty="0" smtClean="0">
                <a:latin typeface="Arial Rounded MT Bold" panose="020F0704030504030204" pitchFamily="34" charset="0"/>
                <a:cs typeface="Aharoni" panose="02010803020104030203" pitchFamily="2" charset="-79"/>
              </a:rPr>
              <a:t>, Roman </a:t>
            </a:r>
            <a:r>
              <a:rPr lang="tr-TR" sz="2400" dirty="0" err="1" smtClean="0">
                <a:latin typeface="Arial Rounded MT Bold" panose="020F0704030504030204" pitchFamily="34" charset="0"/>
                <a:cs typeface="Aharoni" panose="02010803020104030203" pitchFamily="2" charset="-79"/>
              </a:rPr>
              <a:t>Jakobson</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Boris</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Eichenbaum</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Boris</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Tomashevsky</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and</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Yuri</a:t>
            </a:r>
            <a:r>
              <a:rPr lang="tr-TR" sz="2400" dirty="0" smtClean="0">
                <a:latin typeface="Arial Rounded MT Bold" panose="020F0704030504030204" pitchFamily="34" charset="0"/>
                <a:cs typeface="Aharoni" panose="02010803020104030203" pitchFamily="2" charset="-79"/>
              </a:rPr>
              <a:t> </a:t>
            </a:r>
            <a:r>
              <a:rPr lang="tr-TR" sz="2400" dirty="0" err="1" smtClean="0">
                <a:latin typeface="Arial Rounded MT Bold" panose="020F0704030504030204" pitchFamily="34" charset="0"/>
                <a:cs typeface="Aharoni" panose="02010803020104030203" pitchFamily="2" charset="-79"/>
              </a:rPr>
              <a:t>Tynyanov</a:t>
            </a:r>
            <a:r>
              <a:rPr lang="tr-TR" sz="2400" dirty="0" smtClean="0">
                <a:latin typeface="Arial Rounded MT Bold" panose="020F0704030504030204" pitchFamily="34" charset="0"/>
                <a:cs typeface="Aharoni" panose="02010803020104030203" pitchFamily="2" charset="-79"/>
              </a:rPr>
              <a:t>.</a:t>
            </a:r>
            <a:endParaRPr lang="tr-TR" sz="2400" dirty="0">
              <a:latin typeface="Arial Rounded MT Bold" panose="020F0704030504030204" pitchFamily="34" charset="0"/>
              <a:cs typeface="Aharoni" panose="02010803020104030203" pitchFamily="2" charset="-79"/>
            </a:endParaRPr>
          </a:p>
        </p:txBody>
      </p:sp>
    </p:spTree>
    <p:extLst>
      <p:ext uri="{BB962C8B-B14F-4D97-AF65-F5344CB8AC3E}">
        <p14:creationId xmlns:p14="http://schemas.microsoft.com/office/powerpoint/2010/main" val="6285829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81212" y="1028700"/>
            <a:ext cx="8915400" cy="3777622"/>
          </a:xfrm>
        </p:spPr>
        <p:txBody>
          <a:bodyPr>
            <a:normAutofit/>
          </a:bodyPr>
          <a:lstStyle/>
          <a:p>
            <a:pPr>
              <a:lnSpc>
                <a:spcPct val="150000"/>
              </a:lnSpc>
            </a:pPr>
            <a:r>
              <a:rPr lang="tr-TR" sz="2000" dirty="0" smtClean="0">
                <a:latin typeface="Arial Rounded MT Bold" panose="020F0704030504030204" pitchFamily="34" charset="0"/>
              </a:rPr>
              <a:t>As a </a:t>
            </a:r>
            <a:r>
              <a:rPr lang="tr-TR" sz="2000" dirty="0" err="1" smtClean="0">
                <a:latin typeface="Arial Rounded MT Bold" panose="020F0704030504030204" pitchFamily="34" charset="0"/>
              </a:rPr>
              <a:t>group</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Russian </a:t>
            </a:r>
            <a:r>
              <a:rPr lang="tr-TR" sz="2000" dirty="0" err="1" smtClean="0">
                <a:latin typeface="Arial Rounded MT Bold" panose="020F0704030504030204" pitchFamily="34" charset="0"/>
              </a:rPr>
              <a:t>Formalists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were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suppressed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disbanded</a:t>
            </a:r>
            <a:r>
              <a:rPr lang="tr-TR" sz="2000" dirty="0" smtClean="0">
                <a:latin typeface="Arial Rounded MT Bold" panose="020F0704030504030204" pitchFamily="34" charset="0"/>
              </a:rPr>
              <a:t> in 1930 </a:t>
            </a:r>
            <a:r>
              <a:rPr lang="tr-TR" sz="2000" dirty="0" err="1" smtClean="0">
                <a:latin typeface="Arial Rounded MT Bold" panose="020F0704030504030204" pitchFamily="34" charset="0"/>
              </a:rPr>
              <a:t>by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Soviet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government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because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were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unwilling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view</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literature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through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Stalinist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regime’s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political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ideological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perspectives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Their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influence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however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continued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flourish</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Czechoslovakia</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through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work</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Prague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Linguistic</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Circle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founded</a:t>
            </a:r>
            <a:r>
              <a:rPr lang="tr-TR" sz="2000" dirty="0" smtClean="0">
                <a:latin typeface="Arial Rounded MT Bold" panose="020F0704030504030204" pitchFamily="34" charset="0"/>
              </a:rPr>
              <a:t> in 1926, </a:t>
            </a:r>
            <a:r>
              <a:rPr lang="tr-TR" sz="2000" dirty="0" err="1" smtClean="0">
                <a:latin typeface="Arial Rounded MT Bold" panose="020F0704030504030204" pitchFamily="34" charset="0"/>
              </a:rPr>
              <a:t>its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leading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figure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being</a:t>
            </a:r>
            <a:r>
              <a:rPr lang="tr-TR" sz="2000" dirty="0" smtClean="0">
                <a:latin typeface="Arial Rounded MT Bold" panose="020F0704030504030204" pitchFamily="34" charset="0"/>
              </a:rPr>
              <a:t> Roman </a:t>
            </a:r>
            <a:r>
              <a:rPr lang="tr-TR" sz="2000" dirty="0" err="1" smtClean="0">
                <a:latin typeface="Arial Rounded MT Bold" panose="020F0704030504030204" pitchFamily="34" charset="0"/>
              </a:rPr>
              <a:t>Jakobson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through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Russian </a:t>
            </a:r>
            <a:r>
              <a:rPr lang="tr-TR" sz="2000" dirty="0" err="1" smtClean="0">
                <a:latin typeface="Arial Rounded MT Bold" panose="020F0704030504030204" pitchFamily="34" charset="0"/>
              </a:rPr>
              <a:t>folktale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scholar</a:t>
            </a:r>
            <a:r>
              <a:rPr lang="tr-TR" sz="2000" dirty="0" smtClean="0">
                <a:latin typeface="Arial Rounded MT Bold" panose="020F0704030504030204" pitchFamily="34" charset="0"/>
              </a:rPr>
              <a:t> Vladimir </a:t>
            </a:r>
            <a:r>
              <a:rPr lang="tr-TR" sz="2000" dirty="0" err="1" smtClean="0">
                <a:latin typeface="Arial Rounded MT Bold" panose="020F0704030504030204" pitchFamily="34" charset="0"/>
              </a:rPr>
              <a:t>Propp</a:t>
            </a:r>
            <a:r>
              <a:rPr lang="tr-TR" sz="2000" dirty="0" smtClean="0">
                <a:latin typeface="Arial Rounded MT Bold" panose="020F0704030504030204" pitchFamily="34" charset="0"/>
              </a:rPr>
              <a:t>. </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38338043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319970" y="173734"/>
            <a:ext cx="8911687" cy="535950"/>
          </a:xfrm>
        </p:spPr>
        <p:txBody>
          <a:bodyPr>
            <a:normAutofit/>
          </a:bodyPr>
          <a:lstStyle/>
          <a:p>
            <a:r>
              <a:rPr lang="tr-TR" sz="2400" dirty="0" err="1" smtClean="0">
                <a:latin typeface="Arial Rounded MT Bold" panose="020F0704030504030204" pitchFamily="34" charset="0"/>
              </a:rPr>
              <a:t>Gulliver’sTravels</a:t>
            </a:r>
            <a:endParaRPr lang="tr-TR" sz="2400" dirty="0">
              <a:latin typeface="Arial Rounded MT Bold" panose="020F0704030504030204" pitchFamily="34" charset="0"/>
            </a:endParaRPr>
          </a:p>
        </p:txBody>
      </p:sp>
      <p:sp>
        <p:nvSpPr>
          <p:cNvPr id="3" name="İçerik Yer Tutucusu 2"/>
          <p:cNvSpPr>
            <a:spLocks noGrp="1"/>
          </p:cNvSpPr>
          <p:nvPr>
            <p:ph idx="1"/>
          </p:nvPr>
        </p:nvSpPr>
        <p:spPr>
          <a:xfrm>
            <a:off x="2070597" y="709684"/>
            <a:ext cx="8915400" cy="3777622"/>
          </a:xfrm>
        </p:spPr>
        <p:txBody>
          <a:bodyPr>
            <a:noAutofit/>
          </a:bodyPr>
          <a:lstStyle/>
          <a:p>
            <a:pPr>
              <a:lnSpc>
                <a:spcPct val="150000"/>
              </a:lnSpc>
            </a:pP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aim</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this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analysis</a:t>
            </a:r>
            <a:r>
              <a:rPr lang="tr-TR" sz="2000" dirty="0" smtClean="0">
                <a:latin typeface="Arial Rounded MT Bold" panose="020F0704030504030204" pitchFamily="34" charset="0"/>
              </a:rPr>
              <a:t> is not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probe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satire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stories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reserve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rather</a:t>
            </a:r>
            <a:r>
              <a:rPr lang="tr-TR" sz="2000" dirty="0" smtClean="0">
                <a:latin typeface="Arial Rounded MT Bold" panose="020F0704030504030204" pitchFamily="34" charset="0"/>
              </a:rPr>
              <a:t> it is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analyze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fourth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voyage</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Gulliver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land</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Houyhnhnm’s</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terms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defamiliarization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used</a:t>
            </a:r>
            <a:r>
              <a:rPr lang="tr-TR" sz="2000" dirty="0" smtClean="0">
                <a:latin typeface="Arial Rounded MT Bold" panose="020F0704030504030204" pitchFamily="34" charset="0"/>
              </a:rPr>
              <a:t> as a </a:t>
            </a:r>
            <a:r>
              <a:rPr lang="tr-TR" sz="2000" dirty="0" err="1" smtClean="0">
                <a:latin typeface="Arial Rounded MT Bold" panose="020F0704030504030204" pitchFamily="34" charset="0"/>
              </a:rPr>
              <a:t>literary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device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Jonathan</a:t>
            </a:r>
            <a:r>
              <a:rPr lang="tr-TR" sz="2000" dirty="0" smtClean="0">
                <a:latin typeface="Arial Rounded MT Bold" panose="020F0704030504030204" pitchFamily="34" charset="0"/>
              </a:rPr>
              <a:t> Swift. His </a:t>
            </a:r>
            <a:r>
              <a:rPr lang="tr-TR" sz="2000" dirty="0" err="1" smtClean="0">
                <a:latin typeface="Arial Rounded MT Bold" panose="020F0704030504030204" pitchFamily="34" charset="0"/>
              </a:rPr>
              <a:t>visits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island</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Liliput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voyage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Brobdinbgag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Laputa</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also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written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with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this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technique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however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cope</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this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analysis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will</a:t>
            </a:r>
            <a:r>
              <a:rPr lang="tr-TR" sz="2000" dirty="0" smtClean="0">
                <a:latin typeface="Arial Rounded MT Bold" panose="020F0704030504030204" pitchFamily="34" charset="0"/>
              </a:rPr>
              <a:t> be </a:t>
            </a:r>
            <a:r>
              <a:rPr lang="tr-TR" sz="2000" dirty="0" err="1" smtClean="0">
                <a:latin typeface="Arial Rounded MT Bold" panose="020F0704030504030204" pitchFamily="34" charset="0"/>
              </a:rPr>
              <a:t>restricted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last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voyage</a:t>
            </a:r>
            <a:r>
              <a:rPr lang="tr-TR" sz="2000" dirty="0" smtClean="0">
                <a:latin typeface="Arial Rounded MT Bold" panose="020F0704030504030204" pitchFamily="34" charset="0"/>
              </a:rPr>
              <a:t>. </a:t>
            </a:r>
          </a:p>
          <a:p>
            <a:pPr>
              <a:lnSpc>
                <a:spcPct val="150000"/>
              </a:lnSpc>
            </a:pPr>
            <a:r>
              <a:rPr lang="tr-TR" sz="2000" dirty="0" err="1" smtClean="0">
                <a:latin typeface="Arial Rounded MT Bold" panose="020F0704030504030204" pitchFamily="34" charset="0"/>
              </a:rPr>
              <a:t>Shklovsky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asserts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technique</a:t>
            </a:r>
            <a:r>
              <a:rPr lang="tr-TR" sz="2000" dirty="0" smtClean="0">
                <a:latin typeface="Arial Rounded MT Bold" panose="020F0704030504030204" pitchFamily="34" charset="0"/>
              </a:rPr>
              <a:t> of art is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make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objects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unfamiliar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make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forms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difficult</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other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words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make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stone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more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stony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increase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difficulty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length</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perception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because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perception</a:t>
            </a:r>
            <a:r>
              <a:rPr lang="tr-TR" sz="2000" dirty="0" smtClean="0">
                <a:latin typeface="Arial Rounded MT Bold" panose="020F0704030504030204" pitchFamily="34" charset="0"/>
              </a:rPr>
              <a:t> is an </a:t>
            </a:r>
            <a:r>
              <a:rPr lang="tr-TR" sz="2000" dirty="0" err="1" smtClean="0">
                <a:latin typeface="Arial Rounded MT Bold" panose="020F0704030504030204" pitchFamily="34" charset="0"/>
              </a:rPr>
              <a:t>aesthetic</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end</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itself</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must</a:t>
            </a:r>
            <a:r>
              <a:rPr lang="tr-TR" sz="2000" dirty="0" smtClean="0">
                <a:latin typeface="Arial Rounded MT Bold" panose="020F0704030504030204" pitchFamily="34" charset="0"/>
              </a:rPr>
              <a:t> be </a:t>
            </a:r>
            <a:r>
              <a:rPr lang="tr-TR" sz="2000" dirty="0" err="1" smtClean="0">
                <a:latin typeface="Arial Rounded MT Bold" panose="020F0704030504030204" pitchFamily="34" charset="0"/>
              </a:rPr>
              <a:t>prolonged</a:t>
            </a:r>
            <a:r>
              <a:rPr lang="tr-TR" sz="2000" dirty="0" smtClean="0">
                <a:latin typeface="Arial Rounded MT Bold" panose="020F0704030504030204" pitchFamily="34" charset="0"/>
              </a:rPr>
              <a:t>». </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18476537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idx="1"/>
          </p:nvPr>
        </p:nvSpPr>
        <p:spPr>
          <a:xfrm>
            <a:off x="1974850" y="755650"/>
            <a:ext cx="8915400" cy="3776663"/>
          </a:xfrm>
        </p:spPr>
        <p:txBody>
          <a:bodyPr>
            <a:normAutofit fontScale="85000" lnSpcReduction="10000"/>
          </a:bodyPr>
          <a:lstStyle/>
          <a:p>
            <a:pPr>
              <a:lnSpc>
                <a:spcPct val="150000"/>
              </a:lnSpc>
            </a:pPr>
            <a:r>
              <a:rPr lang="en-US" sz="2000" dirty="0">
                <a:latin typeface="Arial Rounded MT Bold" panose="020F0704030504030204" pitchFamily="34" charset="0"/>
              </a:rPr>
              <a:t>Like Brobdingnag, </a:t>
            </a:r>
            <a:r>
              <a:rPr lang="en-US" sz="2000" dirty="0" err="1">
                <a:latin typeface="Arial Rounded MT Bold" panose="020F0704030504030204" pitchFamily="34" charset="0"/>
              </a:rPr>
              <a:t>Houyhnhnm</a:t>
            </a:r>
            <a:r>
              <a:rPr lang="en-US" sz="2000" dirty="0">
                <a:latin typeface="Arial Rounded MT Bold" panose="020F0704030504030204" pitchFamily="34" charset="0"/>
              </a:rPr>
              <a:t> (pronounced "</a:t>
            </a:r>
            <a:r>
              <a:rPr lang="en-US" sz="2000" dirty="0" err="1">
                <a:latin typeface="Arial Rounded MT Bold" panose="020F0704030504030204" pitchFamily="34" charset="0"/>
              </a:rPr>
              <a:t>whinim</a:t>
            </a:r>
            <a:r>
              <a:rPr lang="en-US" sz="2000" dirty="0">
                <a:latin typeface="Arial Rounded MT Bold" panose="020F0704030504030204" pitchFamily="34" charset="0"/>
              </a:rPr>
              <a:t>") Land is completely cut off from other nations – no one on </a:t>
            </a:r>
            <a:r>
              <a:rPr lang="en-US" sz="2000" dirty="0" err="1">
                <a:latin typeface="Arial Rounded MT Bold" panose="020F0704030504030204" pitchFamily="34" charset="0"/>
              </a:rPr>
              <a:t>Houyhnhnm</a:t>
            </a:r>
            <a:r>
              <a:rPr lang="en-US" sz="2000" dirty="0">
                <a:latin typeface="Arial Rounded MT Bold" panose="020F0704030504030204" pitchFamily="34" charset="0"/>
              </a:rPr>
              <a:t> Land has ever visited another country. This kind of isolation appears to be good for producing relatively virtuous societies. After all, the chief problem Gulliver sees with Lilliput and </a:t>
            </a:r>
            <a:r>
              <a:rPr lang="en-US" sz="2000" dirty="0" err="1">
                <a:latin typeface="Arial Rounded MT Bold" panose="020F0704030504030204" pitchFamily="34" charset="0"/>
              </a:rPr>
              <a:t>Laputa</a:t>
            </a:r>
            <a:r>
              <a:rPr lang="en-US" sz="2000" dirty="0">
                <a:latin typeface="Arial Rounded MT Bold" panose="020F0704030504030204" pitchFamily="34" charset="0"/>
              </a:rPr>
              <a:t> – their tendency to fight and conquer other peoples – isn't really possible on Brobdingnag and </a:t>
            </a:r>
            <a:r>
              <a:rPr lang="en-US" sz="2000" dirty="0" err="1">
                <a:latin typeface="Arial Rounded MT Bold" panose="020F0704030504030204" pitchFamily="34" charset="0"/>
              </a:rPr>
              <a:t>Houyhnhnm</a:t>
            </a:r>
            <a:r>
              <a:rPr lang="en-US" sz="2000" dirty="0">
                <a:latin typeface="Arial Rounded MT Bold" panose="020F0704030504030204" pitchFamily="34" charset="0"/>
              </a:rPr>
              <a:t> Land, where there </a:t>
            </a:r>
            <a:r>
              <a:rPr lang="en-US" sz="2000" i="1" dirty="0">
                <a:latin typeface="Arial Rounded MT Bold" panose="020F0704030504030204" pitchFamily="34" charset="0"/>
              </a:rPr>
              <a:t>are</a:t>
            </a:r>
            <a:r>
              <a:rPr lang="en-US" sz="2000" dirty="0">
                <a:latin typeface="Arial Rounded MT Bold" panose="020F0704030504030204" pitchFamily="34" charset="0"/>
              </a:rPr>
              <a:t> no other peoples </a:t>
            </a:r>
            <a:r>
              <a:rPr lang="en-US" sz="2000" dirty="0" smtClean="0">
                <a:latin typeface="Arial Rounded MT Bold" panose="020F0704030504030204" pitchFamily="34" charset="0"/>
              </a:rPr>
              <a:t>available </a:t>
            </a:r>
            <a:r>
              <a:rPr lang="en-US" sz="2000" dirty="0">
                <a:latin typeface="Arial Rounded MT Bold" panose="020F0704030504030204" pitchFamily="34" charset="0"/>
              </a:rPr>
              <a:t>for conquest. At the same time, there are two distinct kinds </a:t>
            </a:r>
            <a:r>
              <a:rPr lang="en-US" sz="2000" dirty="0" smtClean="0">
                <a:latin typeface="Arial Rounded MT Bold" panose="020F0704030504030204" pitchFamily="34" charset="0"/>
              </a:rPr>
              <a:t>living </a:t>
            </a:r>
            <a:r>
              <a:rPr lang="en-US" sz="2000" dirty="0">
                <a:latin typeface="Arial Rounded MT Bold" panose="020F0704030504030204" pitchFamily="34" charset="0"/>
              </a:rPr>
              <a:t>on </a:t>
            </a:r>
            <a:r>
              <a:rPr lang="en-US" sz="2000" dirty="0" err="1">
                <a:latin typeface="Arial Rounded MT Bold" panose="020F0704030504030204" pitchFamily="34" charset="0"/>
              </a:rPr>
              <a:t>Houyhnhnm</a:t>
            </a:r>
            <a:r>
              <a:rPr lang="en-US" sz="2000" dirty="0">
                <a:latin typeface="Arial Rounded MT Bold" panose="020F0704030504030204" pitchFamily="34" charset="0"/>
              </a:rPr>
              <a:t> Land, and it is the differences between these two that form the final part of the satire of </a:t>
            </a:r>
            <a:r>
              <a:rPr lang="en-US" sz="2000" i="1" dirty="0">
                <a:latin typeface="Arial Rounded MT Bold" panose="020F0704030504030204" pitchFamily="34" charset="0"/>
              </a:rPr>
              <a:t>Gulliver's Travels</a:t>
            </a:r>
            <a:r>
              <a:rPr lang="en-US" sz="2000" dirty="0">
                <a:latin typeface="Arial Rounded MT Bold" panose="020F0704030504030204" pitchFamily="34" charset="0"/>
              </a:rPr>
              <a:t>.</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33315709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a:spLocks noGrp="1"/>
          </p:cNvSpPr>
          <p:nvPr>
            <p:ph idx="1"/>
          </p:nvPr>
        </p:nvSpPr>
        <p:spPr>
          <a:xfrm>
            <a:off x="1962150" y="973138"/>
            <a:ext cx="8915400" cy="3778250"/>
          </a:xfrm>
        </p:spPr>
        <p:txBody>
          <a:bodyPr>
            <a:normAutofit fontScale="92500" lnSpcReduction="10000"/>
          </a:bodyPr>
          <a:lstStyle/>
          <a:p>
            <a:pPr>
              <a:lnSpc>
                <a:spcPct val="150000"/>
              </a:lnSpc>
            </a:pPr>
            <a:r>
              <a:rPr lang="en-US" sz="2000" dirty="0">
                <a:latin typeface="Arial Rounded MT Bold" panose="020F0704030504030204" pitchFamily="34" charset="0"/>
              </a:rPr>
              <a:t>When Gulliver first starts exploring </a:t>
            </a:r>
            <a:r>
              <a:rPr lang="en-US" sz="2000" dirty="0" err="1" smtClean="0">
                <a:latin typeface="Arial Rounded MT Bold" panose="020F0704030504030204" pitchFamily="34" charset="0"/>
              </a:rPr>
              <a:t>th</a:t>
            </a:r>
            <a:r>
              <a:rPr lang="tr-TR" sz="2000" dirty="0" smtClean="0">
                <a:latin typeface="Arial Rounded MT Bold" panose="020F0704030504030204" pitchFamily="34" charset="0"/>
              </a:rPr>
              <a:t>e</a:t>
            </a:r>
            <a:r>
              <a:rPr lang="en-US" sz="2000" dirty="0" smtClean="0">
                <a:latin typeface="Arial Rounded MT Bold" panose="020F0704030504030204" pitchFamily="34" charset="0"/>
              </a:rPr>
              <a:t> </a:t>
            </a:r>
            <a:r>
              <a:rPr lang="en-US" sz="2000" dirty="0">
                <a:latin typeface="Arial Rounded MT Bold" panose="020F0704030504030204" pitchFamily="34" charset="0"/>
              </a:rPr>
              <a:t>island, he runs across a herd of deformed animals with hair on their heads and covering their genitals but leaving the rest of their bodies bare. They seem </a:t>
            </a:r>
            <a:r>
              <a:rPr lang="tr-TR" sz="2000" dirty="0" smtClean="0">
                <a:latin typeface="Arial Rounded MT Bold" panose="020F0704030504030204" pitchFamily="34" charset="0"/>
              </a:rPr>
              <a:t>swift</a:t>
            </a:r>
            <a:r>
              <a:rPr lang="en-US" sz="2000" dirty="0" smtClean="0">
                <a:latin typeface="Arial Rounded MT Bold" panose="020F0704030504030204" pitchFamily="34" charset="0"/>
              </a:rPr>
              <a:t>, </a:t>
            </a:r>
            <a:r>
              <a:rPr lang="en-US" sz="2000" dirty="0">
                <a:latin typeface="Arial Rounded MT Bold" panose="020F0704030504030204" pitchFamily="34" charset="0"/>
              </a:rPr>
              <a:t>but they also tend to sit around on their butts a lot. The females have bare faces, without the long, goatish beards of the men, and their breasts </a:t>
            </a:r>
            <a:r>
              <a:rPr lang="en-US" sz="2000" dirty="0" smtClean="0">
                <a:latin typeface="Arial Rounded MT Bold" panose="020F0704030504030204" pitchFamily="34" charset="0"/>
              </a:rPr>
              <a:t>hang </a:t>
            </a:r>
            <a:r>
              <a:rPr lang="en-US" sz="2000" dirty="0">
                <a:latin typeface="Arial Rounded MT Bold" panose="020F0704030504030204" pitchFamily="34" charset="0"/>
              </a:rPr>
              <a:t>down almost to the ground. These creatures are violent and easily frightened. When Gulliver strikes one with the flat part of his sword, a whole bunch of them swarm around him throwing feces, until he thinks he's going to be smothered in </a:t>
            </a:r>
            <a:r>
              <a:rPr lang="en-US" sz="2000" dirty="0" smtClean="0">
                <a:latin typeface="Arial Rounded MT Bold" panose="020F0704030504030204" pitchFamily="34" charset="0"/>
              </a:rPr>
              <a:t>poo.</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16617824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20472" y="1041779"/>
            <a:ext cx="8915400" cy="3777622"/>
          </a:xfrm>
        </p:spPr>
        <p:txBody>
          <a:bodyPr>
            <a:normAutofit fontScale="92500"/>
          </a:bodyPr>
          <a:lstStyle/>
          <a:p>
            <a:pPr>
              <a:lnSpc>
                <a:spcPct val="150000"/>
              </a:lnSpc>
            </a:pPr>
            <a:r>
              <a:rPr lang="en-US" sz="2000" dirty="0">
                <a:latin typeface="Arial Rounded MT Bold" panose="020F0704030504030204" pitchFamily="34" charset="0"/>
              </a:rPr>
              <a:t>Just as Gulliver thinks he's going to suffocate in poo, another resident of the island comes to his rescue: a kind, gentle looking gray horse who seems to frighten these gross animals away. The horse seems fascinated by Gulliver, and particularly by Gulliver's clothing. As Gulliver hears this horse apparently speaking to another horse, he realizes that the horse's neighs and whinnies (from which the word "</a:t>
            </a:r>
            <a:r>
              <a:rPr lang="en-US" sz="2000" dirty="0" err="1">
                <a:latin typeface="Arial Rounded MT Bold" panose="020F0704030504030204" pitchFamily="34" charset="0"/>
              </a:rPr>
              <a:t>Houyhnhnm</a:t>
            </a:r>
            <a:r>
              <a:rPr lang="en-US" sz="2000" dirty="0">
                <a:latin typeface="Arial Rounded MT Bold" panose="020F0704030504030204" pitchFamily="34" charset="0"/>
              </a:rPr>
              <a:t>" comes) are slowly starting to make sense to him. The horse keeps saying the word "Yahoo" and gesturing to Gulliver.</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40542330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88711" y="1137313"/>
            <a:ext cx="8915400" cy="3777622"/>
          </a:xfrm>
        </p:spPr>
        <p:txBody>
          <a:bodyPr>
            <a:noAutofit/>
          </a:bodyPr>
          <a:lstStyle/>
          <a:p>
            <a:pPr>
              <a:lnSpc>
                <a:spcPct val="150000"/>
              </a:lnSpc>
            </a:pPr>
            <a:r>
              <a:rPr lang="en-US" dirty="0">
                <a:latin typeface="Arial Rounded MT Bold" panose="020F0704030504030204" pitchFamily="34" charset="0"/>
              </a:rPr>
              <a:t>The gray horse leads Gulliver through his own house and out to a kind of stable where a bunch of those vile beasts from the earlier scene are kept chained to a wall, surrounded by bits of raw donkey meat. Suddenly, Gulliver realizes the awful truth: these grotesque, violent, brutal, cowardly, hairy-but-also-way-too-naked creatures are, in fact, humans just like Gulliver. The horses, which are the reasonable creatures of this island, call humans "Yahoos," and keep a tight leash on them, because otherwise they'll misbehave</a:t>
            </a:r>
            <a:r>
              <a:rPr lang="en-US" dirty="0" smtClean="0">
                <a:latin typeface="Arial Rounded MT Bold" panose="020F0704030504030204" pitchFamily="34" charset="0"/>
              </a:rPr>
              <a:t>.</a:t>
            </a:r>
            <a:endParaRPr lang="tr-TR" dirty="0" smtClean="0">
              <a:latin typeface="Arial Rounded MT Bold" panose="020F0704030504030204" pitchFamily="34" charset="0"/>
            </a:endParaRPr>
          </a:p>
          <a:p>
            <a:pPr>
              <a:lnSpc>
                <a:spcPct val="150000"/>
              </a:lnSpc>
            </a:pPr>
            <a:r>
              <a:rPr lang="en-US" dirty="0">
                <a:latin typeface="Arial Rounded MT Bold" panose="020F0704030504030204" pitchFamily="34" charset="0"/>
              </a:rPr>
              <a:t>This slow introduction to the Yahoos (gross humans) and the </a:t>
            </a:r>
            <a:r>
              <a:rPr lang="en-US" dirty="0" err="1">
                <a:latin typeface="Arial Rounded MT Bold" panose="020F0704030504030204" pitchFamily="34" charset="0"/>
              </a:rPr>
              <a:t>Houyhnhnms</a:t>
            </a:r>
            <a:r>
              <a:rPr lang="en-US" dirty="0">
                <a:latin typeface="Arial Rounded MT Bold" panose="020F0704030504030204" pitchFamily="34" charset="0"/>
              </a:rPr>
              <a:t> (lovely, smart horses) makes humanity unfamiliar and horrible to the reader</a:t>
            </a:r>
            <a:r>
              <a:rPr lang="en-US" dirty="0" smtClean="0">
                <a:latin typeface="Arial Rounded MT Bold" panose="020F0704030504030204" pitchFamily="34" charset="0"/>
              </a:rPr>
              <a:t>.</a:t>
            </a:r>
            <a:r>
              <a:rPr lang="tr-TR" dirty="0" smtClean="0">
                <a:latin typeface="Arial Rounded MT Bold" panose="020F0704030504030204" pitchFamily="34" charset="0"/>
              </a:rPr>
              <a:t> </a:t>
            </a:r>
          </a:p>
          <a:p>
            <a:pPr marL="0" indent="0">
              <a:lnSpc>
                <a:spcPct val="150000"/>
              </a:lnSpc>
              <a:buNone/>
            </a:pPr>
            <a:endParaRPr lang="tr-TR" dirty="0">
              <a:latin typeface="Arial Rounded MT Bold" panose="020F0704030504030204" pitchFamily="34" charset="0"/>
            </a:endParaRPr>
          </a:p>
        </p:txBody>
      </p:sp>
    </p:spTree>
    <p:extLst>
      <p:ext uri="{BB962C8B-B14F-4D97-AF65-F5344CB8AC3E}">
        <p14:creationId xmlns:p14="http://schemas.microsoft.com/office/powerpoint/2010/main" val="32575244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a:spLocks noGrp="1"/>
          </p:cNvSpPr>
          <p:nvPr>
            <p:ph idx="1"/>
          </p:nvPr>
        </p:nvSpPr>
        <p:spPr/>
        <p:txBody>
          <a:bodyPr>
            <a:noAutofit/>
          </a:bodyPr>
          <a:lstStyle/>
          <a:p>
            <a:pPr>
              <a:lnSpc>
                <a:spcPct val="150000"/>
              </a:lnSpc>
            </a:pPr>
            <a:r>
              <a:rPr lang="tr-TR" dirty="0" err="1" smtClean="0">
                <a:latin typeface="Arial Rounded MT Bold" panose="020F0704030504030204" pitchFamily="34" charset="0"/>
              </a:rPr>
              <a:t>However</a:t>
            </a:r>
            <a:r>
              <a:rPr lang="tr-TR" dirty="0" smtClean="0">
                <a:latin typeface="Arial Rounded MT Bold" panose="020F0704030504030204" pitchFamily="34" charset="0"/>
              </a:rPr>
              <a:t>, </a:t>
            </a:r>
            <a:r>
              <a:rPr lang="tr-TR" dirty="0" err="1" smtClean="0">
                <a:latin typeface="Arial Rounded MT Bold" panose="020F0704030504030204" pitchFamily="34" charset="0"/>
              </a:rPr>
              <a:t>Gulliver</a:t>
            </a:r>
            <a:r>
              <a:rPr lang="tr-TR" dirty="0" smtClean="0">
                <a:latin typeface="Arial Rounded MT Bold" panose="020F0704030504030204" pitchFamily="34" charset="0"/>
              </a:rPr>
              <a:t> is </a:t>
            </a:r>
            <a:r>
              <a:rPr lang="tr-TR" dirty="0" err="1" smtClean="0">
                <a:latin typeface="Arial Rounded MT Bold" panose="020F0704030504030204" pitchFamily="34" charset="0"/>
              </a:rPr>
              <a:t>forced</a:t>
            </a:r>
            <a:r>
              <a:rPr lang="tr-TR" dirty="0" smtClean="0">
                <a:latin typeface="Arial Rounded MT Bold" panose="020F0704030504030204" pitchFamily="34" charset="0"/>
              </a:rPr>
              <a:t> </a:t>
            </a:r>
            <a:r>
              <a:rPr lang="tr-TR" dirty="0" err="1" smtClean="0">
                <a:latin typeface="Arial Rounded MT Bold" panose="020F0704030504030204" pitchFamily="34" charset="0"/>
              </a:rPr>
              <a:t>to</a:t>
            </a:r>
            <a:r>
              <a:rPr lang="tr-TR" dirty="0" smtClean="0">
                <a:latin typeface="Arial Rounded MT Bold" panose="020F0704030504030204" pitchFamily="34" charset="0"/>
              </a:rPr>
              <a:t> </a:t>
            </a:r>
            <a:r>
              <a:rPr lang="tr-TR" dirty="0" err="1" smtClean="0">
                <a:latin typeface="Arial Rounded MT Bold" panose="020F0704030504030204" pitchFamily="34" charset="0"/>
              </a:rPr>
              <a:t>leave</a:t>
            </a:r>
            <a:r>
              <a:rPr lang="tr-TR" dirty="0" smtClean="0">
                <a:latin typeface="Arial Rounded MT Bold" panose="020F0704030504030204" pitchFamily="34" charset="0"/>
              </a:rPr>
              <a:t>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island</a:t>
            </a:r>
            <a:r>
              <a:rPr lang="tr-TR" dirty="0" smtClean="0">
                <a:latin typeface="Arial Rounded MT Bold" panose="020F0704030504030204" pitchFamily="34" charset="0"/>
              </a:rPr>
              <a:t>: </a:t>
            </a:r>
            <a:r>
              <a:rPr lang="en-US" dirty="0">
                <a:latin typeface="Arial Rounded MT Bold" panose="020F0704030504030204" pitchFamily="34" charset="0"/>
              </a:rPr>
              <a:t>the </a:t>
            </a:r>
            <a:r>
              <a:rPr lang="en-US" dirty="0" err="1">
                <a:latin typeface="Arial Rounded MT Bold" panose="020F0704030504030204" pitchFamily="34" charset="0"/>
              </a:rPr>
              <a:t>Houyhnhnms</a:t>
            </a:r>
            <a:r>
              <a:rPr lang="en-US" dirty="0">
                <a:latin typeface="Arial Rounded MT Bold" panose="020F0704030504030204" pitchFamily="34" charset="0"/>
              </a:rPr>
              <a:t> have an island-wide assembly every four years where they discuss important matters. Gulliver happens to be </a:t>
            </a:r>
            <a:r>
              <a:rPr lang="en-US" i="1" dirty="0">
                <a:latin typeface="Arial Rounded MT Bold" panose="020F0704030504030204" pitchFamily="34" charset="0"/>
              </a:rPr>
              <a:t>the</a:t>
            </a:r>
            <a:r>
              <a:rPr lang="en-US" dirty="0">
                <a:latin typeface="Arial Rounded MT Bold" panose="020F0704030504030204" pitchFamily="34" charset="0"/>
              </a:rPr>
              <a:t> important matter at the current assembly. The </a:t>
            </a:r>
            <a:r>
              <a:rPr lang="en-US" dirty="0" err="1">
                <a:latin typeface="Arial Rounded MT Bold" panose="020F0704030504030204" pitchFamily="34" charset="0"/>
              </a:rPr>
              <a:t>Houyhnhnms</a:t>
            </a:r>
            <a:r>
              <a:rPr lang="en-US" dirty="0">
                <a:latin typeface="Arial Rounded MT Bold" panose="020F0704030504030204" pitchFamily="34" charset="0"/>
              </a:rPr>
              <a:t> all decide that, as a superior Yahoo, Gulliver might some day go off and convince all the other Yahoos to organize and rise up against the </a:t>
            </a:r>
            <a:r>
              <a:rPr lang="en-US" dirty="0" err="1">
                <a:latin typeface="Arial Rounded MT Bold" panose="020F0704030504030204" pitchFamily="34" charset="0"/>
              </a:rPr>
              <a:t>Houyhnhnms</a:t>
            </a:r>
            <a:r>
              <a:rPr lang="en-US" dirty="0">
                <a:latin typeface="Arial Rounded MT Bold" panose="020F0704030504030204" pitchFamily="34" charset="0"/>
              </a:rPr>
              <a:t>. They decide he's too dangerous to have around, so they boot him out of the country. </a:t>
            </a:r>
            <a:endParaRPr lang="tr-TR" dirty="0">
              <a:latin typeface="Arial Rounded MT Bold" panose="020F0704030504030204" pitchFamily="34" charset="0"/>
            </a:endParaRPr>
          </a:p>
        </p:txBody>
      </p:sp>
    </p:spTree>
    <p:extLst>
      <p:ext uri="{BB962C8B-B14F-4D97-AF65-F5344CB8AC3E}">
        <p14:creationId xmlns:p14="http://schemas.microsoft.com/office/powerpoint/2010/main" val="15710978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latin typeface="Arial Rounded MT Bold" panose="020F0704030504030204" pitchFamily="34" charset="0"/>
              </a:rPr>
              <a:t>Some</a:t>
            </a:r>
            <a:r>
              <a:rPr lang="tr-TR" dirty="0" smtClean="0">
                <a:latin typeface="Arial Rounded MT Bold" panose="020F0704030504030204" pitchFamily="34" charset="0"/>
              </a:rPr>
              <a:t> </a:t>
            </a:r>
            <a:r>
              <a:rPr lang="tr-TR" dirty="0" err="1" smtClean="0">
                <a:latin typeface="Arial Rounded MT Bold" panose="020F0704030504030204" pitchFamily="34" charset="0"/>
              </a:rPr>
              <a:t>Qualifications</a:t>
            </a:r>
            <a:r>
              <a:rPr lang="tr-TR" dirty="0" smtClean="0">
                <a:latin typeface="Arial Rounded MT Bold" panose="020F0704030504030204" pitchFamily="34" charset="0"/>
              </a:rPr>
              <a:t> of </a:t>
            </a:r>
            <a:r>
              <a:rPr lang="tr-TR" dirty="0" err="1" smtClean="0">
                <a:latin typeface="Arial Rounded MT Bold" panose="020F0704030504030204" pitchFamily="34" charset="0"/>
              </a:rPr>
              <a:t>Houyhnhnms</a:t>
            </a:r>
            <a:endParaRPr lang="tr-TR" dirty="0">
              <a:latin typeface="Arial Rounded MT Bold" panose="020F0704030504030204" pitchFamily="34" charset="0"/>
            </a:endParaRPr>
          </a:p>
        </p:txBody>
      </p:sp>
      <p:sp>
        <p:nvSpPr>
          <p:cNvPr id="3" name="İçerik Yer Tutucusu 2"/>
          <p:cNvSpPr>
            <a:spLocks noGrp="1"/>
          </p:cNvSpPr>
          <p:nvPr>
            <p:ph idx="1"/>
          </p:nvPr>
        </p:nvSpPr>
        <p:spPr/>
        <p:txBody>
          <a:bodyPr>
            <a:normAutofit fontScale="92500" lnSpcReduction="10000"/>
          </a:bodyPr>
          <a:lstStyle/>
          <a:p>
            <a:pPr>
              <a:lnSpc>
                <a:spcPct val="150000"/>
              </a:lnSpc>
            </a:pPr>
            <a:r>
              <a:rPr lang="tr-TR" sz="2000" dirty="0" smtClean="0">
                <a:latin typeface="Arial Rounded MT Bold" panose="020F0704030504030204" pitchFamily="34" charset="0"/>
              </a:rPr>
              <a:t>T</a:t>
            </a:r>
            <a:r>
              <a:rPr lang="en-US" sz="2000" dirty="0" smtClean="0">
                <a:latin typeface="Arial Rounded MT Bold" panose="020F0704030504030204" pitchFamily="34" charset="0"/>
              </a:rPr>
              <a:t>here </a:t>
            </a:r>
            <a:r>
              <a:rPr lang="en-US" sz="2000" dirty="0">
                <a:latin typeface="Arial Rounded MT Bold" panose="020F0704030504030204" pitchFamily="34" charset="0"/>
              </a:rPr>
              <a:t>are no words in </a:t>
            </a:r>
            <a:r>
              <a:rPr lang="en-US" sz="2000" dirty="0" err="1">
                <a:latin typeface="Arial Rounded MT Bold" panose="020F0704030504030204" pitchFamily="34" charset="0"/>
              </a:rPr>
              <a:t>Houyhnhnm</a:t>
            </a:r>
            <a:r>
              <a:rPr lang="en-US" sz="2000" dirty="0">
                <a:latin typeface="Arial Rounded MT Bold" panose="020F0704030504030204" pitchFamily="34" charset="0"/>
              </a:rPr>
              <a:t> language for any of the bad things we humans do, including lying, power, greed, or jealousy. </a:t>
            </a:r>
            <a:endParaRPr lang="tr-TR" sz="2000" dirty="0" smtClean="0">
              <a:latin typeface="Arial Rounded MT Bold" panose="020F0704030504030204" pitchFamily="34" charset="0"/>
            </a:endParaRPr>
          </a:p>
          <a:p>
            <a:pPr>
              <a:lnSpc>
                <a:spcPct val="150000"/>
              </a:lnSpc>
            </a:pPr>
            <a:r>
              <a:rPr lang="en-US" sz="2000" dirty="0">
                <a:latin typeface="Arial Rounded MT Bold" panose="020F0704030504030204" pitchFamily="34" charset="0"/>
              </a:rPr>
              <a:t>The </a:t>
            </a:r>
            <a:r>
              <a:rPr lang="en-US" sz="2000" dirty="0" err="1">
                <a:latin typeface="Arial Rounded MT Bold" panose="020F0704030504030204" pitchFamily="34" charset="0"/>
              </a:rPr>
              <a:t>Houyhnhnms</a:t>
            </a:r>
            <a:r>
              <a:rPr lang="en-US" sz="2000" dirty="0">
                <a:latin typeface="Arial Rounded MT Bold" panose="020F0704030504030204" pitchFamily="34" charset="0"/>
              </a:rPr>
              <a:t> don't need laws or a special class of lawyers because they are completely governed by reason. </a:t>
            </a:r>
            <a:endParaRPr lang="tr-TR" sz="2000" dirty="0" smtClean="0">
              <a:latin typeface="Arial Rounded MT Bold" panose="020F0704030504030204" pitchFamily="34" charset="0"/>
            </a:endParaRPr>
          </a:p>
          <a:p>
            <a:pPr>
              <a:lnSpc>
                <a:spcPct val="150000"/>
              </a:lnSpc>
            </a:pPr>
            <a:r>
              <a:rPr lang="en-US" sz="2000" dirty="0">
                <a:latin typeface="Arial Rounded MT Bold" panose="020F0704030504030204" pitchFamily="34" charset="0"/>
              </a:rPr>
              <a:t>The </a:t>
            </a:r>
            <a:r>
              <a:rPr lang="en-US" sz="2000" dirty="0" err="1">
                <a:latin typeface="Arial Rounded MT Bold" panose="020F0704030504030204" pitchFamily="34" charset="0"/>
              </a:rPr>
              <a:t>Houyhnhnms</a:t>
            </a:r>
            <a:r>
              <a:rPr lang="en-US" sz="2000" dirty="0">
                <a:latin typeface="Arial Rounded MT Bold" panose="020F0704030504030204" pitchFamily="34" charset="0"/>
              </a:rPr>
              <a:t> accept hard facts; anything outside of fact, you can't argue about, because by definition you can't know what the correct answer is</a:t>
            </a:r>
            <a:r>
              <a:rPr lang="en-US" sz="2000" dirty="0" smtClean="0">
                <a:latin typeface="Arial Rounded MT Bold" panose="020F0704030504030204" pitchFamily="34" charset="0"/>
              </a:rPr>
              <a:t>.</a:t>
            </a:r>
            <a:endParaRPr lang="tr-TR" sz="2000" dirty="0" smtClean="0">
              <a:latin typeface="Arial Rounded MT Bold" panose="020F0704030504030204" pitchFamily="34" charset="0"/>
            </a:endParaRPr>
          </a:p>
          <a:p>
            <a:pPr>
              <a:lnSpc>
                <a:spcPct val="150000"/>
              </a:lnSpc>
            </a:pPr>
            <a:r>
              <a:rPr lang="en-US" sz="2000" dirty="0">
                <a:latin typeface="Arial Rounded MT Bold" panose="020F0704030504030204" pitchFamily="34" charset="0"/>
              </a:rPr>
              <a:t>they are equally friendly with all members of their tribe. </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328421092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47768" y="0"/>
            <a:ext cx="8915400" cy="3777622"/>
          </a:xfrm>
        </p:spPr>
        <p:txBody>
          <a:bodyPr>
            <a:noAutofit/>
          </a:bodyPr>
          <a:lstStyle/>
          <a:p>
            <a:pPr>
              <a:lnSpc>
                <a:spcPct val="150000"/>
              </a:lnSpc>
            </a:pPr>
            <a:r>
              <a:rPr lang="tr-TR" sz="2000" dirty="0" err="1" smtClean="0">
                <a:latin typeface="Arial Rounded MT Bold" panose="020F0704030504030204" pitchFamily="34" charset="0"/>
              </a:rPr>
              <a:t>Jonathan</a:t>
            </a:r>
            <a:r>
              <a:rPr lang="tr-TR" sz="2000" dirty="0" smtClean="0">
                <a:latin typeface="Arial Rounded MT Bold" panose="020F0704030504030204" pitchFamily="34" charset="0"/>
              </a:rPr>
              <a:t> Swift, in </a:t>
            </a:r>
            <a:r>
              <a:rPr lang="tr-TR" sz="2000" dirty="0" err="1" smtClean="0">
                <a:latin typeface="Arial Rounded MT Bold" panose="020F0704030504030204" pitchFamily="34" charset="0"/>
              </a:rPr>
              <a:t>this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part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removes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objects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from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automatism</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perception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by</a:t>
            </a:r>
            <a:r>
              <a:rPr lang="tr-TR" sz="2000" dirty="0">
                <a:latin typeface="Arial Rounded MT Bold" panose="020F0704030504030204" pitchFamily="34" charset="0"/>
              </a:rPr>
              <a:t> </a:t>
            </a:r>
            <a:r>
              <a:rPr lang="tr-TR" sz="2000" dirty="0" err="1" smtClean="0">
                <a:latin typeface="Arial Rounded MT Bold" panose="020F0704030504030204" pitchFamily="34" charset="0"/>
              </a:rPr>
              <a:t>making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familiar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seem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strange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naming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familiar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object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which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horses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human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beings</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this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example</a:t>
            </a:r>
            <a:r>
              <a:rPr lang="tr-TR" sz="2000" dirty="0" smtClean="0">
                <a:latin typeface="Arial Rounded MT Bold" panose="020F0704030504030204" pitchFamily="34" charset="0"/>
              </a:rPr>
              <a:t>, in a </a:t>
            </a:r>
            <a:r>
              <a:rPr lang="tr-TR" sz="2000" dirty="0" err="1" smtClean="0">
                <a:latin typeface="Arial Rounded MT Bold" panose="020F0704030504030204" pitchFamily="34" charset="0"/>
              </a:rPr>
              <a:t>different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way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Instead</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just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calling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horses</a:t>
            </a:r>
            <a:r>
              <a:rPr lang="tr-TR" sz="2000" dirty="0" smtClean="0">
                <a:latin typeface="Arial Rounded MT Bold" panose="020F0704030504030204" pitchFamily="34" charset="0"/>
              </a:rPr>
              <a:t> he </a:t>
            </a:r>
            <a:r>
              <a:rPr lang="tr-TR" sz="2000" dirty="0" err="1" smtClean="0">
                <a:latin typeface="Arial Rounded MT Bold" panose="020F0704030504030204" pitchFamily="34" charset="0"/>
              </a:rPr>
              <a:t>gives</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different</a:t>
            </a:r>
            <a:r>
              <a:rPr lang="tr-TR" sz="2000" dirty="0" smtClean="0">
                <a:latin typeface="Arial Rounded MT Bold" panose="020F0704030504030204" pitchFamily="34" charset="0"/>
              </a:rPr>
              <a:t> name «</a:t>
            </a:r>
            <a:r>
              <a:rPr lang="tr-TR" sz="2000" dirty="0" err="1" smtClean="0">
                <a:latin typeface="Arial Rounded MT Bold" panose="020F0704030504030204" pitchFamily="34" charset="0"/>
              </a:rPr>
              <a:t>Houyhnhnm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horses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people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named</a:t>
            </a:r>
            <a:r>
              <a:rPr lang="tr-TR" sz="2000" dirty="0" smtClean="0">
                <a:latin typeface="Arial Rounded MT Bold" panose="020F0704030504030204" pitchFamily="34" charset="0"/>
              </a:rPr>
              <a:t> as «</a:t>
            </a:r>
            <a:r>
              <a:rPr lang="tr-TR" sz="2000" dirty="0" err="1" smtClean="0">
                <a:latin typeface="Arial Rounded MT Bold" panose="020F0704030504030204" pitchFamily="34" charset="0"/>
              </a:rPr>
              <a:t>Yahoos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Thus</a:t>
            </a:r>
            <a:r>
              <a:rPr lang="tr-TR" sz="2000" dirty="0" smtClean="0">
                <a:latin typeface="Arial Rounded MT Bold" panose="020F0704030504030204" pitchFamily="34" charset="0"/>
              </a:rPr>
              <a:t>, he </a:t>
            </a:r>
            <a:r>
              <a:rPr lang="tr-TR" sz="2000" dirty="0" err="1" smtClean="0">
                <a:latin typeface="Arial Rounded MT Bold" panose="020F0704030504030204" pitchFamily="34" charset="0"/>
              </a:rPr>
              <a:t>prevents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readers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from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automatizing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concepts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leads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think</a:t>
            </a:r>
            <a:r>
              <a:rPr lang="tr-TR" sz="2000" dirty="0" smtClean="0">
                <a:latin typeface="Arial Rounded MT Bold" panose="020F0704030504030204" pitchFamily="34" charset="0"/>
              </a:rPr>
              <a:t> in a </a:t>
            </a:r>
            <a:r>
              <a:rPr lang="tr-TR" sz="2000" dirty="0" err="1" smtClean="0">
                <a:latin typeface="Arial Rounded MT Bold" panose="020F0704030504030204" pitchFamily="34" charset="0"/>
              </a:rPr>
              <a:t>different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way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understand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Houyhnhnm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civilization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their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philosophies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distance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themselves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from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Yahoos</a:t>
            </a:r>
            <a:r>
              <a:rPr lang="tr-TR" sz="2000" dirty="0" smtClean="0">
                <a:latin typeface="Arial Rounded MT Bold" panose="020F0704030504030204" pitchFamily="34" charset="0"/>
              </a:rPr>
              <a:t>. Swift </a:t>
            </a:r>
            <a:r>
              <a:rPr lang="tr-TR" sz="2000" dirty="0" err="1" smtClean="0">
                <a:latin typeface="Arial Rounded MT Bold" panose="020F0704030504030204" pitchFamily="34" charset="0"/>
              </a:rPr>
              <a:t>attacks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dogmas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characteristics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human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beings</a:t>
            </a:r>
            <a:r>
              <a:rPr lang="tr-TR" sz="2000" dirty="0">
                <a:latin typeface="Arial Rounded MT Bold" panose="020F0704030504030204" pitchFamily="34" charset="0"/>
              </a:rPr>
              <a:t> </a:t>
            </a:r>
            <a:r>
              <a:rPr lang="tr-TR" sz="2000" dirty="0" smtClean="0">
                <a:latin typeface="Arial Rounded MT Bold" panose="020F0704030504030204" pitchFamily="34" charset="0"/>
              </a:rPr>
              <a:t>as is </a:t>
            </a:r>
            <a:r>
              <a:rPr lang="tr-TR" sz="2000" dirty="0" err="1" smtClean="0">
                <a:latin typeface="Arial Rounded MT Bold" panose="020F0704030504030204" pitchFamily="34" charset="0"/>
              </a:rPr>
              <a:t>they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unfamiliar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us. </a:t>
            </a:r>
            <a:r>
              <a:rPr lang="tr-TR" sz="2000" dirty="0" err="1" smtClean="0">
                <a:latin typeface="Arial Rounded MT Bold" panose="020F0704030504030204" pitchFamily="34" charset="0"/>
              </a:rPr>
              <a:t>Being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adapted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World of </a:t>
            </a:r>
            <a:r>
              <a:rPr lang="tr-TR" sz="2000" dirty="0" err="1" smtClean="0">
                <a:latin typeface="Arial Rounded MT Bold" panose="020F0704030504030204" pitchFamily="34" charset="0"/>
              </a:rPr>
              <a:t>Houyhnhnm’s</a:t>
            </a:r>
            <a:r>
              <a:rPr lang="tr-TR" sz="2000" dirty="0" smtClean="0">
                <a:latin typeface="Arial Rounded MT Bold" panose="020F0704030504030204" pitchFamily="34" charset="0"/>
              </a:rPr>
              <a:t> provoke </a:t>
            </a:r>
            <a:r>
              <a:rPr lang="tr-TR" sz="2000" dirty="0" err="1" smtClean="0">
                <a:latin typeface="Arial Rounded MT Bold" panose="020F0704030504030204" pitchFamily="34" charset="0"/>
              </a:rPr>
              <a:t>him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distance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himself</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from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human</a:t>
            </a:r>
            <a:r>
              <a:rPr lang="tr-TR" sz="2000" dirty="0" smtClean="0">
                <a:latin typeface="Arial Rounded MT Bold" panose="020F0704030504030204" pitchFamily="34" charset="0"/>
              </a:rPr>
              <a:t> World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he </a:t>
            </a:r>
            <a:r>
              <a:rPr lang="tr-TR" sz="2000" dirty="0" err="1" smtClean="0">
                <a:latin typeface="Arial Rounded MT Bold" panose="020F0704030504030204" pitchFamily="34" charset="0"/>
              </a:rPr>
              <a:t>chooses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spend</a:t>
            </a:r>
            <a:r>
              <a:rPr lang="tr-TR" sz="2000" dirty="0" smtClean="0">
                <a:latin typeface="Arial Rounded MT Bold" panose="020F0704030504030204" pitchFamily="34" charset="0"/>
              </a:rPr>
              <a:t> time </a:t>
            </a:r>
            <a:r>
              <a:rPr lang="tr-TR" sz="2000" dirty="0" err="1" smtClean="0">
                <a:latin typeface="Arial Rounded MT Bold" panose="020F0704030504030204" pitchFamily="34" charset="0"/>
              </a:rPr>
              <a:t>with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horses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instead</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human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beings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which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means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Gulliver’s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usual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perception</a:t>
            </a:r>
            <a:r>
              <a:rPr lang="tr-TR" sz="2000" dirty="0" smtClean="0">
                <a:latin typeface="Arial Rounded MT Bold" panose="020F0704030504030204" pitchFamily="34" charset="0"/>
              </a:rPr>
              <a:t> of an </a:t>
            </a:r>
            <a:r>
              <a:rPr lang="tr-TR" sz="2000" dirty="0" err="1" smtClean="0">
                <a:latin typeface="Arial Rounded MT Bold" panose="020F0704030504030204" pitchFamily="34" charset="0"/>
              </a:rPr>
              <a:t>object</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transfered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into</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sphere</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new</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perception</a:t>
            </a:r>
            <a:r>
              <a:rPr lang="tr-TR" sz="2000" dirty="0" smtClean="0">
                <a:latin typeface="Arial Rounded MT Bold" panose="020F0704030504030204" pitchFamily="34" charset="0"/>
              </a:rPr>
              <a:t>. </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20250759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67425" y="2414810"/>
            <a:ext cx="8911687" cy="1280890"/>
          </a:xfrm>
        </p:spPr>
        <p:txBody>
          <a:bodyPr/>
          <a:lstStyle/>
          <a:p>
            <a:pPr algn="ctr"/>
            <a:r>
              <a:rPr lang="tr-TR" dirty="0" smtClean="0">
                <a:latin typeface="Arial Rounded MT Bold" panose="020F0704030504030204" pitchFamily="34" charset="0"/>
              </a:rPr>
              <a:t>NEW CRITICISM</a:t>
            </a:r>
            <a:endParaRPr lang="tr-TR" dirty="0">
              <a:latin typeface="Arial Rounded MT Bold" panose="020F0704030504030204" pitchFamily="34" charset="0"/>
            </a:endParaRPr>
          </a:p>
        </p:txBody>
      </p:sp>
    </p:spTree>
    <p:extLst>
      <p:ext uri="{BB962C8B-B14F-4D97-AF65-F5344CB8AC3E}">
        <p14:creationId xmlns:p14="http://schemas.microsoft.com/office/powerpoint/2010/main" val="10770941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75063" y="1105468"/>
            <a:ext cx="8915400" cy="3768523"/>
          </a:xfrm>
        </p:spPr>
        <p:txBody>
          <a:bodyPr>
            <a:normAutofit/>
          </a:bodyPr>
          <a:lstStyle/>
          <a:p>
            <a:pPr>
              <a:lnSpc>
                <a:spcPct val="150000"/>
              </a:lnSpc>
            </a:pPr>
            <a:r>
              <a:rPr lang="tr-TR" sz="2000" dirty="0" err="1" smtClean="0">
                <a:latin typeface="Arial Rounded MT Bold" panose="020F0704030504030204" pitchFamily="34" charset="0"/>
                <a:cs typeface="Aharoni" panose="02010803020104030203" pitchFamily="2" charset="-79"/>
              </a:rPr>
              <a:t>Its</a:t>
            </a:r>
            <a:r>
              <a:rPr lang="tr-TR" sz="2000" dirty="0" smtClean="0">
                <a:latin typeface="Arial Rounded MT Bold" panose="020F0704030504030204" pitchFamily="34" charset="0"/>
                <a:cs typeface="Aharoni" panose="02010803020104030203" pitchFamily="2" charset="-79"/>
              </a:rPr>
              <a:t> main </a:t>
            </a:r>
            <a:r>
              <a:rPr lang="tr-TR" sz="2000" dirty="0" err="1" smtClean="0">
                <a:latin typeface="Arial Rounded MT Bold" panose="020F0704030504030204" pitchFamily="34" charset="0"/>
                <a:cs typeface="Aharoni" panose="02010803020104030203" pitchFamily="2" charset="-79"/>
              </a:rPr>
              <a:t>strongholds</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were</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the</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Moscow</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Linguistic</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Circle</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founded</a:t>
            </a:r>
            <a:r>
              <a:rPr lang="tr-TR" sz="2000" dirty="0" smtClean="0">
                <a:latin typeface="Arial Rounded MT Bold" panose="020F0704030504030204" pitchFamily="34" charset="0"/>
                <a:cs typeface="Aharoni" panose="02010803020104030203" pitchFamily="2" charset="-79"/>
              </a:rPr>
              <a:t> in 1915 </a:t>
            </a:r>
            <a:r>
              <a:rPr lang="tr-TR" sz="2000" dirty="0" err="1" smtClean="0">
                <a:latin typeface="Arial Rounded MT Bold" panose="020F0704030504030204" pitchFamily="34" charset="0"/>
                <a:cs typeface="Aharoni" panose="02010803020104030203" pitchFamily="2" charset="-79"/>
              </a:rPr>
              <a:t>and</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the</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Petrograd</a:t>
            </a:r>
            <a:r>
              <a:rPr lang="tr-TR" sz="2000" dirty="0" smtClean="0">
                <a:latin typeface="Arial Rounded MT Bold" panose="020F0704030504030204" pitchFamily="34" charset="0"/>
                <a:cs typeface="Aharoni" panose="02010803020104030203" pitchFamily="2" charset="-79"/>
              </a:rPr>
              <a:t>  « </a:t>
            </a:r>
            <a:r>
              <a:rPr lang="tr-TR" sz="2000" dirty="0" err="1" smtClean="0">
                <a:latin typeface="Arial Rounded MT Bold" panose="020F0704030504030204" pitchFamily="34" charset="0"/>
                <a:cs typeface="Aharoni" panose="02010803020104030203" pitchFamily="2" charset="-79"/>
              </a:rPr>
              <a:t>Society</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for</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the</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Study</a:t>
            </a:r>
            <a:r>
              <a:rPr lang="tr-TR" sz="2000" dirty="0" smtClean="0">
                <a:latin typeface="Arial Rounded MT Bold" panose="020F0704030504030204" pitchFamily="34" charset="0"/>
                <a:cs typeface="Aharoni" panose="02010803020104030203" pitchFamily="2" charset="-79"/>
              </a:rPr>
              <a:t> of </a:t>
            </a:r>
            <a:r>
              <a:rPr lang="tr-TR" sz="2000" dirty="0" err="1" smtClean="0">
                <a:latin typeface="Arial Rounded MT Bold" panose="020F0704030504030204" pitchFamily="34" charset="0"/>
                <a:cs typeface="Aharoni" panose="02010803020104030203" pitchFamily="2" charset="-79"/>
              </a:rPr>
              <a:t>Poetic</a:t>
            </a:r>
            <a:r>
              <a:rPr lang="tr-TR" sz="2000" dirty="0" smtClean="0">
                <a:latin typeface="Arial Rounded MT Bold" panose="020F0704030504030204" pitchFamily="34" charset="0"/>
                <a:cs typeface="Aharoni" panose="02010803020104030203" pitchFamily="2" charset="-79"/>
              </a:rPr>
              <a:t> Language» (OPOYAZ) </a:t>
            </a:r>
            <a:r>
              <a:rPr lang="tr-TR" sz="2000" dirty="0" err="1" smtClean="0">
                <a:latin typeface="Arial Rounded MT Bold" panose="020F0704030504030204" pitchFamily="34" charset="0"/>
                <a:cs typeface="Aharoni" panose="02010803020104030203" pitchFamily="2" charset="-79"/>
              </a:rPr>
              <a:t>formed</a:t>
            </a:r>
            <a:r>
              <a:rPr lang="tr-TR" sz="2000" dirty="0" smtClean="0">
                <a:latin typeface="Arial Rounded MT Bold" panose="020F0704030504030204" pitchFamily="34" charset="0"/>
                <a:cs typeface="Aharoni" panose="02010803020104030203" pitchFamily="2" charset="-79"/>
              </a:rPr>
              <a:t> in 1916. </a:t>
            </a:r>
            <a:r>
              <a:rPr lang="tr-TR" sz="2000" dirty="0" err="1" smtClean="0">
                <a:latin typeface="Arial Rounded MT Bold" panose="020F0704030504030204" pitchFamily="34" charset="0"/>
                <a:cs typeface="Aharoni" panose="02010803020104030203" pitchFamily="2" charset="-79"/>
              </a:rPr>
              <a:t>The</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initial</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statement</a:t>
            </a:r>
            <a:r>
              <a:rPr lang="tr-TR" sz="2000" dirty="0" smtClean="0">
                <a:latin typeface="Arial Rounded MT Bold" panose="020F0704030504030204" pitchFamily="34" charset="0"/>
                <a:cs typeface="Aharoni" panose="02010803020104030203" pitchFamily="2" charset="-79"/>
              </a:rPr>
              <a:t> of </a:t>
            </a:r>
            <a:r>
              <a:rPr lang="tr-TR" sz="2000" dirty="0" err="1" smtClean="0">
                <a:latin typeface="Arial Rounded MT Bold" panose="020F0704030504030204" pitchFamily="34" charset="0"/>
                <a:cs typeface="Aharoni" panose="02010803020104030203" pitchFamily="2" charset="-79"/>
              </a:rPr>
              <a:t>the</a:t>
            </a:r>
            <a:r>
              <a:rPr lang="tr-TR" sz="2000" dirty="0" smtClean="0">
                <a:latin typeface="Arial Rounded MT Bold" panose="020F0704030504030204" pitchFamily="34" charset="0"/>
                <a:cs typeface="Aharoni" panose="02010803020104030203" pitchFamily="2" charset="-79"/>
              </a:rPr>
              <a:t> Formalist </a:t>
            </a:r>
            <a:r>
              <a:rPr lang="tr-TR" sz="2000" dirty="0" err="1" smtClean="0">
                <a:latin typeface="Arial Rounded MT Bold" panose="020F0704030504030204" pitchFamily="34" charset="0"/>
                <a:cs typeface="Aharoni" panose="02010803020104030203" pitchFamily="2" charset="-79"/>
              </a:rPr>
              <a:t>position</a:t>
            </a:r>
            <a:r>
              <a:rPr lang="tr-TR" sz="2000" dirty="0" smtClean="0">
                <a:latin typeface="Arial Rounded MT Bold" panose="020F0704030504030204" pitchFamily="34" charset="0"/>
                <a:cs typeface="Aharoni" panose="02010803020104030203" pitchFamily="2" charset="-79"/>
              </a:rPr>
              <a:t> is </a:t>
            </a:r>
            <a:r>
              <a:rPr lang="tr-TR" sz="2000" dirty="0" err="1" smtClean="0">
                <a:latin typeface="Arial Rounded MT Bold" panose="020F0704030504030204" pitchFamily="34" charset="0"/>
                <a:cs typeface="Aharoni" panose="02010803020104030203" pitchFamily="2" charset="-79"/>
              </a:rPr>
              <a:t>found</a:t>
            </a:r>
            <a:r>
              <a:rPr lang="tr-TR" sz="2000" dirty="0" smtClean="0">
                <a:latin typeface="Arial Rounded MT Bold" panose="020F0704030504030204" pitchFamily="34" charset="0"/>
                <a:cs typeface="Aharoni" panose="02010803020104030203" pitchFamily="2" charset="-79"/>
              </a:rPr>
              <a:t> in </a:t>
            </a:r>
            <a:r>
              <a:rPr lang="tr-TR" sz="2000" dirty="0" err="1" smtClean="0">
                <a:latin typeface="Arial Rounded MT Bold" panose="020F0704030504030204" pitchFamily="34" charset="0"/>
                <a:cs typeface="Aharoni" panose="02010803020104030203" pitchFamily="2" charset="-79"/>
              </a:rPr>
              <a:t>the</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symposium</a:t>
            </a:r>
            <a:r>
              <a:rPr lang="tr-TR" sz="2000" dirty="0" smtClean="0">
                <a:latin typeface="Arial Rounded MT Bold" panose="020F0704030504030204" pitchFamily="34" charset="0"/>
                <a:cs typeface="Aharoni" panose="02010803020104030203" pitchFamily="2" charset="-79"/>
              </a:rPr>
              <a:t>, </a:t>
            </a:r>
            <a:r>
              <a:rPr lang="tr-TR" sz="2000" i="1" dirty="0" err="1" smtClean="0">
                <a:latin typeface="Arial Rounded MT Bold" panose="020F0704030504030204" pitchFamily="34" charset="0"/>
                <a:cs typeface="Aharoni" panose="02010803020104030203" pitchFamily="2" charset="-79"/>
              </a:rPr>
              <a:t>Poetics</a:t>
            </a:r>
            <a:r>
              <a:rPr lang="tr-TR" sz="2000" i="1" dirty="0" smtClean="0">
                <a:latin typeface="Arial Rounded MT Bold" panose="020F0704030504030204" pitchFamily="34" charset="0"/>
                <a:cs typeface="Aharoni" panose="02010803020104030203" pitchFamily="2" charset="-79"/>
              </a:rPr>
              <a:t>. </a:t>
            </a:r>
            <a:r>
              <a:rPr lang="tr-TR" sz="2000" i="1" dirty="0" err="1" smtClean="0">
                <a:latin typeface="Arial Rounded MT Bold" panose="020F0704030504030204" pitchFamily="34" charset="0"/>
                <a:cs typeface="Aharoni" panose="02010803020104030203" pitchFamily="2" charset="-79"/>
              </a:rPr>
              <a:t>Studies</a:t>
            </a:r>
            <a:r>
              <a:rPr lang="tr-TR" sz="2000" i="1" dirty="0" smtClean="0">
                <a:latin typeface="Arial Rounded MT Bold" panose="020F0704030504030204" pitchFamily="34" charset="0"/>
                <a:cs typeface="Aharoni" panose="02010803020104030203" pitchFamily="2" charset="-79"/>
              </a:rPr>
              <a:t> in </a:t>
            </a:r>
            <a:r>
              <a:rPr lang="tr-TR" sz="2000" i="1" dirty="0" err="1" smtClean="0">
                <a:latin typeface="Arial Rounded MT Bold" panose="020F0704030504030204" pitchFamily="34" charset="0"/>
                <a:cs typeface="Aharoni" panose="02010803020104030203" pitchFamily="2" charset="-79"/>
              </a:rPr>
              <a:t>the</a:t>
            </a:r>
            <a:r>
              <a:rPr lang="tr-TR" sz="2000" i="1" dirty="0" smtClean="0">
                <a:latin typeface="Arial Rounded MT Bold" panose="020F0704030504030204" pitchFamily="34" charset="0"/>
                <a:cs typeface="Aharoni" panose="02010803020104030203" pitchFamily="2" charset="-79"/>
              </a:rPr>
              <a:t> </a:t>
            </a:r>
            <a:r>
              <a:rPr lang="tr-TR" sz="2000" i="1" dirty="0" err="1" smtClean="0">
                <a:latin typeface="Arial Rounded MT Bold" panose="020F0704030504030204" pitchFamily="34" charset="0"/>
                <a:cs typeface="Aharoni" panose="02010803020104030203" pitchFamily="2" charset="-79"/>
              </a:rPr>
              <a:t>Theory</a:t>
            </a:r>
            <a:r>
              <a:rPr lang="tr-TR" sz="2000" i="1" dirty="0" smtClean="0">
                <a:latin typeface="Arial Rounded MT Bold" panose="020F0704030504030204" pitchFamily="34" charset="0"/>
                <a:cs typeface="Aharoni" panose="02010803020104030203" pitchFamily="2" charset="-79"/>
              </a:rPr>
              <a:t> of </a:t>
            </a:r>
            <a:r>
              <a:rPr lang="tr-TR" sz="2000" i="1" dirty="0" err="1" smtClean="0">
                <a:latin typeface="Arial Rounded MT Bold" panose="020F0704030504030204" pitchFamily="34" charset="0"/>
                <a:cs typeface="Aharoni" panose="02010803020104030203" pitchFamily="2" charset="-79"/>
              </a:rPr>
              <a:t>Poetic</a:t>
            </a:r>
            <a:r>
              <a:rPr lang="tr-TR" sz="2000" i="1" dirty="0" smtClean="0">
                <a:latin typeface="Arial Rounded MT Bold" panose="020F0704030504030204" pitchFamily="34" charset="0"/>
                <a:cs typeface="Aharoni" panose="02010803020104030203" pitchFamily="2" charset="-79"/>
              </a:rPr>
              <a:t> Language</a:t>
            </a:r>
            <a:r>
              <a:rPr lang="tr-TR" sz="2000" dirty="0" smtClean="0">
                <a:latin typeface="Arial Rounded MT Bold" panose="020F0704030504030204" pitchFamily="34" charset="0"/>
                <a:cs typeface="Aharoni" panose="02010803020104030203" pitchFamily="2" charset="-79"/>
              </a:rPr>
              <a:t> (1919), </a:t>
            </a:r>
            <a:r>
              <a:rPr lang="tr-TR" sz="2000" dirty="0" err="1" smtClean="0">
                <a:latin typeface="Arial Rounded MT Bold" panose="020F0704030504030204" pitchFamily="34" charset="0"/>
                <a:cs typeface="Aharoni" panose="02010803020104030203" pitchFamily="2" charset="-79"/>
              </a:rPr>
              <a:t>and</a:t>
            </a:r>
            <a:r>
              <a:rPr lang="tr-TR" sz="2000" dirty="0" smtClean="0">
                <a:latin typeface="Arial Rounded MT Bold" panose="020F0704030504030204" pitchFamily="34" charset="0"/>
                <a:cs typeface="Aharoni" panose="02010803020104030203" pitchFamily="2" charset="-79"/>
              </a:rPr>
              <a:t> in </a:t>
            </a:r>
            <a:r>
              <a:rPr lang="tr-TR" sz="2000" i="1" dirty="0" smtClean="0">
                <a:latin typeface="Arial Rounded MT Bold" panose="020F0704030504030204" pitchFamily="34" charset="0"/>
                <a:cs typeface="Aharoni" panose="02010803020104030203" pitchFamily="2" charset="-79"/>
              </a:rPr>
              <a:t>Modern Russian </a:t>
            </a:r>
            <a:r>
              <a:rPr lang="tr-TR" sz="2000" i="1" dirty="0" err="1" smtClean="0">
                <a:latin typeface="Arial Rounded MT Bold" panose="020F0704030504030204" pitchFamily="34" charset="0"/>
                <a:cs typeface="Aharoni" panose="02010803020104030203" pitchFamily="2" charset="-79"/>
              </a:rPr>
              <a:t>Poetry</a:t>
            </a:r>
            <a:r>
              <a:rPr lang="tr-TR" sz="2000" i="1" dirty="0" smtClean="0">
                <a:latin typeface="Arial Rounded MT Bold" panose="020F0704030504030204" pitchFamily="34" charset="0"/>
                <a:cs typeface="Aharoni" panose="02010803020104030203" pitchFamily="2" charset="-79"/>
              </a:rPr>
              <a:t> </a:t>
            </a:r>
            <a:r>
              <a:rPr lang="tr-TR" sz="2000" dirty="0" smtClean="0">
                <a:latin typeface="Arial Rounded MT Bold" panose="020F0704030504030204" pitchFamily="34" charset="0"/>
                <a:cs typeface="Aharoni" panose="02010803020104030203" pitchFamily="2" charset="-79"/>
              </a:rPr>
              <a:t>(1921) </a:t>
            </a:r>
            <a:r>
              <a:rPr lang="tr-TR" sz="2000" dirty="0" err="1" smtClean="0">
                <a:latin typeface="Arial Rounded MT Bold" panose="020F0704030504030204" pitchFamily="34" charset="0"/>
                <a:cs typeface="Aharoni" panose="02010803020104030203" pitchFamily="2" charset="-79"/>
              </a:rPr>
              <a:t>by</a:t>
            </a:r>
            <a:r>
              <a:rPr lang="tr-TR" sz="2000" dirty="0" smtClean="0">
                <a:latin typeface="Arial Rounded MT Bold" panose="020F0704030504030204" pitchFamily="34" charset="0"/>
                <a:cs typeface="Aharoni" panose="02010803020104030203" pitchFamily="2" charset="-79"/>
              </a:rPr>
              <a:t> Roman </a:t>
            </a:r>
            <a:r>
              <a:rPr lang="tr-TR" sz="2000" dirty="0" err="1" smtClean="0">
                <a:latin typeface="Arial Rounded MT Bold" panose="020F0704030504030204" pitchFamily="34" charset="0"/>
                <a:cs typeface="Aharoni" panose="02010803020104030203" pitchFamily="2" charset="-79"/>
              </a:rPr>
              <a:t>Jakobson</a:t>
            </a:r>
            <a:r>
              <a:rPr lang="tr-TR" sz="2000" dirty="0" smtClean="0">
                <a:latin typeface="Arial Rounded MT Bold" panose="020F0704030504030204" pitchFamily="34" charset="0"/>
                <a:cs typeface="Aharoni" panose="02010803020104030203" pitchFamily="2" charset="-79"/>
              </a:rPr>
              <a:t>. </a:t>
            </a:r>
            <a:endParaRPr lang="tr-TR" sz="2000" dirty="0">
              <a:latin typeface="Arial Rounded MT Bold" panose="020F0704030504030204" pitchFamily="34" charset="0"/>
              <a:cs typeface="Aharoni" panose="02010803020104030203" pitchFamily="2" charset="-79"/>
            </a:endParaRPr>
          </a:p>
        </p:txBody>
      </p:sp>
    </p:spTree>
    <p:extLst>
      <p:ext uri="{BB962C8B-B14F-4D97-AF65-F5344CB8AC3E}">
        <p14:creationId xmlns:p14="http://schemas.microsoft.com/office/powerpoint/2010/main" val="13873279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06612" y="1295400"/>
            <a:ext cx="8915400" cy="3777622"/>
          </a:xfrm>
        </p:spPr>
        <p:txBody>
          <a:bodyPr>
            <a:normAutofit/>
          </a:bodyPr>
          <a:lstStyle/>
          <a:p>
            <a:pPr>
              <a:lnSpc>
                <a:spcPct val="160000"/>
              </a:lnSpc>
            </a:pPr>
            <a:r>
              <a:rPr lang="tr-TR" sz="2000" dirty="0" smtClean="0">
                <a:latin typeface="Arial Rounded MT Bold" panose="020F0704030504030204" pitchFamily="34" charset="0"/>
              </a:rPr>
              <a:t>New </a:t>
            </a:r>
            <a:r>
              <a:rPr lang="tr-TR" sz="2000" dirty="0" err="1" smtClean="0">
                <a:latin typeface="Arial Rounded MT Bold" panose="020F0704030504030204" pitchFamily="34" charset="0"/>
              </a:rPr>
              <a:t>Criticism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provides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readers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with</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formula</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arriving</a:t>
            </a:r>
            <a:r>
              <a:rPr lang="tr-TR" sz="2000" dirty="0" smtClean="0">
                <a:latin typeface="Arial Rounded MT Bold" panose="020F0704030504030204" pitchFamily="34" charset="0"/>
              </a:rPr>
              <a:t>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correct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interpretation</a:t>
            </a:r>
            <a:r>
              <a:rPr lang="tr-TR" sz="2000" dirty="0" smtClean="0">
                <a:latin typeface="Arial Rounded MT Bold" panose="020F0704030504030204" pitchFamily="34" charset="0"/>
              </a:rPr>
              <a:t> of a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using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only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itself</a:t>
            </a:r>
            <a:r>
              <a:rPr lang="tr-TR" sz="2000" dirty="0" smtClean="0">
                <a:latin typeface="Arial Rounded MT Bold" panose="020F0704030504030204" pitchFamily="34" charset="0"/>
              </a:rPr>
              <a:t>.</a:t>
            </a:r>
          </a:p>
          <a:p>
            <a:pPr>
              <a:lnSpc>
                <a:spcPct val="160000"/>
              </a:lnSpc>
            </a:pPr>
            <a:r>
              <a:rPr lang="tr-TR" sz="2000" dirty="0" err="1" smtClean="0">
                <a:latin typeface="Arial Rounded MT Bold" panose="020F0704030504030204" pitchFamily="34" charset="0"/>
              </a:rPr>
              <a:t>According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New </a:t>
            </a:r>
            <a:r>
              <a:rPr lang="tr-TR" sz="2000" dirty="0" err="1" smtClean="0">
                <a:latin typeface="Arial Rounded MT Bold" panose="020F0704030504030204" pitchFamily="34" charset="0"/>
              </a:rPr>
              <a:t>Criticism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poem’s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overall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meaning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form </a:t>
            </a:r>
            <a:r>
              <a:rPr lang="tr-TR" sz="2000" dirty="0" err="1" smtClean="0">
                <a:latin typeface="Arial Rounded MT Bold" panose="020F0704030504030204" pitchFamily="34" charset="0"/>
              </a:rPr>
              <a:t>depends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solely</a:t>
            </a:r>
            <a:r>
              <a:rPr lang="tr-TR" sz="2000" dirty="0" smtClean="0">
                <a:latin typeface="Arial Rounded MT Bold" panose="020F0704030504030204" pitchFamily="34" charset="0"/>
              </a:rPr>
              <a:t> on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 No </a:t>
            </a:r>
            <a:r>
              <a:rPr lang="tr-TR" sz="2000" dirty="0" err="1" smtClean="0">
                <a:latin typeface="Arial Rounded MT Bold" panose="020F0704030504030204" pitchFamily="34" charset="0"/>
              </a:rPr>
              <a:t>library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research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no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studying</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author’s</a:t>
            </a:r>
            <a:r>
              <a:rPr lang="tr-TR" sz="2000" dirty="0" smtClean="0">
                <a:latin typeface="Arial Rounded MT Bold" panose="020F0704030504030204" pitchFamily="34" charset="0"/>
              </a:rPr>
              <a:t> life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times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no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other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extratextual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information</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needed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itself</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contains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all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necessary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information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discover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meaning</a:t>
            </a:r>
            <a:r>
              <a:rPr lang="tr-TR" sz="2000" dirty="0" smtClean="0">
                <a:latin typeface="Arial Rounded MT Bold" panose="020F0704030504030204" pitchFamily="34" charset="0"/>
              </a:rPr>
              <a:t>. </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363986826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56949" y="109182"/>
            <a:ext cx="8915400" cy="6387151"/>
          </a:xfrm>
        </p:spPr>
        <p:txBody>
          <a:bodyPr>
            <a:normAutofit lnSpcReduction="10000"/>
          </a:bodyPr>
          <a:lstStyle/>
          <a:p>
            <a:pPr>
              <a:lnSpc>
                <a:spcPct val="200000"/>
              </a:lnSpc>
            </a:pPr>
            <a:r>
              <a:rPr lang="tr-TR" dirty="0" err="1" smtClean="0">
                <a:latin typeface="Arial Rounded MT Bold" panose="020F0704030504030204" pitchFamily="34" charset="0"/>
              </a:rPr>
              <a:t>Samuel</a:t>
            </a:r>
            <a:r>
              <a:rPr lang="tr-TR" dirty="0" smtClean="0">
                <a:latin typeface="Arial Rounded MT Bold" panose="020F0704030504030204" pitchFamily="34" charset="0"/>
              </a:rPr>
              <a:t> Taylor </a:t>
            </a:r>
            <a:r>
              <a:rPr lang="tr-TR" dirty="0" err="1" smtClean="0">
                <a:latin typeface="Arial Rounded MT Bold" panose="020F0704030504030204" pitchFamily="34" charset="0"/>
              </a:rPr>
              <a:t>Coleridge’s</a:t>
            </a:r>
            <a:r>
              <a:rPr lang="tr-TR" dirty="0" smtClean="0">
                <a:latin typeface="Arial Rounded MT Bold" panose="020F0704030504030204" pitchFamily="34" charset="0"/>
              </a:rPr>
              <a:t> </a:t>
            </a:r>
            <a:r>
              <a:rPr lang="tr-TR" dirty="0" err="1" smtClean="0">
                <a:latin typeface="Arial Rounded MT Bold" panose="020F0704030504030204" pitchFamily="34" charset="0"/>
              </a:rPr>
              <a:t>study</a:t>
            </a:r>
            <a:r>
              <a:rPr lang="tr-TR" dirty="0" smtClean="0">
                <a:latin typeface="Arial Rounded MT Bold" panose="020F0704030504030204" pitchFamily="34" charset="0"/>
              </a:rPr>
              <a:t> of «</a:t>
            </a:r>
            <a:r>
              <a:rPr lang="tr-TR" dirty="0" err="1" smtClean="0">
                <a:latin typeface="Arial Rounded MT Bold" panose="020F0704030504030204" pitchFamily="34" charset="0"/>
              </a:rPr>
              <a:t>Venus</a:t>
            </a:r>
            <a:r>
              <a:rPr lang="tr-TR" dirty="0" smtClean="0">
                <a:latin typeface="Arial Rounded MT Bold" panose="020F0704030504030204" pitchFamily="34" charset="0"/>
              </a:rPr>
              <a:t> </a:t>
            </a:r>
            <a:r>
              <a:rPr lang="tr-TR" dirty="0" err="1" smtClean="0">
                <a:latin typeface="Arial Rounded MT Bold" panose="020F0704030504030204" pitchFamily="34" charset="0"/>
              </a:rPr>
              <a:t>and</a:t>
            </a:r>
            <a:r>
              <a:rPr lang="tr-TR" dirty="0" smtClean="0">
                <a:latin typeface="Arial Rounded MT Bold" panose="020F0704030504030204" pitchFamily="34" charset="0"/>
              </a:rPr>
              <a:t> </a:t>
            </a:r>
            <a:r>
              <a:rPr lang="tr-TR" dirty="0" err="1" smtClean="0">
                <a:latin typeface="Arial Rounded MT Bold" panose="020F0704030504030204" pitchFamily="34" charset="0"/>
              </a:rPr>
              <a:t>Adonis</a:t>
            </a:r>
            <a:r>
              <a:rPr lang="tr-TR" dirty="0" smtClean="0">
                <a:latin typeface="Arial Rounded MT Bold" panose="020F0704030504030204" pitchFamily="34" charset="0"/>
              </a:rPr>
              <a:t>» in </a:t>
            </a:r>
            <a:r>
              <a:rPr lang="tr-TR" i="1" dirty="0" err="1" smtClean="0">
                <a:latin typeface="Arial Rounded MT Bold" panose="020F0704030504030204" pitchFamily="34" charset="0"/>
              </a:rPr>
              <a:t>Biographia</a:t>
            </a:r>
            <a:r>
              <a:rPr lang="tr-TR" i="1" dirty="0" smtClean="0">
                <a:latin typeface="Arial Rounded MT Bold" panose="020F0704030504030204" pitchFamily="34" charset="0"/>
              </a:rPr>
              <a:t>  </a:t>
            </a:r>
            <a:r>
              <a:rPr lang="tr-TR" i="1" dirty="0" err="1" smtClean="0">
                <a:latin typeface="Arial Rounded MT Bold" panose="020F0704030504030204" pitchFamily="34" charset="0"/>
              </a:rPr>
              <a:t>Literaria</a:t>
            </a:r>
            <a:r>
              <a:rPr lang="tr-TR" i="1" dirty="0" smtClean="0">
                <a:latin typeface="Arial Rounded MT Bold" panose="020F0704030504030204" pitchFamily="34" charset="0"/>
              </a:rPr>
              <a:t> </a:t>
            </a:r>
            <a:r>
              <a:rPr lang="tr-TR" dirty="0" err="1" smtClean="0">
                <a:latin typeface="Arial Rounded MT Bold" panose="020F0704030504030204" pitchFamily="34" charset="0"/>
              </a:rPr>
              <a:t>furnishes</a:t>
            </a:r>
            <a:r>
              <a:rPr lang="tr-TR" dirty="0" smtClean="0">
                <a:latin typeface="Arial Rounded MT Bold" panose="020F0704030504030204" pitchFamily="34" charset="0"/>
              </a:rPr>
              <a:t> a </a:t>
            </a:r>
            <a:r>
              <a:rPr lang="tr-TR" dirty="0" err="1" smtClean="0">
                <a:latin typeface="Arial Rounded MT Bold" panose="020F0704030504030204" pitchFamily="34" charset="0"/>
              </a:rPr>
              <a:t>kind</a:t>
            </a:r>
            <a:r>
              <a:rPr lang="tr-TR" dirty="0" smtClean="0">
                <a:latin typeface="Arial Rounded MT Bold" panose="020F0704030504030204" pitchFamily="34" charset="0"/>
              </a:rPr>
              <a:t> of </a:t>
            </a:r>
            <a:r>
              <a:rPr lang="tr-TR" dirty="0" err="1" smtClean="0">
                <a:latin typeface="Arial Rounded MT Bold" panose="020F0704030504030204" pitchFamily="34" charset="0"/>
              </a:rPr>
              <a:t>epitome</a:t>
            </a:r>
            <a:r>
              <a:rPr lang="tr-TR" dirty="0" smtClean="0">
                <a:latin typeface="Arial Rounded MT Bold" panose="020F0704030504030204" pitchFamily="34" charset="0"/>
              </a:rPr>
              <a:t> of </a:t>
            </a:r>
            <a:r>
              <a:rPr lang="tr-TR" dirty="0" err="1" smtClean="0">
                <a:latin typeface="Arial Rounded MT Bold" panose="020F0704030504030204" pitchFamily="34" charset="0"/>
              </a:rPr>
              <a:t>many</a:t>
            </a:r>
            <a:r>
              <a:rPr lang="tr-TR" dirty="0" smtClean="0">
                <a:latin typeface="Arial Rounded MT Bold" panose="020F0704030504030204" pitchFamily="34" charset="0"/>
              </a:rPr>
              <a:t> of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considerations</a:t>
            </a:r>
            <a:r>
              <a:rPr lang="tr-TR" dirty="0" smtClean="0">
                <a:latin typeface="Arial Rounded MT Bold" panose="020F0704030504030204" pitchFamily="34" charset="0"/>
              </a:rPr>
              <a:t> </a:t>
            </a:r>
            <a:r>
              <a:rPr lang="tr-TR" dirty="0" err="1" smtClean="0">
                <a:latin typeface="Arial Rounded MT Bold" panose="020F0704030504030204" pitchFamily="34" charset="0"/>
              </a:rPr>
              <a:t>that</a:t>
            </a:r>
            <a:r>
              <a:rPr lang="tr-TR" dirty="0" smtClean="0">
                <a:latin typeface="Arial Rounded MT Bold" panose="020F0704030504030204" pitchFamily="34" charset="0"/>
              </a:rPr>
              <a:t> </a:t>
            </a:r>
            <a:r>
              <a:rPr lang="tr-TR" dirty="0" err="1" smtClean="0">
                <a:latin typeface="Arial Rounded MT Bold" panose="020F0704030504030204" pitchFamily="34" charset="0"/>
              </a:rPr>
              <a:t>recur</a:t>
            </a:r>
            <a:r>
              <a:rPr lang="tr-TR" dirty="0" smtClean="0">
                <a:latin typeface="Arial Rounded MT Bold" panose="020F0704030504030204" pitchFamily="34" charset="0"/>
              </a:rPr>
              <a:t> </a:t>
            </a:r>
            <a:r>
              <a:rPr lang="tr-TR" dirty="0" err="1" smtClean="0">
                <a:latin typeface="Arial Rounded MT Bold" panose="020F0704030504030204" pitchFamily="34" charset="0"/>
              </a:rPr>
              <a:t>over</a:t>
            </a:r>
            <a:r>
              <a:rPr lang="tr-TR" dirty="0" smtClean="0">
                <a:latin typeface="Arial Rounded MT Bold" panose="020F0704030504030204" pitchFamily="34" charset="0"/>
              </a:rPr>
              <a:t> </a:t>
            </a:r>
            <a:r>
              <a:rPr lang="tr-TR" dirty="0" err="1" smtClean="0">
                <a:latin typeface="Arial Rounded MT Bold" panose="020F0704030504030204" pitchFamily="34" charset="0"/>
              </a:rPr>
              <a:t>and</a:t>
            </a:r>
            <a:r>
              <a:rPr lang="tr-TR" dirty="0" smtClean="0">
                <a:latin typeface="Arial Rounded MT Bold" panose="020F0704030504030204" pitchFamily="34" charset="0"/>
              </a:rPr>
              <a:t> </a:t>
            </a:r>
            <a:r>
              <a:rPr lang="tr-TR" dirty="0" err="1" smtClean="0">
                <a:latin typeface="Arial Rounded MT Bold" panose="020F0704030504030204" pitchFamily="34" charset="0"/>
              </a:rPr>
              <a:t>over</a:t>
            </a:r>
            <a:r>
              <a:rPr lang="tr-TR" dirty="0" smtClean="0">
                <a:latin typeface="Arial Rounded MT Bold" panose="020F0704030504030204" pitchFamily="34" charset="0"/>
              </a:rPr>
              <a:t> </a:t>
            </a:r>
            <a:r>
              <a:rPr lang="tr-TR" dirty="0" err="1" smtClean="0">
                <a:latin typeface="Arial Rounded MT Bold" panose="020F0704030504030204" pitchFamily="34" charset="0"/>
              </a:rPr>
              <a:t>again</a:t>
            </a:r>
            <a:r>
              <a:rPr lang="tr-TR" dirty="0" smtClean="0">
                <a:latin typeface="Arial Rounded MT Bold" panose="020F0704030504030204" pitchFamily="34" charset="0"/>
              </a:rPr>
              <a:t> in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new</a:t>
            </a:r>
            <a:r>
              <a:rPr lang="tr-TR" dirty="0" smtClean="0">
                <a:latin typeface="Arial Rounded MT Bold" panose="020F0704030504030204" pitchFamily="34" charset="0"/>
              </a:rPr>
              <a:t> </a:t>
            </a:r>
            <a:r>
              <a:rPr lang="tr-TR" dirty="0" err="1" smtClean="0">
                <a:latin typeface="Arial Rounded MT Bold" panose="020F0704030504030204" pitchFamily="34" charset="0"/>
              </a:rPr>
              <a:t>criticism</a:t>
            </a:r>
            <a:r>
              <a:rPr lang="tr-TR" dirty="0" smtClean="0">
                <a:latin typeface="Arial Rounded MT Bold" panose="020F0704030504030204" pitchFamily="34" charset="0"/>
              </a:rPr>
              <a:t>: </a:t>
            </a:r>
            <a:r>
              <a:rPr lang="tr-TR" dirty="0" err="1" smtClean="0">
                <a:latin typeface="Arial Rounded MT Bold" panose="020F0704030504030204" pitchFamily="34" charset="0"/>
              </a:rPr>
              <a:t>imagination</a:t>
            </a:r>
            <a:r>
              <a:rPr lang="tr-TR" dirty="0" smtClean="0">
                <a:latin typeface="Arial Rounded MT Bold" panose="020F0704030504030204" pitchFamily="34" charset="0"/>
              </a:rPr>
              <a:t> as it </a:t>
            </a:r>
            <a:r>
              <a:rPr lang="tr-TR" dirty="0" err="1" smtClean="0">
                <a:latin typeface="Arial Rounded MT Bold" panose="020F0704030504030204" pitchFamily="34" charset="0"/>
              </a:rPr>
              <a:t>relates</a:t>
            </a:r>
            <a:r>
              <a:rPr lang="tr-TR" dirty="0" smtClean="0">
                <a:latin typeface="Arial Rounded MT Bold" panose="020F0704030504030204" pitchFamily="34" charset="0"/>
              </a:rPr>
              <a:t> </a:t>
            </a:r>
            <a:r>
              <a:rPr lang="tr-TR" dirty="0" err="1" smtClean="0">
                <a:latin typeface="Arial Rounded MT Bold" panose="020F0704030504030204" pitchFamily="34" charset="0"/>
              </a:rPr>
              <a:t>to</a:t>
            </a:r>
            <a:r>
              <a:rPr lang="tr-TR" dirty="0" smtClean="0">
                <a:latin typeface="Arial Rounded MT Bold" panose="020F0704030504030204" pitchFamily="34" charset="0"/>
              </a:rPr>
              <a:t> </a:t>
            </a:r>
            <a:r>
              <a:rPr lang="tr-TR" dirty="0" err="1" smtClean="0">
                <a:latin typeface="Arial Rounded MT Bold" panose="020F0704030504030204" pitchFamily="34" charset="0"/>
              </a:rPr>
              <a:t>versification</a:t>
            </a:r>
            <a:r>
              <a:rPr lang="tr-TR" dirty="0" smtClean="0">
                <a:latin typeface="Arial Rounded MT Bold" panose="020F0704030504030204" pitchFamily="34" charset="0"/>
              </a:rPr>
              <a:t> </a:t>
            </a:r>
            <a:r>
              <a:rPr lang="tr-TR" dirty="0" err="1" smtClean="0">
                <a:latin typeface="Arial Rounded MT Bold" panose="020F0704030504030204" pitchFamily="34" charset="0"/>
              </a:rPr>
              <a:t>and</a:t>
            </a:r>
            <a:r>
              <a:rPr lang="tr-TR" dirty="0" smtClean="0">
                <a:latin typeface="Arial Rounded MT Bold" panose="020F0704030504030204" pitchFamily="34" charset="0"/>
              </a:rPr>
              <a:t>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ability</a:t>
            </a:r>
            <a:r>
              <a:rPr lang="tr-TR" dirty="0" smtClean="0">
                <a:latin typeface="Arial Rounded MT Bold" panose="020F0704030504030204" pitchFamily="34" charset="0"/>
              </a:rPr>
              <a:t> </a:t>
            </a:r>
            <a:r>
              <a:rPr lang="tr-TR" dirty="0" err="1" smtClean="0">
                <a:latin typeface="Arial Rounded MT Bold" panose="020F0704030504030204" pitchFamily="34" charset="0"/>
              </a:rPr>
              <a:t>to</a:t>
            </a:r>
            <a:r>
              <a:rPr lang="tr-TR" dirty="0" smtClean="0">
                <a:latin typeface="Arial Rounded MT Bold" panose="020F0704030504030204" pitchFamily="34" charset="0"/>
              </a:rPr>
              <a:t> </a:t>
            </a:r>
            <a:r>
              <a:rPr lang="tr-TR" dirty="0" err="1" smtClean="0">
                <a:latin typeface="Arial Rounded MT Bold" panose="020F0704030504030204" pitchFamily="34" charset="0"/>
              </a:rPr>
              <a:t>reduce</a:t>
            </a:r>
            <a:r>
              <a:rPr lang="tr-TR" dirty="0" smtClean="0">
                <a:latin typeface="Arial Rounded MT Bold" panose="020F0704030504030204" pitchFamily="34" charset="0"/>
              </a:rPr>
              <a:t> a </a:t>
            </a:r>
            <a:r>
              <a:rPr lang="tr-TR" dirty="0" err="1" smtClean="0">
                <a:latin typeface="Arial Rounded MT Bold" panose="020F0704030504030204" pitchFamily="34" charset="0"/>
              </a:rPr>
              <a:t>multitude</a:t>
            </a:r>
            <a:r>
              <a:rPr lang="tr-TR" dirty="0" smtClean="0">
                <a:latin typeface="Arial Rounded MT Bold" panose="020F0704030504030204" pitchFamily="34" charset="0"/>
              </a:rPr>
              <a:t> of </a:t>
            </a:r>
            <a:r>
              <a:rPr lang="tr-TR" dirty="0" err="1" smtClean="0">
                <a:latin typeface="Arial Rounded MT Bold" panose="020F0704030504030204" pitchFamily="34" charset="0"/>
              </a:rPr>
              <a:t>feelings</a:t>
            </a:r>
            <a:r>
              <a:rPr lang="tr-TR" dirty="0" smtClean="0">
                <a:latin typeface="Arial Rounded MT Bold" panose="020F0704030504030204" pitchFamily="34" charset="0"/>
              </a:rPr>
              <a:t> </a:t>
            </a:r>
            <a:r>
              <a:rPr lang="tr-TR" dirty="0" err="1" smtClean="0">
                <a:latin typeface="Arial Rounded MT Bold" panose="020F0704030504030204" pitchFamily="34" charset="0"/>
              </a:rPr>
              <a:t>to</a:t>
            </a:r>
            <a:r>
              <a:rPr lang="tr-TR" dirty="0" smtClean="0">
                <a:latin typeface="Arial Rounded MT Bold" panose="020F0704030504030204" pitchFamily="34" charset="0"/>
              </a:rPr>
              <a:t> </a:t>
            </a:r>
            <a:r>
              <a:rPr lang="tr-TR" dirty="0" err="1" smtClean="0">
                <a:latin typeface="Arial Rounded MT Bold" panose="020F0704030504030204" pitchFamily="34" charset="0"/>
              </a:rPr>
              <a:t>their</a:t>
            </a:r>
            <a:r>
              <a:rPr lang="tr-TR" dirty="0" smtClean="0">
                <a:latin typeface="Arial Rounded MT Bold" panose="020F0704030504030204" pitchFamily="34" charset="0"/>
              </a:rPr>
              <a:t> </a:t>
            </a:r>
            <a:r>
              <a:rPr lang="tr-TR" dirty="0" err="1" smtClean="0">
                <a:latin typeface="Arial Rounded MT Bold" panose="020F0704030504030204" pitchFamily="34" charset="0"/>
              </a:rPr>
              <a:t>proper</a:t>
            </a:r>
            <a:r>
              <a:rPr lang="tr-TR" dirty="0" smtClean="0">
                <a:latin typeface="Arial Rounded MT Bold" panose="020F0704030504030204" pitchFamily="34" charset="0"/>
              </a:rPr>
              <a:t> </a:t>
            </a:r>
            <a:r>
              <a:rPr lang="tr-TR" dirty="0" err="1" smtClean="0">
                <a:latin typeface="Arial Rounded MT Bold" panose="020F0704030504030204" pitchFamily="34" charset="0"/>
              </a:rPr>
              <a:t>proportion</a:t>
            </a:r>
            <a:r>
              <a:rPr lang="tr-TR" dirty="0" smtClean="0">
                <a:latin typeface="Arial Rounded MT Bold" panose="020F0704030504030204" pitchFamily="34" charset="0"/>
              </a:rPr>
              <a:t> in </a:t>
            </a:r>
            <a:r>
              <a:rPr lang="tr-TR" dirty="0" err="1" smtClean="0">
                <a:latin typeface="Arial Rounded MT Bold" panose="020F0704030504030204" pitchFamily="34" charset="0"/>
              </a:rPr>
              <a:t>relation</a:t>
            </a:r>
            <a:r>
              <a:rPr lang="tr-TR" dirty="0" smtClean="0">
                <a:latin typeface="Arial Rounded MT Bold" panose="020F0704030504030204" pitchFamily="34" charset="0"/>
              </a:rPr>
              <a:t> </a:t>
            </a:r>
            <a:r>
              <a:rPr lang="tr-TR" dirty="0" err="1" smtClean="0">
                <a:latin typeface="Arial Rounded MT Bold" panose="020F0704030504030204" pitchFamily="34" charset="0"/>
              </a:rPr>
              <a:t>to</a:t>
            </a:r>
            <a:r>
              <a:rPr lang="tr-TR" dirty="0" smtClean="0">
                <a:latin typeface="Arial Rounded MT Bold" panose="020F0704030504030204" pitchFamily="34" charset="0"/>
              </a:rPr>
              <a:t> </a:t>
            </a:r>
            <a:r>
              <a:rPr lang="tr-TR" dirty="0" err="1" smtClean="0">
                <a:latin typeface="Arial Rounded MT Bold" panose="020F0704030504030204" pitchFamily="34" charset="0"/>
              </a:rPr>
              <a:t>the</a:t>
            </a:r>
            <a:r>
              <a:rPr lang="tr-TR" dirty="0" smtClean="0">
                <a:latin typeface="Arial Rounded MT Bold" panose="020F0704030504030204" pitchFamily="34" charset="0"/>
              </a:rPr>
              <a:t> total </a:t>
            </a:r>
            <a:r>
              <a:rPr lang="tr-TR" dirty="0" err="1" smtClean="0">
                <a:latin typeface="Arial Rounded MT Bold" panose="020F0704030504030204" pitchFamily="34" charset="0"/>
              </a:rPr>
              <a:t>unity</a:t>
            </a:r>
            <a:r>
              <a:rPr lang="tr-TR" dirty="0" smtClean="0">
                <a:latin typeface="Arial Rounded MT Bold" panose="020F0704030504030204" pitchFamily="34" charset="0"/>
              </a:rPr>
              <a:t> of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work</a:t>
            </a:r>
            <a:r>
              <a:rPr lang="tr-TR" dirty="0" smtClean="0">
                <a:latin typeface="Arial Rounded MT Bold" panose="020F0704030504030204" pitchFamily="34" charset="0"/>
              </a:rPr>
              <a:t>; </a:t>
            </a:r>
            <a:r>
              <a:rPr lang="tr-TR" dirty="0" err="1" smtClean="0">
                <a:latin typeface="Arial Rounded MT Bold" panose="020F0704030504030204" pitchFamily="34" charset="0"/>
              </a:rPr>
              <a:t>dissociating</a:t>
            </a:r>
            <a:r>
              <a:rPr lang="tr-TR" dirty="0" smtClean="0">
                <a:latin typeface="Arial Rounded MT Bold" panose="020F0704030504030204" pitchFamily="34" charset="0"/>
              </a:rPr>
              <a:t>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literary</a:t>
            </a:r>
            <a:r>
              <a:rPr lang="tr-TR" dirty="0" smtClean="0">
                <a:latin typeface="Arial Rounded MT Bold" panose="020F0704030504030204" pitchFamily="34" charset="0"/>
              </a:rPr>
              <a:t> </a:t>
            </a:r>
            <a:r>
              <a:rPr lang="tr-TR" dirty="0" err="1" smtClean="0">
                <a:latin typeface="Arial Rounded MT Bold" panose="020F0704030504030204" pitchFamily="34" charset="0"/>
              </a:rPr>
              <a:t>work</a:t>
            </a:r>
            <a:r>
              <a:rPr lang="tr-TR" dirty="0" smtClean="0">
                <a:latin typeface="Arial Rounded MT Bold" panose="020F0704030504030204" pitchFamily="34" charset="0"/>
              </a:rPr>
              <a:t> </a:t>
            </a:r>
            <a:r>
              <a:rPr lang="tr-TR" dirty="0" err="1" smtClean="0">
                <a:latin typeface="Arial Rounded MT Bold" panose="020F0704030504030204" pitchFamily="34" charset="0"/>
              </a:rPr>
              <a:t>from</a:t>
            </a:r>
            <a:r>
              <a:rPr lang="tr-TR" dirty="0" smtClean="0">
                <a:latin typeface="Arial Rounded MT Bold" panose="020F0704030504030204" pitchFamily="34" charset="0"/>
              </a:rPr>
              <a:t> </a:t>
            </a:r>
            <a:r>
              <a:rPr lang="tr-TR" dirty="0" err="1" smtClean="0">
                <a:latin typeface="Arial Rounded MT Bold" panose="020F0704030504030204" pitchFamily="34" charset="0"/>
              </a:rPr>
              <a:t>its</a:t>
            </a:r>
            <a:r>
              <a:rPr lang="tr-TR" dirty="0" smtClean="0">
                <a:latin typeface="Arial Rounded MT Bold" panose="020F0704030504030204" pitchFamily="34" charset="0"/>
              </a:rPr>
              <a:t> </a:t>
            </a:r>
            <a:r>
              <a:rPr lang="tr-TR" dirty="0" err="1" smtClean="0">
                <a:latin typeface="Arial Rounded MT Bold" panose="020F0704030504030204" pitchFamily="34" charset="0"/>
              </a:rPr>
              <a:t>origins</a:t>
            </a:r>
            <a:r>
              <a:rPr lang="tr-TR" dirty="0" smtClean="0">
                <a:latin typeface="Arial Rounded MT Bold" panose="020F0704030504030204" pitchFamily="34" charset="0"/>
              </a:rPr>
              <a:t> in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writer’s</a:t>
            </a:r>
            <a:r>
              <a:rPr lang="tr-TR" dirty="0" smtClean="0">
                <a:latin typeface="Arial Rounded MT Bold" panose="020F0704030504030204" pitchFamily="34" charset="0"/>
              </a:rPr>
              <a:t> </a:t>
            </a:r>
            <a:r>
              <a:rPr lang="tr-TR" dirty="0" err="1" smtClean="0">
                <a:latin typeface="Arial Rounded MT Bold" panose="020F0704030504030204" pitchFamily="34" charset="0"/>
              </a:rPr>
              <a:t>own</a:t>
            </a:r>
            <a:r>
              <a:rPr lang="tr-TR" dirty="0" smtClean="0">
                <a:latin typeface="Arial Rounded MT Bold" panose="020F0704030504030204" pitchFamily="34" charset="0"/>
              </a:rPr>
              <a:t> life – </a:t>
            </a:r>
            <a:r>
              <a:rPr lang="tr-TR" dirty="0" err="1" smtClean="0">
                <a:latin typeface="Arial Rounded MT Bold" panose="020F0704030504030204" pitchFamily="34" charset="0"/>
              </a:rPr>
              <a:t>so</a:t>
            </a:r>
            <a:r>
              <a:rPr lang="tr-TR" dirty="0" smtClean="0">
                <a:latin typeface="Arial Rounded MT Bold" panose="020F0704030504030204" pitchFamily="34" charset="0"/>
              </a:rPr>
              <a:t> </a:t>
            </a:r>
            <a:r>
              <a:rPr lang="tr-TR" dirty="0" err="1" smtClean="0">
                <a:latin typeface="Arial Rounded MT Bold" panose="020F0704030504030204" pitchFamily="34" charset="0"/>
              </a:rPr>
              <a:t>that</a:t>
            </a:r>
            <a:r>
              <a:rPr lang="tr-TR" dirty="0" smtClean="0">
                <a:latin typeface="Arial Rounded MT Bold" panose="020F0704030504030204" pitchFamily="34" charset="0"/>
              </a:rPr>
              <a:t>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work</a:t>
            </a:r>
            <a:r>
              <a:rPr lang="tr-TR" dirty="0">
                <a:latin typeface="Arial Rounded MT Bold" panose="020F0704030504030204" pitchFamily="34" charset="0"/>
              </a:rPr>
              <a:t> </a:t>
            </a:r>
            <a:r>
              <a:rPr lang="tr-TR" dirty="0" err="1" smtClean="0">
                <a:latin typeface="Arial Rounded MT Bold" panose="020F0704030504030204" pitchFamily="34" charset="0"/>
              </a:rPr>
              <a:t>lives</a:t>
            </a:r>
            <a:r>
              <a:rPr lang="tr-TR" dirty="0" smtClean="0">
                <a:latin typeface="Arial Rounded MT Bold" panose="020F0704030504030204" pitchFamily="34" charset="0"/>
              </a:rPr>
              <a:t> </a:t>
            </a:r>
            <a:r>
              <a:rPr lang="tr-TR" dirty="0" err="1" smtClean="0">
                <a:latin typeface="Arial Rounded MT Bold" panose="020F0704030504030204" pitchFamily="34" charset="0"/>
              </a:rPr>
              <a:t>impersonally</a:t>
            </a:r>
            <a:r>
              <a:rPr lang="tr-TR" dirty="0" smtClean="0">
                <a:latin typeface="Arial Rounded MT Bold" panose="020F0704030504030204" pitchFamily="34" charset="0"/>
              </a:rPr>
              <a:t> </a:t>
            </a:r>
            <a:r>
              <a:rPr lang="tr-TR" dirty="0" err="1" smtClean="0">
                <a:latin typeface="Arial Rounded MT Bold" panose="020F0704030504030204" pitchFamily="34" charset="0"/>
              </a:rPr>
              <a:t>and</a:t>
            </a:r>
            <a:r>
              <a:rPr lang="tr-TR" dirty="0" smtClean="0">
                <a:latin typeface="Arial Rounded MT Bold" panose="020F0704030504030204" pitchFamily="34" charset="0"/>
              </a:rPr>
              <a:t> </a:t>
            </a:r>
            <a:r>
              <a:rPr lang="tr-TR" dirty="0" err="1" smtClean="0">
                <a:latin typeface="Arial Rounded MT Bold" panose="020F0704030504030204" pitchFamily="34" charset="0"/>
              </a:rPr>
              <a:t>with</a:t>
            </a:r>
            <a:r>
              <a:rPr lang="tr-TR" dirty="0" smtClean="0">
                <a:latin typeface="Arial Rounded MT Bold" panose="020F0704030504030204" pitchFamily="34" charset="0"/>
              </a:rPr>
              <a:t> </a:t>
            </a:r>
            <a:r>
              <a:rPr lang="tr-TR" dirty="0" err="1" smtClean="0">
                <a:latin typeface="Arial Rounded MT Bold" panose="020F0704030504030204" pitchFamily="34" charset="0"/>
              </a:rPr>
              <a:t>its</a:t>
            </a:r>
            <a:r>
              <a:rPr lang="tr-TR" dirty="0" smtClean="0">
                <a:latin typeface="Arial Rounded MT Bold" panose="020F0704030504030204" pitchFamily="34" charset="0"/>
              </a:rPr>
              <a:t> </a:t>
            </a:r>
            <a:r>
              <a:rPr lang="tr-TR" dirty="0" err="1" smtClean="0">
                <a:latin typeface="Arial Rounded MT Bold" panose="020F0704030504030204" pitchFamily="34" charset="0"/>
              </a:rPr>
              <a:t>own</a:t>
            </a:r>
            <a:r>
              <a:rPr lang="tr-TR" dirty="0" smtClean="0">
                <a:latin typeface="Arial Rounded MT Bold" panose="020F0704030504030204" pitchFamily="34" charset="0"/>
              </a:rPr>
              <a:t> </a:t>
            </a:r>
            <a:r>
              <a:rPr lang="tr-TR" dirty="0" err="1" smtClean="0">
                <a:latin typeface="Arial Rounded MT Bold" panose="020F0704030504030204" pitchFamily="34" charset="0"/>
              </a:rPr>
              <a:t>kind</a:t>
            </a:r>
            <a:r>
              <a:rPr lang="tr-TR" dirty="0" smtClean="0">
                <a:latin typeface="Arial Rounded MT Bold" panose="020F0704030504030204" pitchFamily="34" charset="0"/>
              </a:rPr>
              <a:t> of </a:t>
            </a:r>
            <a:r>
              <a:rPr lang="tr-TR" dirty="0" err="1" smtClean="0">
                <a:latin typeface="Arial Rounded MT Bold" panose="020F0704030504030204" pitchFamily="34" charset="0"/>
              </a:rPr>
              <a:t>wholeness</a:t>
            </a:r>
            <a:r>
              <a:rPr lang="tr-TR" dirty="0" smtClean="0">
                <a:latin typeface="Arial Rounded MT Bold" panose="020F0704030504030204" pitchFamily="34" charset="0"/>
              </a:rPr>
              <a:t>; </a:t>
            </a:r>
            <a:r>
              <a:rPr lang="tr-TR" dirty="0" err="1" smtClean="0">
                <a:latin typeface="Arial Rounded MT Bold" panose="020F0704030504030204" pitchFamily="34" charset="0"/>
              </a:rPr>
              <a:t>union</a:t>
            </a:r>
            <a:r>
              <a:rPr lang="tr-TR" dirty="0" smtClean="0">
                <a:latin typeface="Arial Rounded MT Bold" panose="020F0704030504030204" pitchFamily="34" charset="0"/>
              </a:rPr>
              <a:t> of «</a:t>
            </a:r>
            <a:r>
              <a:rPr lang="tr-TR" dirty="0" err="1" smtClean="0">
                <a:latin typeface="Arial Rounded MT Bold" panose="020F0704030504030204" pitchFamily="34" charset="0"/>
              </a:rPr>
              <a:t>creative</a:t>
            </a:r>
            <a:r>
              <a:rPr lang="tr-TR" dirty="0" smtClean="0">
                <a:latin typeface="Arial Rounded MT Bold" panose="020F0704030504030204" pitchFamily="34" charset="0"/>
              </a:rPr>
              <a:t> </a:t>
            </a:r>
            <a:r>
              <a:rPr lang="tr-TR" dirty="0" err="1" smtClean="0">
                <a:latin typeface="Arial Rounded MT Bold" panose="020F0704030504030204" pitchFamily="34" charset="0"/>
              </a:rPr>
              <a:t>power</a:t>
            </a:r>
            <a:r>
              <a:rPr lang="tr-TR" dirty="0" smtClean="0">
                <a:latin typeface="Arial Rounded MT Bold" panose="020F0704030504030204" pitchFamily="34" charset="0"/>
              </a:rPr>
              <a:t> </a:t>
            </a:r>
            <a:r>
              <a:rPr lang="tr-TR" dirty="0" err="1" smtClean="0">
                <a:latin typeface="Arial Rounded MT Bold" panose="020F0704030504030204" pitchFamily="34" charset="0"/>
              </a:rPr>
              <a:t>and</a:t>
            </a:r>
            <a:r>
              <a:rPr lang="tr-TR" dirty="0" smtClean="0">
                <a:latin typeface="Arial Rounded MT Bold" panose="020F0704030504030204" pitchFamily="34" charset="0"/>
              </a:rPr>
              <a:t> </a:t>
            </a:r>
            <a:r>
              <a:rPr lang="tr-TR" dirty="0" err="1" smtClean="0">
                <a:latin typeface="Arial Rounded MT Bold" panose="020F0704030504030204" pitchFamily="34" charset="0"/>
              </a:rPr>
              <a:t>intellectual</a:t>
            </a:r>
            <a:r>
              <a:rPr lang="tr-TR" dirty="0" smtClean="0">
                <a:latin typeface="Arial Rounded MT Bold" panose="020F0704030504030204" pitchFamily="34" charset="0"/>
              </a:rPr>
              <a:t> </a:t>
            </a:r>
            <a:r>
              <a:rPr lang="tr-TR" dirty="0" err="1" smtClean="0">
                <a:latin typeface="Arial Rounded MT Bold" panose="020F0704030504030204" pitchFamily="34" charset="0"/>
              </a:rPr>
              <a:t>energy</a:t>
            </a:r>
            <a:r>
              <a:rPr lang="tr-TR" dirty="0" smtClean="0">
                <a:latin typeface="Arial Rounded MT Bold" panose="020F0704030504030204" pitchFamily="34" charset="0"/>
              </a:rPr>
              <a:t>» </a:t>
            </a:r>
            <a:r>
              <a:rPr lang="tr-TR" dirty="0" err="1" smtClean="0">
                <a:latin typeface="Arial Rounded MT Bold" panose="020F0704030504030204" pitchFamily="34" charset="0"/>
              </a:rPr>
              <a:t>or</a:t>
            </a:r>
            <a:r>
              <a:rPr lang="tr-TR" dirty="0" smtClean="0">
                <a:latin typeface="Arial Rounded MT Bold" panose="020F0704030504030204" pitchFamily="34" charset="0"/>
              </a:rPr>
              <a:t> as </a:t>
            </a:r>
            <a:r>
              <a:rPr lang="tr-TR" dirty="0" err="1" smtClean="0">
                <a:latin typeface="Arial Rounded MT Bold" panose="020F0704030504030204" pitchFamily="34" charset="0"/>
              </a:rPr>
              <a:t>we</a:t>
            </a:r>
            <a:r>
              <a:rPr lang="tr-TR" dirty="0" smtClean="0">
                <a:latin typeface="Arial Rounded MT Bold" panose="020F0704030504030204" pitchFamily="34" charset="0"/>
              </a:rPr>
              <a:t> say </a:t>
            </a:r>
            <a:r>
              <a:rPr lang="tr-TR" dirty="0" err="1" smtClean="0">
                <a:latin typeface="Arial Rounded MT Bold" panose="020F0704030504030204" pitchFamily="34" charset="0"/>
              </a:rPr>
              <a:t>more</a:t>
            </a:r>
            <a:r>
              <a:rPr lang="tr-TR" dirty="0" smtClean="0">
                <a:latin typeface="Arial Rounded MT Bold" panose="020F0704030504030204" pitchFamily="34" charset="0"/>
              </a:rPr>
              <a:t> </a:t>
            </a:r>
            <a:r>
              <a:rPr lang="tr-TR" dirty="0" err="1" smtClean="0">
                <a:latin typeface="Arial Rounded MT Bold" panose="020F0704030504030204" pitchFamily="34" charset="0"/>
              </a:rPr>
              <a:t>commonly</a:t>
            </a:r>
            <a:r>
              <a:rPr lang="tr-TR" dirty="0" smtClean="0">
                <a:latin typeface="Arial Rounded MT Bold" panose="020F0704030504030204" pitchFamily="34" charset="0"/>
              </a:rPr>
              <a:t> </a:t>
            </a:r>
            <a:r>
              <a:rPr lang="tr-TR" dirty="0" err="1" smtClean="0">
                <a:latin typeface="Arial Rounded MT Bold" panose="020F0704030504030204" pitchFamily="34" charset="0"/>
              </a:rPr>
              <a:t>now</a:t>
            </a:r>
            <a:r>
              <a:rPr lang="tr-TR" dirty="0" smtClean="0">
                <a:latin typeface="Arial Rounded MT Bold" panose="020F0704030504030204" pitchFamily="34" charset="0"/>
              </a:rPr>
              <a:t>,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union</a:t>
            </a:r>
            <a:r>
              <a:rPr lang="tr-TR" dirty="0" smtClean="0">
                <a:latin typeface="Arial Rounded MT Bold" panose="020F0704030504030204" pitchFamily="34" charset="0"/>
              </a:rPr>
              <a:t> of </a:t>
            </a:r>
            <a:r>
              <a:rPr lang="tr-TR" dirty="0" err="1" smtClean="0">
                <a:latin typeface="Arial Rounded MT Bold" panose="020F0704030504030204" pitchFamily="34" charset="0"/>
              </a:rPr>
              <a:t>thought</a:t>
            </a:r>
            <a:r>
              <a:rPr lang="tr-TR" dirty="0" smtClean="0">
                <a:latin typeface="Arial Rounded MT Bold" panose="020F0704030504030204" pitchFamily="34" charset="0"/>
              </a:rPr>
              <a:t> </a:t>
            </a:r>
            <a:r>
              <a:rPr lang="tr-TR" dirty="0" err="1" smtClean="0">
                <a:latin typeface="Arial Rounded MT Bold" panose="020F0704030504030204" pitchFamily="34" charset="0"/>
              </a:rPr>
              <a:t>and</a:t>
            </a:r>
            <a:r>
              <a:rPr lang="tr-TR" dirty="0" smtClean="0">
                <a:latin typeface="Arial Rounded MT Bold" panose="020F0704030504030204" pitchFamily="34" charset="0"/>
              </a:rPr>
              <a:t> </a:t>
            </a:r>
            <a:r>
              <a:rPr lang="tr-TR" dirty="0" err="1" smtClean="0">
                <a:latin typeface="Arial Rounded MT Bold" panose="020F0704030504030204" pitchFamily="34" charset="0"/>
              </a:rPr>
              <a:t>feeling</a:t>
            </a:r>
            <a:r>
              <a:rPr lang="tr-TR" dirty="0" smtClean="0">
                <a:latin typeface="Arial Rounded MT Bold" panose="020F0704030504030204" pitchFamily="34" charset="0"/>
              </a:rPr>
              <a:t>»; </a:t>
            </a:r>
            <a:r>
              <a:rPr lang="tr-TR" dirty="0" err="1" smtClean="0">
                <a:latin typeface="Arial Rounded MT Bold" panose="020F0704030504030204" pitchFamily="34" charset="0"/>
              </a:rPr>
              <a:t>complexity</a:t>
            </a:r>
            <a:r>
              <a:rPr lang="tr-TR" dirty="0" smtClean="0">
                <a:latin typeface="Arial Rounded MT Bold" panose="020F0704030504030204" pitchFamily="34" charset="0"/>
              </a:rPr>
              <a:t> in </a:t>
            </a:r>
            <a:r>
              <a:rPr lang="tr-TR" dirty="0" err="1" smtClean="0">
                <a:latin typeface="Arial Rounded MT Bold" panose="020F0704030504030204" pitchFamily="34" charset="0"/>
              </a:rPr>
              <a:t>the</a:t>
            </a:r>
            <a:r>
              <a:rPr lang="tr-TR" dirty="0" smtClean="0">
                <a:latin typeface="Arial Rounded MT Bold" panose="020F0704030504030204" pitchFamily="34" charset="0"/>
              </a:rPr>
              <a:t> sense </a:t>
            </a:r>
            <a:r>
              <a:rPr lang="tr-TR" dirty="0" err="1" smtClean="0">
                <a:latin typeface="Arial Rounded MT Bold" panose="020F0704030504030204" pitchFamily="34" charset="0"/>
              </a:rPr>
              <a:t>that</a:t>
            </a:r>
            <a:r>
              <a:rPr lang="tr-TR" dirty="0" smtClean="0">
                <a:latin typeface="Arial Rounded MT Bold" panose="020F0704030504030204" pitchFamily="34" charset="0"/>
              </a:rPr>
              <a:t> </a:t>
            </a:r>
            <a:r>
              <a:rPr lang="tr-TR" dirty="0" err="1" smtClean="0">
                <a:latin typeface="Arial Rounded MT Bold" panose="020F0704030504030204" pitchFamily="34" charset="0"/>
              </a:rPr>
              <a:t>one</a:t>
            </a:r>
            <a:r>
              <a:rPr lang="tr-TR" dirty="0" smtClean="0">
                <a:latin typeface="Arial Rounded MT Bold" panose="020F0704030504030204" pitchFamily="34" charset="0"/>
              </a:rPr>
              <a:t> </a:t>
            </a:r>
            <a:r>
              <a:rPr lang="tr-TR" dirty="0" err="1" smtClean="0">
                <a:latin typeface="Arial Rounded MT Bold" panose="020F0704030504030204" pitchFamily="34" charset="0"/>
              </a:rPr>
              <a:t>perceives</a:t>
            </a:r>
            <a:r>
              <a:rPr lang="tr-TR" dirty="0" smtClean="0">
                <a:latin typeface="Arial Rounded MT Bold" panose="020F0704030504030204" pitchFamily="34" charset="0"/>
              </a:rPr>
              <a:t>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flux</a:t>
            </a:r>
            <a:r>
              <a:rPr lang="tr-TR" dirty="0" smtClean="0">
                <a:latin typeface="Arial Rounded MT Bold" panose="020F0704030504030204" pitchFamily="34" charset="0"/>
              </a:rPr>
              <a:t> </a:t>
            </a:r>
            <a:r>
              <a:rPr lang="tr-TR" dirty="0" err="1" smtClean="0">
                <a:latin typeface="Arial Rounded MT Bold" panose="020F0704030504030204" pitchFamily="34" charset="0"/>
              </a:rPr>
              <a:t>and</a:t>
            </a:r>
            <a:r>
              <a:rPr lang="tr-TR" dirty="0" smtClean="0">
                <a:latin typeface="Arial Rounded MT Bold" panose="020F0704030504030204" pitchFamily="34" charset="0"/>
              </a:rPr>
              <a:t> </a:t>
            </a:r>
            <a:r>
              <a:rPr lang="tr-TR" dirty="0" err="1" smtClean="0">
                <a:latin typeface="Arial Rounded MT Bold" panose="020F0704030504030204" pitchFamily="34" charset="0"/>
              </a:rPr>
              <a:t>reflux</a:t>
            </a:r>
            <a:r>
              <a:rPr lang="tr-TR" dirty="0" smtClean="0">
                <a:latin typeface="Arial Rounded MT Bold" panose="020F0704030504030204" pitchFamily="34" charset="0"/>
              </a:rPr>
              <a:t> of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mind</a:t>
            </a:r>
            <a:r>
              <a:rPr lang="tr-TR" dirty="0" smtClean="0">
                <a:latin typeface="Arial Rounded MT Bold" panose="020F0704030504030204" pitchFamily="34" charset="0"/>
              </a:rPr>
              <a:t> in </a:t>
            </a:r>
            <a:r>
              <a:rPr lang="tr-TR" dirty="0" err="1" smtClean="0">
                <a:latin typeface="Arial Rounded MT Bold" panose="020F0704030504030204" pitchFamily="34" charset="0"/>
              </a:rPr>
              <a:t>all</a:t>
            </a:r>
            <a:r>
              <a:rPr lang="tr-TR" dirty="0" smtClean="0">
                <a:latin typeface="Arial Rounded MT Bold" panose="020F0704030504030204" pitchFamily="34" charset="0"/>
              </a:rPr>
              <a:t> </a:t>
            </a:r>
            <a:r>
              <a:rPr lang="tr-TR" dirty="0" err="1" smtClean="0">
                <a:latin typeface="Arial Rounded MT Bold" panose="020F0704030504030204" pitchFamily="34" charset="0"/>
              </a:rPr>
              <a:t>its</a:t>
            </a:r>
            <a:r>
              <a:rPr lang="tr-TR" dirty="0" smtClean="0">
                <a:latin typeface="Arial Rounded MT Bold" panose="020F0704030504030204" pitchFamily="34" charset="0"/>
              </a:rPr>
              <a:t> </a:t>
            </a:r>
            <a:r>
              <a:rPr lang="tr-TR" dirty="0" err="1" smtClean="0">
                <a:latin typeface="Arial Rounded MT Bold" panose="020F0704030504030204" pitchFamily="34" charset="0"/>
              </a:rPr>
              <a:t>subtlest</a:t>
            </a:r>
            <a:r>
              <a:rPr lang="tr-TR" dirty="0" smtClean="0">
                <a:latin typeface="Arial Rounded MT Bold" panose="020F0704030504030204" pitchFamily="34" charset="0"/>
              </a:rPr>
              <a:t> </a:t>
            </a:r>
            <a:r>
              <a:rPr lang="tr-TR" dirty="0" err="1" smtClean="0">
                <a:latin typeface="Arial Rounded MT Bold" panose="020F0704030504030204" pitchFamily="34" charset="0"/>
              </a:rPr>
              <a:t>thoughts</a:t>
            </a:r>
            <a:r>
              <a:rPr lang="tr-TR" dirty="0" smtClean="0">
                <a:latin typeface="Arial Rounded MT Bold" panose="020F0704030504030204" pitchFamily="34" charset="0"/>
              </a:rPr>
              <a:t>» </a:t>
            </a:r>
            <a:r>
              <a:rPr lang="tr-TR" dirty="0" err="1" smtClean="0">
                <a:latin typeface="Arial Rounded MT Bold" panose="020F0704030504030204" pitchFamily="34" charset="0"/>
              </a:rPr>
              <a:t>and</a:t>
            </a:r>
            <a:r>
              <a:rPr lang="tr-TR" dirty="0" smtClean="0">
                <a:latin typeface="Arial Rounded MT Bold" panose="020F0704030504030204" pitchFamily="34" charset="0"/>
              </a:rPr>
              <a:t> in </a:t>
            </a:r>
            <a:r>
              <a:rPr lang="tr-TR" dirty="0" err="1" smtClean="0">
                <a:latin typeface="Arial Rounded MT Bold" panose="020F0704030504030204" pitchFamily="34" charset="0"/>
              </a:rPr>
              <a:t>the</a:t>
            </a:r>
            <a:r>
              <a:rPr lang="tr-TR" dirty="0" smtClean="0">
                <a:latin typeface="Arial Rounded MT Bold" panose="020F0704030504030204" pitchFamily="34" charset="0"/>
              </a:rPr>
              <a:t> sense </a:t>
            </a:r>
            <a:r>
              <a:rPr lang="tr-TR" dirty="0" err="1" smtClean="0">
                <a:latin typeface="Arial Rounded MT Bold" panose="020F0704030504030204" pitchFamily="34" charset="0"/>
              </a:rPr>
              <a:t>that</a:t>
            </a:r>
            <a:r>
              <a:rPr lang="tr-TR" dirty="0" smtClean="0">
                <a:latin typeface="Arial Rounded MT Bold" panose="020F0704030504030204" pitchFamily="34" charset="0"/>
              </a:rPr>
              <a:t> </a:t>
            </a:r>
            <a:r>
              <a:rPr lang="tr-TR" dirty="0" err="1" smtClean="0">
                <a:latin typeface="Arial Rounded MT Bold" panose="020F0704030504030204" pitchFamily="34" charset="0"/>
              </a:rPr>
              <a:t>imagery</a:t>
            </a:r>
            <a:r>
              <a:rPr lang="tr-TR" dirty="0" smtClean="0">
                <a:latin typeface="Arial Rounded MT Bold" panose="020F0704030504030204" pitchFamily="34" charset="0"/>
              </a:rPr>
              <a:t>, </a:t>
            </a:r>
            <a:r>
              <a:rPr lang="tr-TR" dirty="0" err="1" smtClean="0">
                <a:latin typeface="Arial Rounded MT Bold" panose="020F0704030504030204" pitchFamily="34" charset="0"/>
              </a:rPr>
              <a:t>versification</a:t>
            </a:r>
            <a:r>
              <a:rPr lang="tr-TR" dirty="0" smtClean="0">
                <a:latin typeface="Arial Rounded MT Bold" panose="020F0704030504030204" pitchFamily="34" charset="0"/>
              </a:rPr>
              <a:t>, </a:t>
            </a:r>
            <a:r>
              <a:rPr lang="tr-TR" dirty="0" err="1" smtClean="0">
                <a:latin typeface="Arial Rounded MT Bold" panose="020F0704030504030204" pitchFamily="34" charset="0"/>
              </a:rPr>
              <a:t>tone</a:t>
            </a:r>
            <a:r>
              <a:rPr lang="tr-TR" dirty="0" smtClean="0">
                <a:latin typeface="Arial Rounded MT Bold" panose="020F0704030504030204" pitchFamily="34" charset="0"/>
              </a:rPr>
              <a:t> </a:t>
            </a:r>
            <a:r>
              <a:rPr lang="tr-TR" dirty="0" err="1" smtClean="0">
                <a:latin typeface="Arial Rounded MT Bold" panose="020F0704030504030204" pitchFamily="34" charset="0"/>
              </a:rPr>
              <a:t>and</a:t>
            </a:r>
            <a:r>
              <a:rPr lang="tr-TR" dirty="0" smtClean="0">
                <a:latin typeface="Arial Rounded MT Bold" panose="020F0704030504030204" pitchFamily="34" charset="0"/>
              </a:rPr>
              <a:t> </a:t>
            </a:r>
            <a:r>
              <a:rPr lang="tr-TR" dirty="0" err="1" smtClean="0">
                <a:latin typeface="Arial Rounded MT Bold" panose="020F0704030504030204" pitchFamily="34" charset="0"/>
              </a:rPr>
              <a:t>so</a:t>
            </a:r>
            <a:r>
              <a:rPr lang="tr-TR" dirty="0" smtClean="0">
                <a:latin typeface="Arial Rounded MT Bold" panose="020F0704030504030204" pitchFamily="34" charset="0"/>
              </a:rPr>
              <a:t> </a:t>
            </a:r>
            <a:r>
              <a:rPr lang="tr-TR" dirty="0" err="1" smtClean="0">
                <a:latin typeface="Arial Rounded MT Bold" panose="020F0704030504030204" pitchFamily="34" charset="0"/>
              </a:rPr>
              <a:t>forth</a:t>
            </a:r>
            <a:r>
              <a:rPr lang="tr-TR" dirty="0" smtClean="0">
                <a:latin typeface="Arial Rounded MT Bold" panose="020F0704030504030204" pitchFamily="34" charset="0"/>
              </a:rPr>
              <a:t>, </a:t>
            </a:r>
            <a:r>
              <a:rPr lang="tr-TR" dirty="0" err="1" smtClean="0">
                <a:latin typeface="Arial Rounded MT Bold" panose="020F0704030504030204" pitchFamily="34" charset="0"/>
              </a:rPr>
              <a:t>contribute</a:t>
            </a:r>
            <a:r>
              <a:rPr lang="tr-TR" dirty="0" smtClean="0">
                <a:latin typeface="Arial Rounded MT Bold" panose="020F0704030504030204" pitchFamily="34" charset="0"/>
              </a:rPr>
              <a:t>  in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most</a:t>
            </a:r>
            <a:r>
              <a:rPr lang="tr-TR" dirty="0" smtClean="0">
                <a:latin typeface="Arial Rounded MT Bold" panose="020F0704030504030204" pitchFamily="34" charset="0"/>
              </a:rPr>
              <a:t> </a:t>
            </a:r>
            <a:r>
              <a:rPr lang="tr-TR" dirty="0" err="1" smtClean="0">
                <a:latin typeface="Arial Rounded MT Bold" panose="020F0704030504030204" pitchFamily="34" charset="0"/>
              </a:rPr>
              <a:t>minute</a:t>
            </a:r>
            <a:r>
              <a:rPr lang="tr-TR" dirty="0" smtClean="0">
                <a:latin typeface="Arial Rounded MT Bold" panose="020F0704030504030204" pitchFamily="34" charset="0"/>
              </a:rPr>
              <a:t> </a:t>
            </a:r>
            <a:r>
              <a:rPr lang="tr-TR" dirty="0" err="1" smtClean="0">
                <a:latin typeface="Arial Rounded MT Bold" panose="020F0704030504030204" pitchFamily="34" charset="0"/>
              </a:rPr>
              <a:t>ways</a:t>
            </a:r>
            <a:r>
              <a:rPr lang="tr-TR" dirty="0" smtClean="0">
                <a:latin typeface="Arial Rounded MT Bold" panose="020F0704030504030204" pitchFamily="34" charset="0"/>
              </a:rPr>
              <a:t> </a:t>
            </a:r>
            <a:r>
              <a:rPr lang="tr-TR" dirty="0" err="1" smtClean="0">
                <a:latin typeface="Arial Rounded MT Bold" panose="020F0704030504030204" pitchFamily="34" charset="0"/>
              </a:rPr>
              <a:t>to</a:t>
            </a:r>
            <a:r>
              <a:rPr lang="tr-TR" dirty="0" smtClean="0">
                <a:latin typeface="Arial Rounded MT Bold" panose="020F0704030504030204" pitchFamily="34" charset="0"/>
              </a:rPr>
              <a:t> </a:t>
            </a:r>
            <a:r>
              <a:rPr lang="tr-TR" dirty="0" err="1" smtClean="0">
                <a:latin typeface="Arial Rounded MT Bold" panose="020F0704030504030204" pitchFamily="34" charset="0"/>
              </a:rPr>
              <a:t>the</a:t>
            </a:r>
            <a:r>
              <a:rPr lang="tr-TR" dirty="0" smtClean="0">
                <a:latin typeface="Arial Rounded MT Bold" panose="020F0704030504030204" pitchFamily="34" charset="0"/>
              </a:rPr>
              <a:t> dominant </a:t>
            </a:r>
            <a:r>
              <a:rPr lang="tr-TR" dirty="0" err="1" smtClean="0">
                <a:latin typeface="Arial Rounded MT Bold" panose="020F0704030504030204" pitchFamily="34" charset="0"/>
              </a:rPr>
              <a:t>feeling</a:t>
            </a:r>
            <a:r>
              <a:rPr lang="tr-TR" dirty="0" smtClean="0">
                <a:latin typeface="Arial Rounded MT Bold" panose="020F0704030504030204" pitchFamily="34" charset="0"/>
              </a:rPr>
              <a:t> </a:t>
            </a:r>
            <a:r>
              <a:rPr lang="tr-TR" dirty="0" err="1" smtClean="0">
                <a:latin typeface="Arial Rounded MT Bold" panose="020F0704030504030204" pitchFamily="34" charset="0"/>
              </a:rPr>
              <a:t>and</a:t>
            </a:r>
            <a:r>
              <a:rPr lang="tr-TR" dirty="0" smtClean="0">
                <a:latin typeface="Arial Rounded MT Bold" panose="020F0704030504030204" pitchFamily="34" charset="0"/>
              </a:rPr>
              <a:t> </a:t>
            </a:r>
            <a:r>
              <a:rPr lang="tr-TR" dirty="0" err="1" smtClean="0">
                <a:latin typeface="Arial Rounded MT Bold" panose="020F0704030504030204" pitchFamily="34" charset="0"/>
              </a:rPr>
              <a:t>thematic</a:t>
            </a:r>
            <a:r>
              <a:rPr lang="tr-TR" dirty="0" smtClean="0">
                <a:latin typeface="Arial Rounded MT Bold" panose="020F0704030504030204" pitchFamily="34" charset="0"/>
              </a:rPr>
              <a:t> </a:t>
            </a:r>
            <a:r>
              <a:rPr lang="tr-TR" dirty="0" err="1" smtClean="0">
                <a:latin typeface="Arial Rounded MT Bold" panose="020F0704030504030204" pitchFamily="34" charset="0"/>
              </a:rPr>
              <a:t>lines</a:t>
            </a:r>
            <a:r>
              <a:rPr lang="tr-TR" dirty="0" smtClean="0">
                <a:latin typeface="Arial Rounded MT Bold" panose="020F0704030504030204" pitchFamily="34" charset="0"/>
              </a:rPr>
              <a:t> </a:t>
            </a:r>
            <a:r>
              <a:rPr lang="tr-TR" dirty="0" err="1" smtClean="0">
                <a:latin typeface="Arial Rounded MT Bold" panose="020F0704030504030204" pitchFamily="34" charset="0"/>
              </a:rPr>
              <a:t>unifying</a:t>
            </a:r>
            <a:r>
              <a:rPr lang="tr-TR" dirty="0" smtClean="0">
                <a:latin typeface="Arial Rounded MT Bold" panose="020F0704030504030204" pitchFamily="34" charset="0"/>
              </a:rPr>
              <a:t>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work</a:t>
            </a:r>
            <a:r>
              <a:rPr lang="tr-TR" dirty="0" smtClean="0">
                <a:latin typeface="Arial Rounded MT Bold" panose="020F0704030504030204" pitchFamily="34" charset="0"/>
              </a:rPr>
              <a:t>.</a:t>
            </a:r>
            <a:endParaRPr lang="tr-TR" dirty="0">
              <a:latin typeface="Arial Rounded MT Bold" panose="020F0704030504030204" pitchFamily="34" charset="0"/>
            </a:endParaRPr>
          </a:p>
        </p:txBody>
      </p:sp>
    </p:spTree>
    <p:extLst>
      <p:ext uri="{BB962C8B-B14F-4D97-AF65-F5344CB8AC3E}">
        <p14:creationId xmlns:p14="http://schemas.microsoft.com/office/powerpoint/2010/main" val="154258643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30412" y="259307"/>
            <a:ext cx="8915400" cy="5909481"/>
          </a:xfrm>
        </p:spPr>
        <p:txBody>
          <a:bodyPr>
            <a:normAutofit lnSpcReduction="10000"/>
          </a:bodyPr>
          <a:lstStyle/>
          <a:p>
            <a:pPr>
              <a:lnSpc>
                <a:spcPct val="150000"/>
              </a:lnSpc>
            </a:pPr>
            <a:r>
              <a:rPr lang="tr-TR" sz="2000" dirty="0" err="1" smtClean="0">
                <a:latin typeface="Arial Rounded MT Bold" panose="020F0704030504030204" pitchFamily="34" charset="0"/>
              </a:rPr>
              <a:t>Thanks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publication</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1938 </a:t>
            </a:r>
            <a:r>
              <a:rPr lang="tr-TR" sz="2000" dirty="0" err="1" smtClean="0">
                <a:latin typeface="Arial Rounded MT Bold" panose="020F0704030504030204" pitchFamily="34" charset="0"/>
              </a:rPr>
              <a:t>college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 </a:t>
            </a:r>
            <a:r>
              <a:rPr lang="tr-TR" sz="2000" i="1" dirty="0" err="1" smtClean="0">
                <a:latin typeface="Arial Rounded MT Bold" panose="020F0704030504030204" pitchFamily="34" charset="0"/>
              </a:rPr>
              <a:t>Understanding</a:t>
            </a:r>
            <a:r>
              <a:rPr lang="tr-TR" sz="2000" i="1" dirty="0" smtClean="0">
                <a:latin typeface="Arial Rounded MT Bold" panose="020F0704030504030204" pitchFamily="34" charset="0"/>
              </a:rPr>
              <a:t> </a:t>
            </a:r>
            <a:r>
              <a:rPr lang="tr-TR" sz="2000" i="1" dirty="0" err="1" smtClean="0">
                <a:latin typeface="Arial Rounded MT Bold" panose="020F0704030504030204" pitchFamily="34" charset="0"/>
              </a:rPr>
              <a:t>Poetry</a:t>
            </a:r>
            <a:r>
              <a:rPr lang="tr-TR" sz="2000" i="1" dirty="0" smtClean="0">
                <a:latin typeface="Arial Rounded MT Bold" panose="020F0704030504030204" pitchFamily="34" charset="0"/>
              </a:rPr>
              <a:t>: An </a:t>
            </a:r>
            <a:r>
              <a:rPr lang="tr-TR" sz="2000" i="1" dirty="0" err="1" smtClean="0">
                <a:latin typeface="Arial Rounded MT Bold" panose="020F0704030504030204" pitchFamily="34" charset="0"/>
              </a:rPr>
              <a:t>Anthology</a:t>
            </a:r>
            <a:r>
              <a:rPr lang="tr-TR" sz="2000" i="1" dirty="0" smtClean="0">
                <a:latin typeface="Arial Rounded MT Bold" panose="020F0704030504030204" pitchFamily="34" charset="0"/>
              </a:rPr>
              <a:t> </a:t>
            </a:r>
            <a:r>
              <a:rPr lang="tr-TR" sz="2000" i="1" dirty="0" err="1" smtClean="0">
                <a:latin typeface="Arial Rounded MT Bold" panose="020F0704030504030204" pitchFamily="34" charset="0"/>
              </a:rPr>
              <a:t>for</a:t>
            </a:r>
            <a:r>
              <a:rPr lang="tr-TR" sz="2000" i="1" dirty="0" smtClean="0">
                <a:latin typeface="Arial Rounded MT Bold" panose="020F0704030504030204" pitchFamily="34" charset="0"/>
              </a:rPr>
              <a:t> </a:t>
            </a:r>
            <a:r>
              <a:rPr lang="tr-TR" sz="2000" i="1" dirty="0" err="1" smtClean="0">
                <a:latin typeface="Arial Rounded MT Bold" panose="020F0704030504030204" pitchFamily="34" charset="0"/>
              </a:rPr>
              <a:t>College</a:t>
            </a:r>
            <a:r>
              <a:rPr lang="tr-TR" sz="2000" i="1" dirty="0" smtClean="0">
                <a:latin typeface="Arial Rounded MT Bold" panose="020F0704030504030204" pitchFamily="34" charset="0"/>
              </a:rPr>
              <a:t> </a:t>
            </a:r>
            <a:r>
              <a:rPr lang="tr-TR" sz="2000" i="1" dirty="0" err="1" smtClean="0">
                <a:latin typeface="Arial Rounded MT Bold" panose="020F0704030504030204" pitchFamily="34" charset="0"/>
              </a:rPr>
              <a:t>Students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Brooks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Warren</a:t>
            </a:r>
            <a:r>
              <a:rPr lang="tr-TR" sz="2000" dirty="0" smtClean="0">
                <a:latin typeface="Arial Rounded MT Bold" panose="020F0704030504030204" pitchFamily="34" charset="0"/>
              </a:rPr>
              <a:t>, New </a:t>
            </a:r>
            <a:r>
              <a:rPr lang="tr-TR" sz="2000" dirty="0" err="1" smtClean="0">
                <a:latin typeface="Arial Rounded MT Bold" panose="020F0704030504030204" pitchFamily="34" charset="0"/>
              </a:rPr>
              <a:t>Critcism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emerged</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American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universities</a:t>
            </a:r>
            <a:r>
              <a:rPr lang="tr-TR" sz="2000" dirty="0" smtClean="0">
                <a:latin typeface="Arial Rounded MT Bold" panose="020F0704030504030204" pitchFamily="34" charset="0"/>
              </a:rPr>
              <a:t> as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leading</a:t>
            </a:r>
            <a:r>
              <a:rPr lang="tr-TR" sz="2000" dirty="0" smtClean="0">
                <a:latin typeface="Arial Rounded MT Bold" panose="020F0704030504030204" pitchFamily="34" charset="0"/>
              </a:rPr>
              <a:t> form of </a:t>
            </a:r>
            <a:r>
              <a:rPr lang="tr-TR" sz="2000" dirty="0" err="1" smtClean="0">
                <a:latin typeface="Arial Rounded MT Bold" panose="020F0704030504030204" pitchFamily="34" charset="0"/>
              </a:rPr>
              <a:t>textual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analysis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throughout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late</a:t>
            </a:r>
            <a:r>
              <a:rPr lang="tr-TR" sz="2000" dirty="0" smtClean="0">
                <a:latin typeface="Arial Rounded MT Bold" panose="020F0704030504030204" pitchFamily="34" charset="0"/>
              </a:rPr>
              <a:t> 1930s </a:t>
            </a:r>
            <a:r>
              <a:rPr lang="tr-TR" sz="2000" dirty="0" err="1" smtClean="0">
                <a:latin typeface="Arial Rounded MT Bold" panose="020F0704030504030204" pitchFamily="34" charset="0"/>
              </a:rPr>
              <a:t>until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early</a:t>
            </a:r>
            <a:r>
              <a:rPr lang="tr-TR" sz="2000" dirty="0" smtClean="0">
                <a:latin typeface="Arial Rounded MT Bold" panose="020F0704030504030204" pitchFamily="34" charset="0"/>
              </a:rPr>
              <a:t> 1960s. </a:t>
            </a:r>
          </a:p>
          <a:p>
            <a:pPr>
              <a:lnSpc>
                <a:spcPct val="150000"/>
              </a:lnSpc>
            </a:pPr>
            <a:r>
              <a:rPr lang="tr-TR" sz="2000" dirty="0" err="1" smtClean="0">
                <a:latin typeface="Arial Rounded MT Bold" panose="020F0704030504030204" pitchFamily="34" charset="0"/>
              </a:rPr>
              <a:t>However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roots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stem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from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two</a:t>
            </a:r>
            <a:r>
              <a:rPr lang="tr-TR" sz="2000" dirty="0" smtClean="0">
                <a:latin typeface="Arial Rounded MT Bold" panose="020F0704030504030204" pitchFamily="34" charset="0"/>
              </a:rPr>
              <a:t> British </a:t>
            </a:r>
            <a:r>
              <a:rPr lang="tr-TR" sz="2000" dirty="0" err="1" smtClean="0">
                <a:latin typeface="Arial Rounded MT Bold" panose="020F0704030504030204" pitchFamily="34" charset="0"/>
              </a:rPr>
              <a:t>critics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authors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T.S.Eliot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I.A. </a:t>
            </a:r>
            <a:r>
              <a:rPr lang="tr-TR" sz="2000" dirty="0" err="1" smtClean="0">
                <a:latin typeface="Arial Rounded MT Bold" panose="020F0704030504030204" pitchFamily="34" charset="0"/>
              </a:rPr>
              <a:t>Richards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From</a:t>
            </a:r>
            <a:r>
              <a:rPr lang="tr-TR" sz="2000" dirty="0" smtClean="0">
                <a:latin typeface="Arial Rounded MT Bold" panose="020F0704030504030204" pitchFamily="34" charset="0"/>
              </a:rPr>
              <a:t> Eliot, New </a:t>
            </a:r>
            <a:r>
              <a:rPr lang="tr-TR" sz="2000" dirty="0" err="1" smtClean="0">
                <a:latin typeface="Arial Rounded MT Bold" panose="020F0704030504030204" pitchFamily="34" charset="0"/>
              </a:rPr>
              <a:t>Criticism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borrows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insistence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ciricism</a:t>
            </a:r>
            <a:r>
              <a:rPr lang="tr-TR" sz="2000" dirty="0" smtClean="0">
                <a:latin typeface="Arial Rounded MT Bold" panose="020F0704030504030204" pitchFamily="34" charset="0"/>
              </a:rPr>
              <a:t> be </a:t>
            </a:r>
            <a:r>
              <a:rPr lang="tr-TR" sz="2000" dirty="0" err="1" smtClean="0">
                <a:latin typeface="Arial Rounded MT Bold" panose="020F0704030504030204" pitchFamily="34" charset="0"/>
              </a:rPr>
              <a:t>directed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toward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poem</a:t>
            </a:r>
            <a:r>
              <a:rPr lang="tr-TR" sz="2000" dirty="0" smtClean="0">
                <a:latin typeface="Arial Rounded MT Bold" panose="020F0704030504030204" pitchFamily="34" charset="0"/>
              </a:rPr>
              <a:t>, not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declares</a:t>
            </a:r>
            <a:r>
              <a:rPr lang="tr-TR" sz="2000" dirty="0" smtClean="0">
                <a:latin typeface="Arial Rounded MT Bold" panose="020F0704030504030204" pitchFamily="34" charset="0"/>
              </a:rPr>
              <a:t> Eliot, </a:t>
            </a:r>
            <a:r>
              <a:rPr lang="tr-TR" sz="2000" dirty="0" err="1" smtClean="0">
                <a:latin typeface="Arial Rounded MT Bold" panose="020F0704030504030204" pitchFamily="34" charset="0"/>
              </a:rPr>
              <a:t>does</a:t>
            </a:r>
            <a:r>
              <a:rPr lang="tr-TR" sz="2000" dirty="0" smtClean="0">
                <a:latin typeface="Arial Rounded MT Bold" panose="020F0704030504030204" pitchFamily="34" charset="0"/>
              </a:rPr>
              <a:t> not </a:t>
            </a:r>
            <a:r>
              <a:rPr lang="tr-TR" sz="2000" dirty="0" err="1" smtClean="0">
                <a:latin typeface="Arial Rounded MT Bold" panose="020F0704030504030204" pitchFamily="34" charset="0"/>
              </a:rPr>
              <a:t>infuse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with</a:t>
            </a:r>
            <a:r>
              <a:rPr lang="tr-TR" sz="2000" dirty="0" smtClean="0">
                <a:latin typeface="Arial Rounded MT Bold" panose="020F0704030504030204" pitchFamily="34" charset="0"/>
              </a:rPr>
              <a:t> his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her </a:t>
            </a:r>
            <a:r>
              <a:rPr lang="tr-TR" sz="2000" dirty="0" err="1" smtClean="0">
                <a:latin typeface="Arial Rounded MT Bold" panose="020F0704030504030204" pitchFamily="34" charset="0"/>
              </a:rPr>
              <a:t>personality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emotions</a:t>
            </a:r>
            <a:r>
              <a:rPr lang="tr-TR" sz="2000" dirty="0" smtClean="0">
                <a:latin typeface="Arial Rounded MT Bold" panose="020F0704030504030204" pitchFamily="34" charset="0"/>
              </a:rPr>
              <a:t>, but </a:t>
            </a:r>
            <a:r>
              <a:rPr lang="tr-TR" sz="2000" dirty="0" err="1" smtClean="0">
                <a:latin typeface="Arial Rounded MT Bold" panose="020F0704030504030204" pitchFamily="34" charset="0"/>
              </a:rPr>
              <a:t>uses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language</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such</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way</a:t>
            </a:r>
            <a:r>
              <a:rPr lang="tr-TR" sz="2000" dirty="0" smtClean="0">
                <a:latin typeface="Arial Rounded MT Bold" panose="020F0704030504030204" pitchFamily="34" charset="0"/>
              </a:rPr>
              <a:t> as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incorporate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within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impersonal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feelings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emotions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common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all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humankind</a:t>
            </a:r>
            <a:r>
              <a:rPr lang="tr-TR" sz="2000" dirty="0" smtClean="0">
                <a:latin typeface="Arial Rounded MT Bold" panose="020F0704030504030204" pitchFamily="34" charset="0"/>
              </a:rPr>
              <a:t>. </a:t>
            </a:r>
          </a:p>
          <a:p>
            <a:pPr>
              <a:lnSpc>
                <a:spcPct val="150000"/>
              </a:lnSpc>
            </a:pPr>
            <a:r>
              <a:rPr lang="tr-TR" sz="2000" dirty="0" err="1" smtClean="0">
                <a:latin typeface="Arial Rounded MT Bold" panose="020F0704030504030204" pitchFamily="34" charset="0"/>
              </a:rPr>
              <a:t>Thus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poetry</a:t>
            </a:r>
            <a:r>
              <a:rPr lang="tr-TR" sz="2000" dirty="0">
                <a:latin typeface="Arial Rounded MT Bold" panose="020F0704030504030204" pitchFamily="34" charset="0"/>
              </a:rPr>
              <a:t> </a:t>
            </a:r>
            <a:r>
              <a:rPr lang="tr-TR" sz="2000" dirty="0" smtClean="0">
                <a:latin typeface="Arial Rounded MT Bold" panose="020F0704030504030204" pitchFamily="34" charset="0"/>
              </a:rPr>
              <a:t>is not </a:t>
            </a:r>
            <a:r>
              <a:rPr lang="tr-TR" sz="2000" dirty="0" err="1" smtClean="0">
                <a:latin typeface="Arial Rounded MT Bold" panose="020F0704030504030204" pitchFamily="34" charset="0"/>
              </a:rPr>
              <a:t>freeing</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emotions</a:t>
            </a:r>
            <a:r>
              <a:rPr lang="tr-TR" sz="2000" dirty="0" smtClean="0">
                <a:latin typeface="Arial Rounded MT Bold" panose="020F0704030504030204" pitchFamily="34" charset="0"/>
              </a:rPr>
              <a:t>, but an </a:t>
            </a:r>
            <a:r>
              <a:rPr lang="tr-TR" sz="2000" dirty="0" err="1" smtClean="0">
                <a:latin typeface="Arial Rounded MT Bold" panose="020F0704030504030204" pitchFamily="34" charset="0"/>
              </a:rPr>
              <a:t>escape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from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them</a:t>
            </a:r>
            <a:r>
              <a:rPr lang="tr-TR" sz="2000" dirty="0" smtClean="0">
                <a:latin typeface="Arial Rounded MT Bold" panose="020F0704030504030204" pitchFamily="34" charset="0"/>
              </a:rPr>
              <a:t>. </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287721312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06612" y="1308100"/>
            <a:ext cx="8915400" cy="3777622"/>
          </a:xfrm>
        </p:spPr>
        <p:txBody>
          <a:bodyPr>
            <a:normAutofit/>
          </a:bodyPr>
          <a:lstStyle/>
          <a:p>
            <a:pPr>
              <a:lnSpc>
                <a:spcPct val="150000"/>
              </a:lnSpc>
            </a:pP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New </a:t>
            </a:r>
            <a:r>
              <a:rPr lang="tr-TR" sz="2000" dirty="0" err="1" smtClean="0">
                <a:latin typeface="Arial Rounded MT Bold" panose="020F0704030504030204" pitchFamily="34" charset="0"/>
              </a:rPr>
              <a:t>Critics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also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borrow</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Eliot’s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belief</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reader</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poetry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must</a:t>
            </a:r>
            <a:r>
              <a:rPr lang="tr-TR" sz="2000" dirty="0" smtClean="0">
                <a:latin typeface="Arial Rounded MT Bold" panose="020F0704030504030204" pitchFamily="34" charset="0"/>
              </a:rPr>
              <a:t> be </a:t>
            </a:r>
            <a:r>
              <a:rPr lang="tr-TR" sz="2000" dirty="0" err="1" smtClean="0">
                <a:latin typeface="Arial Rounded MT Bold" panose="020F0704030504030204" pitchFamily="34" charset="0"/>
              </a:rPr>
              <a:t>instructed</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literary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technique</a:t>
            </a:r>
            <a:r>
              <a:rPr lang="tr-TR" sz="2000" dirty="0" smtClean="0">
                <a:latin typeface="Arial Rounded MT Bold" panose="020F0704030504030204" pitchFamily="34" charset="0"/>
              </a:rPr>
              <a:t>. Eliot </a:t>
            </a:r>
            <a:r>
              <a:rPr lang="tr-TR" sz="2000" dirty="0" err="1" smtClean="0">
                <a:latin typeface="Arial Rounded MT Bold" panose="020F0704030504030204" pitchFamily="34" charset="0"/>
              </a:rPr>
              <a:t>maintains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good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reader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perceives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structurally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resulting</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good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criticism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Such</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reader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must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necessarily</a:t>
            </a:r>
            <a:r>
              <a:rPr lang="tr-TR" sz="2000" dirty="0" smtClean="0">
                <a:latin typeface="Arial Rounded MT Bold" panose="020F0704030504030204" pitchFamily="34" charset="0"/>
              </a:rPr>
              <a:t> be </a:t>
            </a:r>
            <a:r>
              <a:rPr lang="tr-TR" sz="2000" dirty="0" err="1" smtClean="0">
                <a:latin typeface="Arial Rounded MT Bold" panose="020F0704030504030204" pitchFamily="34" charset="0"/>
              </a:rPr>
              <a:t>trained</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reading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good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poetry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be </a:t>
            </a:r>
            <a:r>
              <a:rPr lang="tr-TR" sz="2000" dirty="0" err="1" smtClean="0">
                <a:latin typeface="Arial Rounded MT Bold" panose="020F0704030504030204" pitchFamily="34" charset="0"/>
              </a:rPr>
              <a:t>well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acquainted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with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established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poetic</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traditions</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poor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reader</a:t>
            </a:r>
            <a:r>
              <a:rPr lang="tr-TR" sz="2000" dirty="0" smtClean="0">
                <a:latin typeface="Arial Rounded MT Bold" panose="020F0704030504030204" pitchFamily="34" charset="0"/>
              </a:rPr>
              <a:t>, on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other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simply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expresses</a:t>
            </a:r>
            <a:r>
              <a:rPr lang="tr-TR" sz="2000" dirty="0" smtClean="0">
                <a:latin typeface="Arial Rounded MT Bold" panose="020F0704030504030204" pitchFamily="34" charset="0"/>
              </a:rPr>
              <a:t> his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her </a:t>
            </a:r>
            <a:r>
              <a:rPr lang="tr-TR" sz="2000" dirty="0" err="1" smtClean="0">
                <a:latin typeface="Arial Rounded MT Bold" panose="020F0704030504030204" pitchFamily="34" charset="0"/>
              </a:rPr>
              <a:t>personal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emotions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reactions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 </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340497213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400" dirty="0" err="1" smtClean="0">
                <a:latin typeface="Arial Rounded MT Bold" panose="020F0704030504030204" pitchFamily="34" charset="0"/>
              </a:rPr>
              <a:t>Objective</a:t>
            </a:r>
            <a:r>
              <a:rPr lang="tr-TR" sz="2400" dirty="0" smtClean="0">
                <a:latin typeface="Arial Rounded MT Bold" panose="020F0704030504030204" pitchFamily="34" charset="0"/>
              </a:rPr>
              <a:t> </a:t>
            </a:r>
            <a:r>
              <a:rPr lang="tr-TR" sz="2400" dirty="0" err="1" smtClean="0">
                <a:latin typeface="Arial Rounded MT Bold" panose="020F0704030504030204" pitchFamily="34" charset="0"/>
              </a:rPr>
              <a:t>Correlative</a:t>
            </a:r>
            <a:endParaRPr lang="tr-TR" sz="2400" dirty="0">
              <a:latin typeface="Arial Rounded MT Bold" panose="020F0704030504030204" pitchFamily="34" charset="0"/>
            </a:endParaRPr>
          </a:p>
        </p:txBody>
      </p:sp>
      <p:sp>
        <p:nvSpPr>
          <p:cNvPr id="3" name="İçerik Yer Tutucusu 2"/>
          <p:cNvSpPr>
            <a:spLocks noGrp="1"/>
          </p:cNvSpPr>
          <p:nvPr>
            <p:ph idx="1"/>
          </p:nvPr>
        </p:nvSpPr>
        <p:spPr/>
        <p:txBody>
          <a:bodyPr>
            <a:normAutofit/>
          </a:bodyPr>
          <a:lstStyle/>
          <a:p>
            <a:pPr>
              <a:lnSpc>
                <a:spcPct val="150000"/>
              </a:lnSpc>
            </a:pPr>
            <a:r>
              <a:rPr lang="tr-TR" sz="2000" dirty="0" err="1" smtClean="0">
                <a:latin typeface="Arial Rounded MT Bold" panose="020F0704030504030204" pitchFamily="34" charset="0"/>
              </a:rPr>
              <a:t>According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Eliot,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only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way</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expressing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emotion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through</a:t>
            </a:r>
            <a:r>
              <a:rPr lang="tr-TR" sz="2000" dirty="0" smtClean="0">
                <a:latin typeface="Arial Rounded MT Bold" panose="020F0704030504030204" pitchFamily="34" charset="0"/>
              </a:rPr>
              <a:t> art is </a:t>
            </a:r>
            <a:r>
              <a:rPr lang="tr-TR" sz="2000" dirty="0" err="1" smtClean="0">
                <a:latin typeface="Arial Rounded MT Bold" panose="020F0704030504030204" pitchFamily="34" charset="0"/>
              </a:rPr>
              <a:t>by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finding</a:t>
            </a:r>
            <a:r>
              <a:rPr lang="tr-TR" sz="2000" dirty="0" smtClean="0">
                <a:latin typeface="Arial Rounded MT Bold" panose="020F0704030504030204" pitchFamily="34" charset="0"/>
              </a:rPr>
              <a:t> an </a:t>
            </a:r>
            <a:r>
              <a:rPr lang="tr-TR" sz="2000" dirty="0" err="1" smtClean="0">
                <a:latin typeface="Arial Rounded MT Bold" panose="020F0704030504030204" pitchFamily="34" charset="0"/>
              </a:rPr>
              <a:t>objective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correlative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 set of </a:t>
            </a:r>
            <a:r>
              <a:rPr lang="tr-TR" sz="2000" dirty="0" err="1" smtClean="0">
                <a:latin typeface="Arial Rounded MT Bold" panose="020F0704030504030204" pitchFamily="34" charset="0"/>
              </a:rPr>
              <a:t>objects</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situation</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chain</a:t>
            </a:r>
            <a:r>
              <a:rPr lang="tr-TR" sz="2000" dirty="0" smtClean="0">
                <a:latin typeface="Arial Rounded MT Bold" panose="020F0704030504030204" pitchFamily="34" charset="0"/>
              </a:rPr>
              <a:t> </a:t>
            </a:r>
            <a:r>
              <a:rPr lang="tr-TR" sz="2000" dirty="0">
                <a:latin typeface="Arial Rounded MT Bold" panose="020F0704030504030204" pitchFamily="34" charset="0"/>
              </a:rPr>
              <a:t>o</a:t>
            </a:r>
            <a:r>
              <a:rPr lang="tr-TR" sz="2000" dirty="0" smtClean="0">
                <a:latin typeface="Arial Rounded MT Bold" panose="020F0704030504030204" pitchFamily="34" charset="0"/>
              </a:rPr>
              <a:t>f </a:t>
            </a:r>
            <a:r>
              <a:rPr lang="tr-TR" sz="2000" dirty="0" err="1" smtClean="0">
                <a:latin typeface="Arial Rounded MT Bold" panose="020F0704030504030204" pitchFamily="34" charset="0"/>
              </a:rPr>
              <a:t>events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reactions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can </a:t>
            </a:r>
            <a:r>
              <a:rPr lang="tr-TR" sz="2000" dirty="0" err="1" smtClean="0">
                <a:latin typeface="Arial Rounded MT Bold" panose="020F0704030504030204" pitchFamily="34" charset="0"/>
              </a:rPr>
              <a:t>effectively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awaken</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reader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emotional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response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author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desires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without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being</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direct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statement</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emotion</a:t>
            </a:r>
            <a:r>
              <a:rPr lang="tr-TR" sz="2000" dirty="0" smtClean="0">
                <a:latin typeface="Arial Rounded MT Bold" panose="020F0704030504030204" pitchFamily="34" charset="0"/>
              </a:rPr>
              <a:t>. </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127420192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400" dirty="0" smtClean="0">
                <a:latin typeface="Arial Rounded MT Bold" panose="020F0704030504030204" pitchFamily="34" charset="0"/>
              </a:rPr>
              <a:t>Close Reading</a:t>
            </a:r>
            <a:endParaRPr lang="tr-TR" sz="2400" dirty="0">
              <a:latin typeface="Arial Rounded MT Bold" panose="020F0704030504030204" pitchFamily="34" charset="0"/>
            </a:endParaRPr>
          </a:p>
        </p:txBody>
      </p:sp>
      <p:sp>
        <p:nvSpPr>
          <p:cNvPr id="3" name="İçerik Yer Tutucusu 2"/>
          <p:cNvSpPr>
            <a:spLocks noGrp="1"/>
          </p:cNvSpPr>
          <p:nvPr>
            <p:ph idx="1"/>
          </p:nvPr>
        </p:nvSpPr>
        <p:spPr>
          <a:xfrm>
            <a:off x="2284412" y="1358900"/>
            <a:ext cx="8915400" cy="4038600"/>
          </a:xfrm>
        </p:spPr>
        <p:txBody>
          <a:bodyPr>
            <a:noAutofit/>
          </a:bodyPr>
          <a:lstStyle/>
          <a:p>
            <a:r>
              <a:rPr lang="tr-TR" sz="2000" dirty="0" err="1" smtClean="0">
                <a:latin typeface="Arial Rounded MT Bold" panose="020F0704030504030204" pitchFamily="34" charset="0"/>
              </a:rPr>
              <a:t>From</a:t>
            </a:r>
            <a:r>
              <a:rPr lang="tr-TR" sz="2000" dirty="0" smtClean="0">
                <a:latin typeface="Arial Rounded MT Bold" panose="020F0704030504030204" pitchFamily="34" charset="0"/>
              </a:rPr>
              <a:t> I.A. </a:t>
            </a:r>
            <a:r>
              <a:rPr lang="tr-TR" sz="2000" dirty="0" err="1" smtClean="0">
                <a:latin typeface="Arial Rounded MT Bold" panose="020F0704030504030204" pitchFamily="34" charset="0"/>
              </a:rPr>
              <a:t>Richards</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psychologist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literary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critic</a:t>
            </a:r>
            <a:r>
              <a:rPr lang="tr-TR" sz="2000" dirty="0" smtClean="0">
                <a:latin typeface="Arial Rounded MT Bold" panose="020F0704030504030204" pitchFamily="34" charset="0"/>
              </a:rPr>
              <a:t>, New </a:t>
            </a:r>
            <a:r>
              <a:rPr lang="tr-TR" sz="2000" dirty="0" err="1" smtClean="0">
                <a:latin typeface="Arial Rounded MT Bold" panose="020F0704030504030204" pitchFamily="34" charset="0"/>
              </a:rPr>
              <a:t>Criticism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borrows</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term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has </a:t>
            </a:r>
            <a:r>
              <a:rPr lang="tr-TR" sz="2000" dirty="0" err="1" smtClean="0">
                <a:latin typeface="Arial Rounded MT Bold" panose="020F0704030504030204" pitchFamily="34" charset="0"/>
              </a:rPr>
              <a:t>become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synonymous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with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methods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analysis</a:t>
            </a:r>
            <a:r>
              <a:rPr lang="tr-TR" sz="2000" dirty="0" smtClean="0">
                <a:latin typeface="Arial Rounded MT Bold" panose="020F0704030504030204" pitchFamily="34" charset="0"/>
              </a:rPr>
              <a:t>, </a:t>
            </a:r>
            <a:r>
              <a:rPr lang="tr-TR" sz="2000" b="1" dirty="0" err="1" smtClean="0">
                <a:latin typeface="Arial Rounded MT Bold" panose="020F0704030504030204" pitchFamily="34" charset="0"/>
              </a:rPr>
              <a:t>practical</a:t>
            </a:r>
            <a:r>
              <a:rPr lang="tr-TR" sz="2000" b="1" dirty="0" smtClean="0">
                <a:latin typeface="Arial Rounded MT Bold" panose="020F0704030504030204" pitchFamily="34" charset="0"/>
              </a:rPr>
              <a:t> </a:t>
            </a:r>
            <a:r>
              <a:rPr lang="tr-TR" sz="2000" b="1" dirty="0" err="1" smtClean="0">
                <a:latin typeface="Arial Rounded MT Bold" panose="020F0704030504030204" pitchFamily="34" charset="0"/>
              </a:rPr>
              <a:t>criticism</a:t>
            </a:r>
            <a:r>
              <a:rPr lang="tr-TR" sz="2000" dirty="0" smtClean="0">
                <a:latin typeface="Arial Rounded MT Bold" panose="020F0704030504030204" pitchFamily="34" charset="0"/>
              </a:rPr>
              <a:t>. </a:t>
            </a:r>
            <a:endParaRPr lang="tr-TR" sz="2000" dirty="0">
              <a:latin typeface="Arial Rounded MT Bold" panose="020F0704030504030204" pitchFamily="34" charset="0"/>
            </a:endParaRPr>
          </a:p>
          <a:p>
            <a:r>
              <a:rPr lang="tr-TR" sz="2000" dirty="0" err="1" smtClean="0">
                <a:latin typeface="Arial Rounded MT Bold" panose="020F0704030504030204" pitchFamily="34" charset="0"/>
              </a:rPr>
              <a:t>In</a:t>
            </a:r>
            <a:r>
              <a:rPr lang="tr-TR" sz="2000" dirty="0" smtClean="0">
                <a:latin typeface="Arial Rounded MT Bold" panose="020F0704030504030204" pitchFamily="34" charset="0"/>
              </a:rPr>
              <a:t> an </a:t>
            </a:r>
            <a:r>
              <a:rPr lang="tr-TR" sz="2000" dirty="0" err="1" smtClean="0">
                <a:latin typeface="Arial Rounded MT Bold" panose="020F0704030504030204" pitchFamily="34" charset="0"/>
              </a:rPr>
              <a:t>experiment</a:t>
            </a:r>
            <a:r>
              <a:rPr lang="tr-TR" sz="2000" dirty="0" smtClean="0">
                <a:latin typeface="Arial Rounded MT Bold" panose="020F0704030504030204" pitchFamily="34" charset="0"/>
              </a:rPr>
              <a:t> at Cambridge </a:t>
            </a:r>
            <a:r>
              <a:rPr lang="tr-TR" sz="2000" dirty="0" err="1" smtClean="0">
                <a:latin typeface="Arial Rounded MT Bold" panose="020F0704030504030204" pitchFamily="34" charset="0"/>
              </a:rPr>
              <a:t>University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Richards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distributed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his </a:t>
            </a:r>
            <a:r>
              <a:rPr lang="tr-TR" sz="2000" dirty="0" err="1" smtClean="0">
                <a:latin typeface="Arial Rounded MT Bold" panose="020F0704030504030204" pitchFamily="34" charset="0"/>
              </a:rPr>
              <a:t>students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copies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poems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minus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such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information</a:t>
            </a:r>
            <a:r>
              <a:rPr lang="tr-TR" sz="2000" dirty="0" smtClean="0">
                <a:latin typeface="Arial Rounded MT Bold" panose="020F0704030504030204" pitchFamily="34" charset="0"/>
              </a:rPr>
              <a:t> as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authors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dates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spelling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punctuation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asked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record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their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responses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From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these</a:t>
            </a:r>
            <a:r>
              <a:rPr lang="tr-TR" sz="2000" dirty="0" smtClean="0">
                <a:latin typeface="Arial Rounded MT Bold" panose="020F0704030504030204" pitchFamily="34" charset="0"/>
              </a:rPr>
              <a:t> data he </a:t>
            </a:r>
            <a:r>
              <a:rPr lang="tr-TR" sz="2000" dirty="0" err="1" smtClean="0">
                <a:latin typeface="Arial Rounded MT Bold" panose="020F0704030504030204" pitchFamily="34" charset="0"/>
              </a:rPr>
              <a:t>identified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difficulties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poetry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presents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readers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including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matters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interpretation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poetic</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techniques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specific</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meanings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From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this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analysis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Rischards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devised</a:t>
            </a:r>
            <a:r>
              <a:rPr lang="tr-TR" sz="2000" dirty="0" smtClean="0">
                <a:latin typeface="Arial Rounded MT Bold" panose="020F0704030504030204" pitchFamily="34" charset="0"/>
              </a:rPr>
              <a:t> an </a:t>
            </a:r>
            <a:r>
              <a:rPr lang="tr-TR" sz="2000" dirty="0" err="1" smtClean="0">
                <a:latin typeface="Arial Rounded MT Bold" panose="020F0704030504030204" pitchFamily="34" charset="0"/>
              </a:rPr>
              <a:t>intricate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system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arriving</a:t>
            </a:r>
            <a:r>
              <a:rPr lang="tr-TR" sz="2000" dirty="0" smtClean="0">
                <a:latin typeface="Arial Rounded MT Bold" panose="020F0704030504030204" pitchFamily="34" charset="0"/>
              </a:rPr>
              <a:t> at a </a:t>
            </a:r>
            <a:r>
              <a:rPr lang="tr-TR" sz="2000" dirty="0" err="1" smtClean="0">
                <a:latin typeface="Arial Rounded MT Bold" panose="020F0704030504030204" pitchFamily="34" charset="0"/>
              </a:rPr>
              <a:t>poem’s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meaning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This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close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scrutiny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t>
            </a:r>
            <a:r>
              <a:rPr lang="tr-TR" sz="2000" b="1" dirty="0" err="1" smtClean="0">
                <a:latin typeface="Arial Rounded MT Bold" panose="020F0704030504030204" pitchFamily="34" charset="0"/>
              </a:rPr>
              <a:t>close</a:t>
            </a:r>
            <a:r>
              <a:rPr lang="tr-TR" sz="2000" b="1" dirty="0" smtClean="0">
                <a:latin typeface="Arial Rounded MT Bold" panose="020F0704030504030204" pitchFamily="34" charset="0"/>
              </a:rPr>
              <a:t> </a:t>
            </a:r>
            <a:r>
              <a:rPr lang="tr-TR" sz="2000" b="1" dirty="0" err="1" smtClean="0">
                <a:latin typeface="Arial Rounded MT Bold" panose="020F0704030504030204" pitchFamily="34" charset="0"/>
              </a:rPr>
              <a:t>reading</a:t>
            </a:r>
            <a:r>
              <a:rPr lang="tr-TR" sz="2000" b="1" dirty="0" smtClean="0">
                <a:latin typeface="Arial Rounded MT Bold" panose="020F0704030504030204" pitchFamily="34" charset="0"/>
              </a:rPr>
              <a:t> </a:t>
            </a:r>
            <a:r>
              <a:rPr lang="tr-TR" sz="2000" dirty="0" smtClean="0">
                <a:latin typeface="Arial Rounded MT Bold" panose="020F0704030504030204" pitchFamily="34" charset="0"/>
              </a:rPr>
              <a:t>of a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 has </a:t>
            </a:r>
            <a:r>
              <a:rPr lang="tr-TR" sz="2000" dirty="0" err="1" smtClean="0">
                <a:latin typeface="Arial Rounded MT Bold" panose="020F0704030504030204" pitchFamily="34" charset="0"/>
              </a:rPr>
              <a:t>become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synonymous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with</a:t>
            </a:r>
            <a:r>
              <a:rPr lang="tr-TR" sz="2000" dirty="0" smtClean="0">
                <a:latin typeface="Arial Rounded MT Bold" panose="020F0704030504030204" pitchFamily="34" charset="0"/>
              </a:rPr>
              <a:t> New </a:t>
            </a:r>
            <a:r>
              <a:rPr lang="tr-TR" sz="2000" dirty="0" err="1" smtClean="0">
                <a:latin typeface="Arial Rounded MT Bold" panose="020F0704030504030204" pitchFamily="34" charset="0"/>
              </a:rPr>
              <a:t>Criricism</a:t>
            </a:r>
            <a:r>
              <a:rPr lang="tr-TR" sz="2000" dirty="0" smtClean="0">
                <a:latin typeface="Arial Rounded MT Bold" panose="020F0704030504030204" pitchFamily="34" charset="0"/>
              </a:rPr>
              <a:t>. </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230182600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30412" y="1181100"/>
            <a:ext cx="8915400" cy="4330700"/>
          </a:xfrm>
        </p:spPr>
        <p:txBody>
          <a:bodyPr>
            <a:normAutofit lnSpcReduction="10000"/>
          </a:bodyPr>
          <a:lstStyle/>
          <a:p>
            <a:pPr>
              <a:lnSpc>
                <a:spcPct val="150000"/>
              </a:lnSpc>
            </a:pPr>
            <a:r>
              <a:rPr lang="tr-TR" sz="2000" dirty="0" smtClean="0">
                <a:latin typeface="Arial Rounded MT Bold" panose="020F0704030504030204" pitchFamily="34" charset="0"/>
              </a:rPr>
              <a:t>New </a:t>
            </a:r>
            <a:r>
              <a:rPr lang="tr-TR" sz="2000" dirty="0" err="1" smtClean="0">
                <a:latin typeface="Arial Rounded MT Bold" panose="020F0704030504030204" pitchFamily="34" charset="0"/>
              </a:rPr>
              <a:t>Critics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assert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poem</a:t>
            </a:r>
            <a:r>
              <a:rPr lang="tr-TR" sz="2000" dirty="0" smtClean="0">
                <a:latin typeface="Arial Rounded MT Bold" panose="020F0704030504030204" pitchFamily="34" charset="0"/>
              </a:rPr>
              <a:t> has </a:t>
            </a:r>
            <a:r>
              <a:rPr lang="tr-TR" sz="2000" dirty="0" err="1" smtClean="0">
                <a:latin typeface="Arial Rounded MT Bold" panose="020F0704030504030204" pitchFamily="34" charset="0"/>
              </a:rPr>
              <a:t>ontological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status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is, it </a:t>
            </a:r>
            <a:r>
              <a:rPr lang="tr-TR" sz="2000" dirty="0" err="1" smtClean="0">
                <a:latin typeface="Arial Rounded MT Bold" panose="020F0704030504030204" pitchFamily="34" charset="0"/>
              </a:rPr>
              <a:t>possesses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own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being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exists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like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other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object</a:t>
            </a:r>
            <a:r>
              <a:rPr lang="tr-TR" sz="2000" dirty="0" smtClean="0">
                <a:latin typeface="Arial Rounded MT Bold" panose="020F0704030504030204" pitchFamily="34" charset="0"/>
              </a:rPr>
              <a:t>.</a:t>
            </a:r>
          </a:p>
          <a:p>
            <a:pPr>
              <a:lnSpc>
                <a:spcPct val="150000"/>
              </a:lnSpc>
            </a:pPr>
            <a:r>
              <a:rPr lang="tr-TR" sz="2000" dirty="0" err="1" smtClean="0">
                <a:latin typeface="Arial Rounded MT Bold" panose="020F0704030504030204" pitchFamily="34" charset="0"/>
              </a:rPr>
              <a:t>For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believe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poem’s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meaning</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nothing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more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than</a:t>
            </a:r>
            <a:r>
              <a:rPr lang="tr-TR" sz="2000" dirty="0" smtClean="0">
                <a:latin typeface="Arial Rounded MT Bold" panose="020F0704030504030204" pitchFamily="34" charset="0"/>
              </a:rPr>
              <a:t> an </a:t>
            </a:r>
            <a:r>
              <a:rPr lang="tr-TR" sz="2000" dirty="0" err="1" smtClean="0">
                <a:latin typeface="Arial Rounded MT Bold" panose="020F0704030504030204" pitchFamily="34" charset="0"/>
              </a:rPr>
              <a:t>expression</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private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experiences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intentions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its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author</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commit</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fundamental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error</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interpretation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which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call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b="1" dirty="0" err="1" smtClean="0">
                <a:latin typeface="Arial Rounded MT Bold" panose="020F0704030504030204" pitchFamily="34" charset="0"/>
              </a:rPr>
              <a:t>Intentional</a:t>
            </a:r>
            <a:r>
              <a:rPr lang="tr-TR" sz="2000" b="1" dirty="0" smtClean="0">
                <a:latin typeface="Arial Rounded MT Bold" panose="020F0704030504030204" pitchFamily="34" charset="0"/>
              </a:rPr>
              <a:t> </a:t>
            </a:r>
            <a:r>
              <a:rPr lang="tr-TR" sz="2000" b="1" dirty="0" err="1" smtClean="0">
                <a:latin typeface="Arial Rounded MT Bold" panose="020F0704030504030204" pitchFamily="34" charset="0"/>
              </a:rPr>
              <a:t>Fallacy</a:t>
            </a:r>
            <a:r>
              <a:rPr lang="tr-TR" sz="2000" dirty="0" smtClean="0">
                <a:latin typeface="Arial Rounded MT Bold" panose="020F0704030504030204" pitchFamily="34" charset="0"/>
              </a:rPr>
              <a:t>. </a:t>
            </a:r>
          </a:p>
          <a:p>
            <a:pPr>
              <a:lnSpc>
                <a:spcPct val="150000"/>
              </a:lnSpc>
            </a:pPr>
            <a:r>
              <a:rPr lang="tr-TR" sz="2000" dirty="0" err="1" smtClean="0">
                <a:latin typeface="Arial Rounded MT Bold" panose="020F0704030504030204" pitchFamily="34" charset="0"/>
              </a:rPr>
              <a:t>Any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literary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work</a:t>
            </a:r>
            <a:r>
              <a:rPr lang="tr-TR" sz="2000" dirty="0" smtClean="0">
                <a:latin typeface="Arial Rounded MT Bold" panose="020F0704030504030204" pitchFamily="34" charset="0"/>
              </a:rPr>
              <a:t> is a </a:t>
            </a:r>
            <a:r>
              <a:rPr lang="tr-TR" sz="2000" dirty="0" err="1" smtClean="0">
                <a:latin typeface="Arial Rounded MT Bold" panose="020F0704030504030204" pitchFamily="34" charset="0"/>
              </a:rPr>
              <a:t>public</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can </a:t>
            </a:r>
            <a:r>
              <a:rPr lang="tr-TR" sz="2000" dirty="0" err="1" smtClean="0">
                <a:latin typeface="Arial Rounded MT Bold" panose="020F0704030504030204" pitchFamily="34" charset="0"/>
              </a:rPr>
              <a:t>only</a:t>
            </a:r>
            <a:r>
              <a:rPr lang="tr-TR" sz="2000" dirty="0" smtClean="0">
                <a:latin typeface="Arial Rounded MT Bold" panose="020F0704030504030204" pitchFamily="34" charset="0"/>
              </a:rPr>
              <a:t> be </a:t>
            </a:r>
            <a:r>
              <a:rPr lang="tr-TR" sz="2000" dirty="0" err="1" smtClean="0">
                <a:latin typeface="Arial Rounded MT Bold" panose="020F0704030504030204" pitchFamily="34" charset="0"/>
              </a:rPr>
              <a:t>understood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applying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standards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public</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discourse</a:t>
            </a:r>
            <a:r>
              <a:rPr lang="tr-TR" sz="2000" dirty="0" smtClean="0">
                <a:latin typeface="Arial Rounded MT Bold" panose="020F0704030504030204" pitchFamily="34" charset="0"/>
              </a:rPr>
              <a:t>, not </a:t>
            </a:r>
            <a:r>
              <a:rPr lang="tr-TR" sz="2000" dirty="0" err="1" smtClean="0">
                <a:latin typeface="Arial Rounded MT Bold" panose="020F0704030504030204" pitchFamily="34" charset="0"/>
              </a:rPr>
              <a:t>simply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private</a:t>
            </a:r>
            <a:r>
              <a:rPr lang="tr-TR" sz="2000" dirty="0">
                <a:latin typeface="Arial Rounded MT Bold" panose="020F0704030504030204" pitchFamily="34" charset="0"/>
              </a:rPr>
              <a:t> </a:t>
            </a:r>
            <a:r>
              <a:rPr lang="tr-TR" sz="2000" dirty="0" err="1" smtClean="0">
                <a:latin typeface="Arial Rounded MT Bold" panose="020F0704030504030204" pitchFamily="34" charset="0"/>
              </a:rPr>
              <a:t>experience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concerns</a:t>
            </a:r>
            <a:r>
              <a:rPr lang="tr-TR" sz="2000" dirty="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vocabulary</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its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author</a:t>
            </a:r>
            <a:r>
              <a:rPr lang="tr-TR" sz="2000" dirty="0" smtClean="0">
                <a:latin typeface="Arial Rounded MT Bold" panose="020F0704030504030204" pitchFamily="34" charset="0"/>
              </a:rPr>
              <a:t>. </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179235975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03412" y="304800"/>
            <a:ext cx="8915400" cy="6921500"/>
          </a:xfrm>
        </p:spPr>
        <p:txBody>
          <a:bodyPr>
            <a:noAutofit/>
          </a:bodyPr>
          <a:lstStyle/>
          <a:p>
            <a:pPr>
              <a:lnSpc>
                <a:spcPct val="150000"/>
              </a:lnSpc>
            </a:pPr>
            <a:r>
              <a:rPr lang="tr-TR" dirty="0" err="1" smtClean="0">
                <a:latin typeface="Arial Rounded MT Bold" panose="020F0704030504030204" pitchFamily="34" charset="0"/>
              </a:rPr>
              <a:t>That</a:t>
            </a:r>
            <a:r>
              <a:rPr lang="tr-TR" dirty="0" smtClean="0">
                <a:latin typeface="Arial Rounded MT Bold" panose="020F0704030504030204" pitchFamily="34" charset="0"/>
              </a:rPr>
              <a:t>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poem</a:t>
            </a:r>
            <a:r>
              <a:rPr lang="tr-TR" dirty="0" smtClean="0">
                <a:latin typeface="Arial Rounded MT Bold" panose="020F0704030504030204" pitchFamily="34" charset="0"/>
              </a:rPr>
              <a:t> is </a:t>
            </a:r>
            <a:r>
              <a:rPr lang="tr-TR" dirty="0" err="1" smtClean="0">
                <a:latin typeface="Arial Rounded MT Bold" panose="020F0704030504030204" pitchFamily="34" charset="0"/>
              </a:rPr>
              <a:t>related</a:t>
            </a:r>
            <a:r>
              <a:rPr lang="tr-TR" dirty="0" smtClean="0">
                <a:latin typeface="Arial Rounded MT Bold" panose="020F0704030504030204" pitchFamily="34" charset="0"/>
              </a:rPr>
              <a:t> </a:t>
            </a:r>
            <a:r>
              <a:rPr lang="tr-TR" dirty="0" err="1" smtClean="0">
                <a:latin typeface="Arial Rounded MT Bold" panose="020F0704030504030204" pitchFamily="34" charset="0"/>
              </a:rPr>
              <a:t>to</a:t>
            </a:r>
            <a:r>
              <a:rPr lang="tr-TR" dirty="0" smtClean="0">
                <a:latin typeface="Arial Rounded MT Bold" panose="020F0704030504030204" pitchFamily="34" charset="0"/>
              </a:rPr>
              <a:t> </a:t>
            </a:r>
            <a:r>
              <a:rPr lang="tr-TR" dirty="0" err="1" smtClean="0">
                <a:latin typeface="Arial Rounded MT Bold" panose="020F0704030504030204" pitchFamily="34" charset="0"/>
              </a:rPr>
              <a:t>author</a:t>
            </a:r>
            <a:r>
              <a:rPr lang="tr-TR" dirty="0" smtClean="0">
                <a:latin typeface="Arial Rounded MT Bold" panose="020F0704030504030204" pitchFamily="34" charset="0"/>
              </a:rPr>
              <a:t> can not be </a:t>
            </a:r>
            <a:r>
              <a:rPr lang="tr-TR" dirty="0" err="1" smtClean="0">
                <a:latin typeface="Arial Rounded MT Bold" panose="020F0704030504030204" pitchFamily="34" charset="0"/>
              </a:rPr>
              <a:t>denied</a:t>
            </a:r>
            <a:r>
              <a:rPr lang="tr-TR" dirty="0" smtClean="0">
                <a:latin typeface="Arial Rounded MT Bold" panose="020F0704030504030204" pitchFamily="34" charset="0"/>
              </a:rPr>
              <a:t>. Eliot </a:t>
            </a:r>
            <a:r>
              <a:rPr lang="tr-TR" dirty="0" err="1" smtClean="0">
                <a:latin typeface="Arial Rounded MT Bold" panose="020F0704030504030204" pitchFamily="34" charset="0"/>
              </a:rPr>
              <a:t>explains</a:t>
            </a:r>
            <a:r>
              <a:rPr lang="tr-TR" dirty="0" smtClean="0">
                <a:latin typeface="Arial Rounded MT Bold" panose="020F0704030504030204" pitchFamily="34" charset="0"/>
              </a:rPr>
              <a:t> </a:t>
            </a:r>
            <a:r>
              <a:rPr lang="tr-TR" dirty="0" err="1" smtClean="0">
                <a:latin typeface="Arial Rounded MT Bold" panose="020F0704030504030204" pitchFamily="34" charset="0"/>
              </a:rPr>
              <a:t>the</a:t>
            </a:r>
            <a:r>
              <a:rPr lang="tr-TR" dirty="0" smtClean="0">
                <a:latin typeface="Arial Rounded MT Bold" panose="020F0704030504030204" pitchFamily="34" charset="0"/>
              </a:rPr>
              <a:t> role of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authour</a:t>
            </a:r>
            <a:r>
              <a:rPr lang="tr-TR" dirty="0" smtClean="0">
                <a:latin typeface="Arial Rounded MT Bold" panose="020F0704030504030204" pitchFamily="34" charset="0"/>
              </a:rPr>
              <a:t> </a:t>
            </a:r>
            <a:r>
              <a:rPr lang="tr-TR" dirty="0" err="1" smtClean="0">
                <a:latin typeface="Arial Rounded MT Bold" panose="020F0704030504030204" pitchFamily="34" charset="0"/>
              </a:rPr>
              <a:t>with</a:t>
            </a:r>
            <a:r>
              <a:rPr lang="tr-TR" dirty="0" smtClean="0">
                <a:latin typeface="Arial Rounded MT Bold" panose="020F0704030504030204" pitchFamily="34" charset="0"/>
              </a:rPr>
              <a:t> an </a:t>
            </a:r>
            <a:r>
              <a:rPr lang="tr-TR" dirty="0" err="1" smtClean="0">
                <a:latin typeface="Arial Rounded MT Bold" panose="020F0704030504030204" pitchFamily="34" charset="0"/>
              </a:rPr>
              <a:t>anology</a:t>
            </a:r>
            <a:r>
              <a:rPr lang="tr-TR" dirty="0" smtClean="0">
                <a:latin typeface="Arial Rounded MT Bold" panose="020F0704030504030204" pitchFamily="34" charset="0"/>
              </a:rPr>
              <a:t>. He </a:t>
            </a:r>
            <a:r>
              <a:rPr lang="tr-TR" dirty="0" err="1" smtClean="0">
                <a:latin typeface="Arial Rounded MT Bold" panose="020F0704030504030204" pitchFamily="34" charset="0"/>
              </a:rPr>
              <a:t>asserts</a:t>
            </a:r>
            <a:r>
              <a:rPr lang="tr-TR" dirty="0" smtClean="0">
                <a:latin typeface="Arial Rounded MT Bold" panose="020F0704030504030204" pitchFamily="34" charset="0"/>
              </a:rPr>
              <a:t> </a:t>
            </a:r>
            <a:r>
              <a:rPr lang="tr-TR" dirty="0" err="1" smtClean="0">
                <a:latin typeface="Arial Rounded MT Bold" panose="020F0704030504030204" pitchFamily="34" charset="0"/>
              </a:rPr>
              <a:t>that</a:t>
            </a:r>
            <a:r>
              <a:rPr lang="tr-TR" dirty="0" smtClean="0">
                <a:latin typeface="Arial Rounded MT Bold" panose="020F0704030504030204" pitchFamily="34" charset="0"/>
              </a:rPr>
              <a:t>, </a:t>
            </a:r>
            <a:r>
              <a:rPr lang="tr-TR" dirty="0" err="1" smtClean="0">
                <a:latin typeface="Arial Rounded MT Bold" panose="020F0704030504030204" pitchFamily="34" charset="0"/>
              </a:rPr>
              <a:t>certain</a:t>
            </a:r>
            <a:r>
              <a:rPr lang="tr-TR" dirty="0" smtClean="0">
                <a:latin typeface="Arial Rounded MT Bold" panose="020F0704030504030204" pitchFamily="34" charset="0"/>
              </a:rPr>
              <a:t> </a:t>
            </a:r>
            <a:r>
              <a:rPr lang="tr-TR" dirty="0" err="1" smtClean="0">
                <a:latin typeface="Arial Rounded MT Bold" panose="020F0704030504030204" pitchFamily="34" charset="0"/>
              </a:rPr>
              <a:t>chemical</a:t>
            </a:r>
            <a:r>
              <a:rPr lang="tr-TR" dirty="0" smtClean="0">
                <a:latin typeface="Arial Rounded MT Bold" panose="020F0704030504030204" pitchFamily="34" charset="0"/>
              </a:rPr>
              <a:t> </a:t>
            </a:r>
            <a:r>
              <a:rPr lang="tr-TR" dirty="0" err="1" smtClean="0">
                <a:latin typeface="Arial Rounded MT Bold" panose="020F0704030504030204" pitchFamily="34" charset="0"/>
              </a:rPr>
              <a:t>reactions</a:t>
            </a:r>
            <a:r>
              <a:rPr lang="tr-TR" dirty="0" smtClean="0">
                <a:latin typeface="Arial Rounded MT Bold" panose="020F0704030504030204" pitchFamily="34" charset="0"/>
              </a:rPr>
              <a:t> </a:t>
            </a:r>
            <a:r>
              <a:rPr lang="tr-TR" dirty="0" err="1" smtClean="0">
                <a:latin typeface="Arial Rounded MT Bold" panose="020F0704030504030204" pitchFamily="34" charset="0"/>
              </a:rPr>
              <a:t>occur</a:t>
            </a:r>
            <a:r>
              <a:rPr lang="tr-TR" dirty="0" smtClean="0">
                <a:latin typeface="Arial Rounded MT Bold" panose="020F0704030504030204" pitchFamily="34" charset="0"/>
              </a:rPr>
              <a:t> in </a:t>
            </a:r>
            <a:r>
              <a:rPr lang="tr-TR" dirty="0" err="1" smtClean="0">
                <a:latin typeface="Arial Rounded MT Bold" panose="020F0704030504030204" pitchFamily="34" charset="0"/>
              </a:rPr>
              <a:t>the</a:t>
            </a:r>
            <a:r>
              <a:rPr lang="tr-TR" dirty="0" smtClean="0">
                <a:latin typeface="Arial Rounded MT Bold" panose="020F0704030504030204" pitchFamily="34" charset="0"/>
              </a:rPr>
              <a:t> presence of a </a:t>
            </a:r>
            <a:r>
              <a:rPr lang="tr-TR" b="1" dirty="0" err="1" smtClean="0">
                <a:latin typeface="Arial Rounded MT Bold" panose="020F0704030504030204" pitchFamily="34" charset="0"/>
              </a:rPr>
              <a:t>catalyst</a:t>
            </a:r>
            <a:r>
              <a:rPr lang="tr-TR" dirty="0" smtClean="0">
                <a:latin typeface="Arial Rounded MT Bold" panose="020F0704030504030204" pitchFamily="34" charset="0"/>
              </a:rPr>
              <a:t>, an element </a:t>
            </a:r>
            <a:r>
              <a:rPr lang="tr-TR" dirty="0" err="1" smtClean="0">
                <a:latin typeface="Arial Rounded MT Bold" panose="020F0704030504030204" pitchFamily="34" charset="0"/>
              </a:rPr>
              <a:t>that</a:t>
            </a:r>
            <a:r>
              <a:rPr lang="tr-TR" dirty="0" smtClean="0">
                <a:latin typeface="Arial Rounded MT Bold" panose="020F0704030504030204" pitchFamily="34" charset="0"/>
              </a:rPr>
              <a:t> </a:t>
            </a:r>
            <a:r>
              <a:rPr lang="tr-TR" dirty="0" err="1" smtClean="0">
                <a:latin typeface="Arial Rounded MT Bold" panose="020F0704030504030204" pitchFamily="34" charset="0"/>
              </a:rPr>
              <a:t>causes</a:t>
            </a:r>
            <a:r>
              <a:rPr lang="tr-TR" dirty="0" smtClean="0">
                <a:latin typeface="Arial Rounded MT Bold" panose="020F0704030504030204" pitchFamily="34" charset="0"/>
              </a:rPr>
              <a:t>, but is not </a:t>
            </a:r>
            <a:r>
              <a:rPr lang="tr-TR" dirty="0" err="1" smtClean="0">
                <a:latin typeface="Arial Rounded MT Bold" panose="020F0704030504030204" pitchFamily="34" charset="0"/>
              </a:rPr>
              <a:t>affected</a:t>
            </a:r>
            <a:r>
              <a:rPr lang="tr-TR" dirty="0" smtClean="0">
                <a:latin typeface="Arial Rounded MT Bold" panose="020F0704030504030204" pitchFamily="34" charset="0"/>
              </a:rPr>
              <a:t> </a:t>
            </a:r>
            <a:r>
              <a:rPr lang="tr-TR" dirty="0" err="1" smtClean="0">
                <a:latin typeface="Arial Rounded MT Bold" panose="020F0704030504030204" pitchFamily="34" charset="0"/>
              </a:rPr>
              <a:t>by</a:t>
            </a:r>
            <a:r>
              <a:rPr lang="tr-TR" dirty="0" smtClean="0">
                <a:latin typeface="Arial Rounded MT Bold" panose="020F0704030504030204" pitchFamily="34" charset="0"/>
              </a:rPr>
              <a:t>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reaction</a:t>
            </a:r>
            <a:r>
              <a:rPr lang="tr-TR" dirty="0" smtClean="0">
                <a:latin typeface="Arial Rounded MT Bold" panose="020F0704030504030204" pitchFamily="34" charset="0"/>
              </a:rPr>
              <a:t>. He </a:t>
            </a:r>
            <a:r>
              <a:rPr lang="tr-TR" dirty="0" err="1" smtClean="0">
                <a:latin typeface="Arial Rounded MT Bold" panose="020F0704030504030204" pitchFamily="34" charset="0"/>
              </a:rPr>
              <a:t>gives</a:t>
            </a:r>
            <a:r>
              <a:rPr lang="tr-TR" dirty="0" smtClean="0">
                <a:latin typeface="Arial Rounded MT Bold" panose="020F0704030504030204" pitchFamily="34" charset="0"/>
              </a:rPr>
              <a:t>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example</a:t>
            </a:r>
            <a:r>
              <a:rPr lang="tr-TR" dirty="0" smtClean="0">
                <a:latin typeface="Arial Rounded MT Bold" panose="020F0704030504030204" pitchFamily="34" charset="0"/>
              </a:rPr>
              <a:t> of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hydogen</a:t>
            </a:r>
            <a:r>
              <a:rPr lang="tr-TR" dirty="0" smtClean="0">
                <a:latin typeface="Arial Rounded MT Bold" panose="020F0704030504030204" pitchFamily="34" charset="0"/>
              </a:rPr>
              <a:t> </a:t>
            </a:r>
            <a:r>
              <a:rPr lang="tr-TR" dirty="0" err="1" smtClean="0">
                <a:latin typeface="Arial Rounded MT Bold" panose="020F0704030504030204" pitchFamily="34" charset="0"/>
              </a:rPr>
              <a:t>peroxide</a:t>
            </a:r>
            <a:r>
              <a:rPr lang="tr-TR" dirty="0">
                <a:latin typeface="Arial Rounded MT Bold" panose="020F0704030504030204" pitchFamily="34" charset="0"/>
              </a:rPr>
              <a:t> </a:t>
            </a:r>
            <a:r>
              <a:rPr lang="tr-TR" dirty="0" err="1" smtClean="0">
                <a:latin typeface="Arial Rounded MT Bold" panose="020F0704030504030204" pitchFamily="34" charset="0"/>
              </a:rPr>
              <a:t>that</a:t>
            </a:r>
            <a:r>
              <a:rPr lang="tr-TR" dirty="0" smtClean="0">
                <a:latin typeface="Arial Rounded MT Bold" panose="020F0704030504030204" pitchFamily="34" charset="0"/>
              </a:rPr>
              <a:t> </a:t>
            </a:r>
            <a:r>
              <a:rPr lang="tr-TR" dirty="0" err="1" smtClean="0">
                <a:latin typeface="Arial Rounded MT Bold" panose="020F0704030504030204" pitchFamily="34" charset="0"/>
              </a:rPr>
              <a:t>stops</a:t>
            </a:r>
            <a:r>
              <a:rPr lang="tr-TR" dirty="0" smtClean="0">
                <a:latin typeface="Arial Rounded MT Bold" panose="020F0704030504030204" pitchFamily="34" charset="0"/>
              </a:rPr>
              <a:t> </a:t>
            </a:r>
            <a:r>
              <a:rPr lang="tr-TR" dirty="0" err="1" smtClean="0">
                <a:latin typeface="Arial Rounded MT Bold" panose="020F0704030504030204" pitchFamily="34" charset="0"/>
              </a:rPr>
              <a:t>to</a:t>
            </a:r>
            <a:r>
              <a:rPr lang="tr-TR" dirty="0" smtClean="0">
                <a:latin typeface="Arial Rounded MT Bold" panose="020F0704030504030204" pitchFamily="34" charset="0"/>
              </a:rPr>
              <a:t> be </a:t>
            </a:r>
            <a:r>
              <a:rPr lang="tr-TR" dirty="0" err="1" smtClean="0">
                <a:latin typeface="Arial Rounded MT Bold" panose="020F0704030504030204" pitchFamily="34" charset="0"/>
              </a:rPr>
              <a:t>hydrogen</a:t>
            </a:r>
            <a:r>
              <a:rPr lang="tr-TR" dirty="0" smtClean="0">
                <a:latin typeface="Arial Rounded MT Bold" panose="020F0704030504030204" pitchFamily="34" charset="0"/>
              </a:rPr>
              <a:t> </a:t>
            </a:r>
            <a:r>
              <a:rPr lang="tr-TR" dirty="0" err="1" smtClean="0">
                <a:latin typeface="Arial Rounded MT Bold" panose="020F0704030504030204" pitchFamily="34" charset="0"/>
              </a:rPr>
              <a:t>peroxide</a:t>
            </a:r>
            <a:r>
              <a:rPr lang="tr-TR" dirty="0" smtClean="0">
                <a:latin typeface="Arial Rounded MT Bold" panose="020F0704030504030204" pitchFamily="34" charset="0"/>
              </a:rPr>
              <a:t> </a:t>
            </a:r>
            <a:r>
              <a:rPr lang="tr-TR" dirty="0" err="1" smtClean="0">
                <a:latin typeface="Arial Rounded MT Bold" panose="020F0704030504030204" pitchFamily="34" charset="0"/>
              </a:rPr>
              <a:t>when</a:t>
            </a:r>
            <a:r>
              <a:rPr lang="tr-TR" dirty="0" smtClean="0">
                <a:latin typeface="Arial Rounded MT Bold" panose="020F0704030504030204" pitchFamily="34" charset="0"/>
              </a:rPr>
              <a:t> </a:t>
            </a:r>
            <a:r>
              <a:rPr lang="tr-TR" dirty="0" err="1" smtClean="0">
                <a:latin typeface="Arial Rounded MT Bold" panose="020F0704030504030204" pitchFamily="34" charset="0"/>
              </a:rPr>
              <a:t>exposed</a:t>
            </a:r>
            <a:r>
              <a:rPr lang="tr-TR" dirty="0" smtClean="0">
                <a:latin typeface="Arial Rounded MT Bold" panose="020F0704030504030204" pitchFamily="34" charset="0"/>
              </a:rPr>
              <a:t> </a:t>
            </a:r>
            <a:r>
              <a:rPr lang="tr-TR" dirty="0" err="1" smtClean="0">
                <a:latin typeface="Arial Rounded MT Bold" panose="020F0704030504030204" pitchFamily="34" charset="0"/>
              </a:rPr>
              <a:t>to</a:t>
            </a:r>
            <a:r>
              <a:rPr lang="tr-TR" dirty="0" smtClean="0">
                <a:latin typeface="Arial Rounded MT Bold" panose="020F0704030504030204" pitchFamily="34" charset="0"/>
              </a:rPr>
              <a:t> sun </a:t>
            </a:r>
            <a:r>
              <a:rPr lang="tr-TR" dirty="0" err="1" smtClean="0">
                <a:latin typeface="Arial Rounded MT Bold" panose="020F0704030504030204" pitchFamily="34" charset="0"/>
              </a:rPr>
              <a:t>rays</a:t>
            </a:r>
            <a:r>
              <a:rPr lang="tr-TR" dirty="0" smtClean="0">
                <a:latin typeface="Arial Rounded MT Bold" panose="020F0704030504030204" pitchFamily="34" charset="0"/>
              </a:rPr>
              <a:t>, as sun </a:t>
            </a:r>
            <a:r>
              <a:rPr lang="tr-TR" dirty="0" err="1" smtClean="0">
                <a:latin typeface="Arial Rounded MT Bold" panose="020F0704030504030204" pitchFamily="34" charset="0"/>
              </a:rPr>
              <a:t>rays</a:t>
            </a:r>
            <a:r>
              <a:rPr lang="tr-TR" dirty="0" smtClean="0">
                <a:latin typeface="Arial Rounded MT Bold" panose="020F0704030504030204" pitchFamily="34" charset="0"/>
              </a:rPr>
              <a:t> </a:t>
            </a:r>
            <a:r>
              <a:rPr lang="tr-TR" dirty="0" err="1" smtClean="0">
                <a:latin typeface="Arial Rounded MT Bold" panose="020F0704030504030204" pitchFamily="34" charset="0"/>
              </a:rPr>
              <a:t>are</a:t>
            </a:r>
            <a:r>
              <a:rPr lang="tr-TR" dirty="0" smtClean="0">
                <a:latin typeface="Arial Rounded MT Bold" panose="020F0704030504030204" pitchFamily="34" charset="0"/>
              </a:rPr>
              <a:t> </a:t>
            </a:r>
            <a:r>
              <a:rPr lang="tr-TR" dirty="0" err="1" smtClean="0">
                <a:latin typeface="Arial Rounded MT Bold" panose="020F0704030504030204" pitchFamily="34" charset="0"/>
              </a:rPr>
              <a:t>catalyst</a:t>
            </a:r>
            <a:r>
              <a:rPr lang="tr-TR" dirty="0" smtClean="0">
                <a:latin typeface="Arial Rounded MT Bold" panose="020F0704030504030204" pitchFamily="34" charset="0"/>
              </a:rPr>
              <a:t> </a:t>
            </a:r>
            <a:r>
              <a:rPr lang="tr-TR" dirty="0" err="1" smtClean="0">
                <a:latin typeface="Arial Rounded MT Bold" panose="020F0704030504030204" pitchFamily="34" charset="0"/>
              </a:rPr>
              <a:t>that</a:t>
            </a:r>
            <a:r>
              <a:rPr lang="tr-TR" dirty="0" smtClean="0">
                <a:latin typeface="Arial Rounded MT Bold" panose="020F0704030504030204" pitchFamily="34" charset="0"/>
              </a:rPr>
              <a:t> </a:t>
            </a:r>
            <a:r>
              <a:rPr lang="tr-TR" dirty="0" err="1" smtClean="0">
                <a:latin typeface="Arial Rounded MT Bold" panose="020F0704030504030204" pitchFamily="34" charset="0"/>
              </a:rPr>
              <a:t>turns</a:t>
            </a:r>
            <a:r>
              <a:rPr lang="tr-TR" dirty="0" smtClean="0">
                <a:latin typeface="Arial Rounded MT Bold" panose="020F0704030504030204" pitchFamily="34" charset="0"/>
              </a:rPr>
              <a:t> it </a:t>
            </a:r>
            <a:r>
              <a:rPr lang="tr-TR" dirty="0" err="1" smtClean="0">
                <a:latin typeface="Arial Rounded MT Bold" panose="020F0704030504030204" pitchFamily="34" charset="0"/>
              </a:rPr>
              <a:t>into</a:t>
            </a:r>
            <a:r>
              <a:rPr lang="tr-TR" dirty="0" smtClean="0">
                <a:latin typeface="Arial Rounded MT Bold" panose="020F0704030504030204" pitchFamily="34" charset="0"/>
              </a:rPr>
              <a:t> </a:t>
            </a:r>
            <a:r>
              <a:rPr lang="tr-TR" dirty="0" err="1" smtClean="0">
                <a:latin typeface="Arial Rounded MT Bold" panose="020F0704030504030204" pitchFamily="34" charset="0"/>
              </a:rPr>
              <a:t>something</a:t>
            </a:r>
            <a:r>
              <a:rPr lang="tr-TR" dirty="0" smtClean="0">
                <a:latin typeface="Arial Rounded MT Bold" panose="020F0704030504030204" pitchFamily="34" charset="0"/>
              </a:rPr>
              <a:t> </a:t>
            </a:r>
            <a:r>
              <a:rPr lang="tr-TR" dirty="0" err="1" smtClean="0">
                <a:latin typeface="Arial Rounded MT Bold" panose="020F0704030504030204" pitchFamily="34" charset="0"/>
              </a:rPr>
              <a:t>different</a:t>
            </a:r>
            <a:r>
              <a:rPr lang="tr-TR" dirty="0" smtClean="0">
                <a:latin typeface="Arial Rounded MT Bold" panose="020F0704030504030204" pitchFamily="34" charset="0"/>
              </a:rPr>
              <a:t>. </a:t>
            </a:r>
          </a:p>
          <a:p>
            <a:pPr>
              <a:lnSpc>
                <a:spcPct val="150000"/>
              </a:lnSpc>
            </a:pPr>
            <a:r>
              <a:rPr lang="tr-TR" dirty="0" err="1" smtClean="0">
                <a:latin typeface="Arial Rounded MT Bold" panose="020F0704030504030204" pitchFamily="34" charset="0"/>
              </a:rPr>
              <a:t>So</a:t>
            </a:r>
            <a:r>
              <a:rPr lang="tr-TR" dirty="0" smtClean="0">
                <a:latin typeface="Arial Rounded MT Bold" panose="020F0704030504030204" pitchFamily="34" charset="0"/>
              </a:rPr>
              <a:t>,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poet’s</a:t>
            </a:r>
            <a:r>
              <a:rPr lang="tr-TR" dirty="0" smtClean="0">
                <a:latin typeface="Arial Rounded MT Bold" panose="020F0704030504030204" pitchFamily="34" charset="0"/>
              </a:rPr>
              <a:t> </a:t>
            </a:r>
            <a:r>
              <a:rPr lang="tr-TR" dirty="0" err="1" smtClean="0">
                <a:latin typeface="Arial Rounded MT Bold" panose="020F0704030504030204" pitchFamily="34" charset="0"/>
              </a:rPr>
              <a:t>mind</a:t>
            </a:r>
            <a:r>
              <a:rPr lang="tr-TR" dirty="0" smtClean="0">
                <a:latin typeface="Arial Rounded MT Bold" panose="020F0704030504030204" pitchFamily="34" charset="0"/>
              </a:rPr>
              <a:t> </a:t>
            </a:r>
            <a:r>
              <a:rPr lang="tr-TR" dirty="0" err="1" smtClean="0">
                <a:latin typeface="Arial Rounded MT Bold" panose="020F0704030504030204" pitchFamily="34" charset="0"/>
              </a:rPr>
              <a:t>serves</a:t>
            </a:r>
            <a:r>
              <a:rPr lang="tr-TR" dirty="0" smtClean="0">
                <a:latin typeface="Arial Rounded MT Bold" panose="020F0704030504030204" pitchFamily="34" charset="0"/>
              </a:rPr>
              <a:t> as a </a:t>
            </a:r>
            <a:r>
              <a:rPr lang="tr-TR" dirty="0" err="1" smtClean="0">
                <a:latin typeface="Arial Rounded MT Bold" panose="020F0704030504030204" pitchFamily="34" charset="0"/>
              </a:rPr>
              <a:t>catalyst</a:t>
            </a:r>
            <a:r>
              <a:rPr lang="tr-TR" dirty="0" smtClean="0">
                <a:latin typeface="Arial Rounded MT Bold" panose="020F0704030504030204" pitchFamily="34" charset="0"/>
              </a:rPr>
              <a:t> </a:t>
            </a:r>
            <a:r>
              <a:rPr lang="tr-TR" dirty="0" err="1" smtClean="0">
                <a:latin typeface="Arial Rounded MT Bold" panose="020F0704030504030204" pitchFamily="34" charset="0"/>
              </a:rPr>
              <a:t>for</a:t>
            </a:r>
            <a:r>
              <a:rPr lang="tr-TR" dirty="0" smtClean="0">
                <a:latin typeface="Arial Rounded MT Bold" panose="020F0704030504030204" pitchFamily="34" charset="0"/>
              </a:rPr>
              <a:t>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reaction</a:t>
            </a:r>
            <a:r>
              <a:rPr lang="tr-TR" dirty="0" smtClean="0">
                <a:latin typeface="Arial Rounded MT Bold" panose="020F0704030504030204" pitchFamily="34" charset="0"/>
              </a:rPr>
              <a:t> </a:t>
            </a:r>
            <a:r>
              <a:rPr lang="tr-TR" dirty="0" err="1" smtClean="0">
                <a:latin typeface="Arial Rounded MT Bold" panose="020F0704030504030204" pitchFamily="34" charset="0"/>
              </a:rPr>
              <a:t>that</a:t>
            </a:r>
            <a:r>
              <a:rPr lang="tr-TR" dirty="0" smtClean="0">
                <a:latin typeface="Arial Rounded MT Bold" panose="020F0704030504030204" pitchFamily="34" charset="0"/>
              </a:rPr>
              <a:t> </a:t>
            </a:r>
            <a:r>
              <a:rPr lang="tr-TR" dirty="0" err="1" smtClean="0">
                <a:latin typeface="Arial Rounded MT Bold" panose="020F0704030504030204" pitchFamily="34" charset="0"/>
              </a:rPr>
              <a:t>yields</a:t>
            </a:r>
            <a:r>
              <a:rPr lang="tr-TR" dirty="0" smtClean="0">
                <a:latin typeface="Arial Rounded MT Bold" panose="020F0704030504030204" pitchFamily="34" charset="0"/>
              </a:rPr>
              <a:t>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poem</a:t>
            </a:r>
            <a:r>
              <a:rPr lang="tr-TR" dirty="0" smtClean="0">
                <a:latin typeface="Arial Rounded MT Bold" panose="020F0704030504030204" pitchFamily="34" charset="0"/>
              </a:rPr>
              <a:t>. </a:t>
            </a:r>
            <a:r>
              <a:rPr lang="tr-TR" dirty="0" err="1" smtClean="0">
                <a:latin typeface="Arial Rounded MT Bold" panose="020F0704030504030204" pitchFamily="34" charset="0"/>
              </a:rPr>
              <a:t>During</a:t>
            </a:r>
            <a:r>
              <a:rPr lang="tr-TR" dirty="0" smtClean="0">
                <a:latin typeface="Arial Rounded MT Bold" panose="020F0704030504030204" pitchFamily="34" charset="0"/>
              </a:rPr>
              <a:t>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creative</a:t>
            </a:r>
            <a:r>
              <a:rPr lang="tr-TR" dirty="0" smtClean="0">
                <a:latin typeface="Arial Rounded MT Bold" panose="020F0704030504030204" pitchFamily="34" charset="0"/>
              </a:rPr>
              <a:t> </a:t>
            </a:r>
            <a:r>
              <a:rPr lang="tr-TR" dirty="0" err="1" smtClean="0">
                <a:latin typeface="Arial Rounded MT Bold" panose="020F0704030504030204" pitchFamily="34" charset="0"/>
              </a:rPr>
              <a:t>process</a:t>
            </a:r>
            <a:r>
              <a:rPr lang="tr-TR" dirty="0" smtClean="0">
                <a:latin typeface="Arial Rounded MT Bold" panose="020F0704030504030204" pitchFamily="34" charset="0"/>
              </a:rPr>
              <a:t>,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poet’s</a:t>
            </a:r>
            <a:r>
              <a:rPr lang="tr-TR" dirty="0" smtClean="0">
                <a:latin typeface="Arial Rounded MT Bold" panose="020F0704030504030204" pitchFamily="34" charset="0"/>
              </a:rPr>
              <a:t> </a:t>
            </a:r>
            <a:r>
              <a:rPr lang="tr-TR" dirty="0" err="1" smtClean="0">
                <a:latin typeface="Arial Rounded MT Bold" panose="020F0704030504030204" pitchFamily="34" charset="0"/>
              </a:rPr>
              <a:t>mind</a:t>
            </a:r>
            <a:r>
              <a:rPr lang="tr-TR" dirty="0" smtClean="0">
                <a:latin typeface="Arial Rounded MT Bold" panose="020F0704030504030204" pitchFamily="34" charset="0"/>
              </a:rPr>
              <a:t>, </a:t>
            </a:r>
            <a:r>
              <a:rPr lang="tr-TR" dirty="0" err="1" smtClean="0">
                <a:latin typeface="Arial Rounded MT Bold" panose="020F0704030504030204" pitchFamily="34" charset="0"/>
              </a:rPr>
              <a:t>serving</a:t>
            </a:r>
            <a:r>
              <a:rPr lang="tr-TR" dirty="0" smtClean="0">
                <a:latin typeface="Arial Rounded MT Bold" panose="020F0704030504030204" pitchFamily="34" charset="0"/>
              </a:rPr>
              <a:t> as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catalyst</a:t>
            </a:r>
            <a:r>
              <a:rPr lang="tr-TR" dirty="0" smtClean="0">
                <a:latin typeface="Arial Rounded MT Bold" panose="020F0704030504030204" pitchFamily="34" charset="0"/>
              </a:rPr>
              <a:t>, </a:t>
            </a:r>
            <a:r>
              <a:rPr lang="tr-TR" dirty="0" err="1" smtClean="0">
                <a:latin typeface="Arial Rounded MT Bold" panose="020F0704030504030204" pitchFamily="34" charset="0"/>
              </a:rPr>
              <a:t>brings</a:t>
            </a:r>
            <a:r>
              <a:rPr lang="tr-TR" dirty="0" smtClean="0">
                <a:latin typeface="Arial Rounded MT Bold" panose="020F0704030504030204" pitchFamily="34" charset="0"/>
              </a:rPr>
              <a:t> </a:t>
            </a:r>
            <a:r>
              <a:rPr lang="tr-TR" dirty="0" err="1" smtClean="0">
                <a:latin typeface="Arial Rounded MT Bold" panose="020F0704030504030204" pitchFamily="34" charset="0"/>
              </a:rPr>
              <a:t>together</a:t>
            </a:r>
            <a:r>
              <a:rPr lang="tr-TR" dirty="0" smtClean="0">
                <a:latin typeface="Arial Rounded MT Bold" panose="020F0704030504030204" pitchFamily="34" charset="0"/>
              </a:rPr>
              <a:t>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experiences</a:t>
            </a:r>
            <a:r>
              <a:rPr lang="tr-TR" dirty="0" smtClean="0">
                <a:latin typeface="Arial Rounded MT Bold" panose="020F0704030504030204" pitchFamily="34" charset="0"/>
              </a:rPr>
              <a:t> of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author’s</a:t>
            </a:r>
            <a:r>
              <a:rPr lang="tr-TR" dirty="0" smtClean="0">
                <a:latin typeface="Arial Rounded MT Bold" panose="020F0704030504030204" pitchFamily="34" charset="0"/>
              </a:rPr>
              <a:t> </a:t>
            </a:r>
            <a:r>
              <a:rPr lang="tr-TR" dirty="0" err="1" smtClean="0">
                <a:latin typeface="Arial Rounded MT Bold" panose="020F0704030504030204" pitchFamily="34" charset="0"/>
              </a:rPr>
              <a:t>personality</a:t>
            </a:r>
            <a:r>
              <a:rPr lang="tr-TR" dirty="0" smtClean="0">
                <a:latin typeface="Arial Rounded MT Bold" panose="020F0704030504030204" pitchFamily="34" charset="0"/>
              </a:rPr>
              <a:t> (not his </a:t>
            </a:r>
            <a:r>
              <a:rPr lang="tr-TR" dirty="0" err="1" smtClean="0">
                <a:latin typeface="Arial Rounded MT Bold" panose="020F0704030504030204" pitchFamily="34" charset="0"/>
              </a:rPr>
              <a:t>personal</a:t>
            </a:r>
            <a:r>
              <a:rPr lang="tr-TR" dirty="0" smtClean="0">
                <a:latin typeface="Arial Rounded MT Bold" panose="020F0704030504030204" pitchFamily="34" charset="0"/>
              </a:rPr>
              <a:t> </a:t>
            </a:r>
            <a:r>
              <a:rPr lang="tr-TR" dirty="0" err="1" smtClean="0">
                <a:latin typeface="Arial Rounded MT Bold" panose="020F0704030504030204" pitchFamily="34" charset="0"/>
              </a:rPr>
              <a:t>traits</a:t>
            </a:r>
            <a:r>
              <a:rPr lang="tr-TR" dirty="0" smtClean="0">
                <a:latin typeface="Arial Rounded MT Bold" panose="020F0704030504030204" pitchFamily="34" charset="0"/>
              </a:rPr>
              <a:t>, but </a:t>
            </a:r>
            <a:r>
              <a:rPr lang="tr-TR" dirty="0" err="1" smtClean="0">
                <a:latin typeface="Arial Rounded MT Bold" panose="020F0704030504030204" pitchFamily="34" charset="0"/>
              </a:rPr>
              <a:t>rather</a:t>
            </a:r>
            <a:r>
              <a:rPr lang="tr-TR" dirty="0" smtClean="0">
                <a:latin typeface="Arial Rounded MT Bold" panose="020F0704030504030204" pitchFamily="34" charset="0"/>
              </a:rPr>
              <a:t> his </a:t>
            </a:r>
            <a:r>
              <a:rPr lang="tr-TR" dirty="0" err="1" smtClean="0">
                <a:latin typeface="Arial Rounded MT Bold" panose="020F0704030504030204" pitchFamily="34" charset="0"/>
              </a:rPr>
              <a:t>personal</a:t>
            </a:r>
            <a:r>
              <a:rPr lang="tr-TR" dirty="0" smtClean="0">
                <a:latin typeface="Arial Rounded MT Bold" panose="020F0704030504030204" pitchFamily="34" charset="0"/>
              </a:rPr>
              <a:t> </a:t>
            </a:r>
            <a:r>
              <a:rPr lang="tr-TR" dirty="0" err="1" smtClean="0">
                <a:latin typeface="Arial Rounded MT Bold" panose="020F0704030504030204" pitchFamily="34" charset="0"/>
              </a:rPr>
              <a:t>experiences</a:t>
            </a:r>
            <a:r>
              <a:rPr lang="tr-TR" dirty="0" smtClean="0">
                <a:latin typeface="Arial Rounded MT Bold" panose="020F0704030504030204" pitchFamily="34" charset="0"/>
              </a:rPr>
              <a:t>) </a:t>
            </a:r>
            <a:r>
              <a:rPr lang="tr-TR" dirty="0" err="1" smtClean="0">
                <a:latin typeface="Arial Rounded MT Bold" panose="020F0704030504030204" pitchFamily="34" charset="0"/>
              </a:rPr>
              <a:t>into</a:t>
            </a:r>
            <a:r>
              <a:rPr lang="tr-TR" dirty="0" smtClean="0">
                <a:latin typeface="Arial Rounded MT Bold" panose="020F0704030504030204" pitchFamily="34" charset="0"/>
              </a:rPr>
              <a:t> an </a:t>
            </a:r>
            <a:r>
              <a:rPr lang="tr-TR" dirty="0" err="1" smtClean="0">
                <a:latin typeface="Arial Rounded MT Bold" panose="020F0704030504030204" pitchFamily="34" charset="0"/>
              </a:rPr>
              <a:t>external</a:t>
            </a:r>
            <a:r>
              <a:rPr lang="tr-TR" dirty="0" smtClean="0">
                <a:latin typeface="Arial Rounded MT Bold" panose="020F0704030504030204" pitchFamily="34" charset="0"/>
              </a:rPr>
              <a:t> </a:t>
            </a:r>
            <a:r>
              <a:rPr lang="tr-TR" dirty="0" err="1" smtClean="0">
                <a:latin typeface="Arial Rounded MT Bold" panose="020F0704030504030204" pitchFamily="34" charset="0"/>
              </a:rPr>
              <a:t>object</a:t>
            </a:r>
            <a:r>
              <a:rPr lang="tr-TR" dirty="0" smtClean="0">
                <a:latin typeface="Arial Rounded MT Bold" panose="020F0704030504030204" pitchFamily="34" charset="0"/>
              </a:rPr>
              <a:t> </a:t>
            </a:r>
            <a:r>
              <a:rPr lang="tr-TR" dirty="0" err="1" smtClean="0">
                <a:latin typeface="Arial Rounded MT Bold" panose="020F0704030504030204" pitchFamily="34" charset="0"/>
              </a:rPr>
              <a:t>and</a:t>
            </a:r>
            <a:r>
              <a:rPr lang="tr-TR" dirty="0" smtClean="0">
                <a:latin typeface="Arial Rounded MT Bold" panose="020F0704030504030204" pitchFamily="34" charset="0"/>
              </a:rPr>
              <a:t> a </a:t>
            </a:r>
            <a:r>
              <a:rPr lang="tr-TR" dirty="0" err="1" smtClean="0">
                <a:latin typeface="Arial Rounded MT Bold" panose="020F0704030504030204" pitchFamily="34" charset="0"/>
              </a:rPr>
              <a:t>new</a:t>
            </a:r>
            <a:r>
              <a:rPr lang="tr-TR" dirty="0" smtClean="0">
                <a:latin typeface="Arial Rounded MT Bold" panose="020F0704030504030204" pitchFamily="34" charset="0"/>
              </a:rPr>
              <a:t> </a:t>
            </a:r>
            <a:r>
              <a:rPr lang="tr-TR" dirty="0" err="1" smtClean="0">
                <a:latin typeface="Arial Rounded MT Bold" panose="020F0704030504030204" pitchFamily="34" charset="0"/>
              </a:rPr>
              <a:t>creation</a:t>
            </a:r>
            <a:r>
              <a:rPr lang="tr-TR" dirty="0" smtClean="0">
                <a:latin typeface="Arial Rounded MT Bold" panose="020F0704030504030204" pitchFamily="34" charset="0"/>
              </a:rPr>
              <a:t>: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poem</a:t>
            </a:r>
            <a:r>
              <a:rPr lang="tr-TR" dirty="0" smtClean="0">
                <a:latin typeface="Arial Rounded MT Bold" panose="020F0704030504030204" pitchFamily="34" charset="0"/>
              </a:rPr>
              <a:t>. </a:t>
            </a:r>
            <a:r>
              <a:rPr lang="tr-TR" dirty="0" err="1" smtClean="0">
                <a:latin typeface="Arial Rounded MT Bold" panose="020F0704030504030204" pitchFamily="34" charset="0"/>
              </a:rPr>
              <a:t>For</a:t>
            </a:r>
            <a:r>
              <a:rPr lang="tr-TR" dirty="0" smtClean="0">
                <a:latin typeface="Arial Rounded MT Bold" panose="020F0704030504030204" pitchFamily="34" charset="0"/>
              </a:rPr>
              <a:t> </a:t>
            </a:r>
            <a:r>
              <a:rPr lang="tr-TR" dirty="0">
                <a:latin typeface="Arial Rounded MT Bold" panose="020F0704030504030204" pitchFamily="34" charset="0"/>
              </a:rPr>
              <a:t>E</a:t>
            </a:r>
            <a:r>
              <a:rPr lang="tr-TR" dirty="0" smtClean="0">
                <a:latin typeface="Arial Rounded MT Bold" panose="020F0704030504030204" pitchFamily="34" charset="0"/>
              </a:rPr>
              <a:t>liot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poet’s</a:t>
            </a:r>
            <a:r>
              <a:rPr lang="tr-TR" dirty="0" smtClean="0">
                <a:latin typeface="Arial Rounded MT Bold" panose="020F0704030504030204" pitchFamily="34" charset="0"/>
              </a:rPr>
              <a:t> </a:t>
            </a:r>
            <a:r>
              <a:rPr lang="tr-TR" dirty="0" err="1" smtClean="0">
                <a:latin typeface="Arial Rounded MT Bold" panose="020F0704030504030204" pitchFamily="34" charset="0"/>
              </a:rPr>
              <a:t>experiences</a:t>
            </a:r>
            <a:r>
              <a:rPr lang="tr-TR" dirty="0" smtClean="0">
                <a:latin typeface="Arial Rounded MT Bold" panose="020F0704030504030204" pitchFamily="34" charset="0"/>
              </a:rPr>
              <a:t> </a:t>
            </a:r>
            <a:r>
              <a:rPr lang="tr-TR" dirty="0" err="1" smtClean="0">
                <a:latin typeface="Arial Rounded MT Bold" panose="020F0704030504030204" pitchFamily="34" charset="0"/>
              </a:rPr>
              <a:t>are</a:t>
            </a:r>
            <a:r>
              <a:rPr lang="tr-TR" dirty="0" smtClean="0">
                <a:latin typeface="Arial Rounded MT Bold" panose="020F0704030504030204" pitchFamily="34" charset="0"/>
              </a:rPr>
              <a:t> </a:t>
            </a:r>
            <a:r>
              <a:rPr lang="tr-TR" dirty="0" err="1" smtClean="0">
                <a:latin typeface="Arial Rounded MT Bold" panose="020F0704030504030204" pitchFamily="34" charset="0"/>
              </a:rPr>
              <a:t>similar</a:t>
            </a:r>
            <a:r>
              <a:rPr lang="tr-TR" dirty="0" smtClean="0">
                <a:latin typeface="Arial Rounded MT Bold" panose="020F0704030504030204" pitchFamily="34" charset="0"/>
              </a:rPr>
              <a:t> </a:t>
            </a:r>
            <a:r>
              <a:rPr lang="tr-TR" dirty="0" err="1" smtClean="0">
                <a:latin typeface="Arial Rounded MT Bold" panose="020F0704030504030204" pitchFamily="34" charset="0"/>
              </a:rPr>
              <a:t>to</a:t>
            </a:r>
            <a:r>
              <a:rPr lang="tr-TR" dirty="0" smtClean="0">
                <a:latin typeface="Arial Rounded MT Bold" panose="020F0704030504030204" pitchFamily="34" charset="0"/>
              </a:rPr>
              <a:t> </a:t>
            </a:r>
            <a:r>
              <a:rPr lang="tr-TR" dirty="0" err="1" smtClean="0">
                <a:latin typeface="Arial Rounded MT Bold" panose="020F0704030504030204" pitchFamily="34" charset="0"/>
              </a:rPr>
              <a:t>all</a:t>
            </a:r>
            <a:r>
              <a:rPr lang="tr-TR" dirty="0" smtClean="0">
                <a:latin typeface="Arial Rounded MT Bold" panose="020F0704030504030204" pitchFamily="34" charset="0"/>
              </a:rPr>
              <a:t> of </a:t>
            </a:r>
            <a:r>
              <a:rPr lang="tr-TR" dirty="0" err="1" smtClean="0">
                <a:latin typeface="Arial Rounded MT Bold" panose="020F0704030504030204" pitchFamily="34" charset="0"/>
              </a:rPr>
              <a:t>our</a:t>
            </a:r>
            <a:r>
              <a:rPr lang="tr-TR" dirty="0" smtClean="0">
                <a:latin typeface="Arial Rounded MT Bold" panose="020F0704030504030204" pitchFamily="34" charset="0"/>
              </a:rPr>
              <a:t> </a:t>
            </a:r>
            <a:r>
              <a:rPr lang="tr-TR" dirty="0" err="1" smtClean="0">
                <a:latin typeface="Arial Rounded MT Bold" panose="020F0704030504030204" pitchFamily="34" charset="0"/>
              </a:rPr>
              <a:t>experiences</a:t>
            </a:r>
            <a:r>
              <a:rPr lang="tr-TR" dirty="0" smtClean="0">
                <a:latin typeface="Arial Rounded MT Bold" panose="020F0704030504030204" pitchFamily="34" charset="0"/>
              </a:rPr>
              <a:t>, </a:t>
            </a:r>
            <a:r>
              <a:rPr lang="tr-TR" dirty="0" err="1" smtClean="0">
                <a:latin typeface="Arial Rounded MT Bold" panose="020F0704030504030204" pitchFamily="34" charset="0"/>
              </a:rPr>
              <a:t>by</a:t>
            </a:r>
            <a:r>
              <a:rPr lang="tr-TR" dirty="0" smtClean="0">
                <a:latin typeface="Arial Rounded MT Bold" panose="020F0704030504030204" pitchFamily="34" charset="0"/>
              </a:rPr>
              <a:t> </a:t>
            </a:r>
            <a:r>
              <a:rPr lang="tr-TR" dirty="0" err="1" smtClean="0">
                <a:latin typeface="Arial Rounded MT Bold" panose="020F0704030504030204" pitchFamily="34" charset="0"/>
              </a:rPr>
              <a:t>structuring</a:t>
            </a:r>
            <a:r>
              <a:rPr lang="tr-TR" dirty="0" smtClean="0">
                <a:latin typeface="Arial Rounded MT Bold" panose="020F0704030504030204" pitchFamily="34" charset="0"/>
              </a:rPr>
              <a:t> </a:t>
            </a:r>
            <a:r>
              <a:rPr lang="tr-TR" dirty="0" err="1" smtClean="0">
                <a:latin typeface="Arial Rounded MT Bold" panose="020F0704030504030204" pitchFamily="34" charset="0"/>
              </a:rPr>
              <a:t>these</a:t>
            </a:r>
            <a:r>
              <a:rPr lang="tr-TR" dirty="0" smtClean="0">
                <a:latin typeface="Arial Rounded MT Bold" panose="020F0704030504030204" pitchFamily="34" charset="0"/>
              </a:rPr>
              <a:t> </a:t>
            </a:r>
            <a:r>
              <a:rPr lang="tr-TR" dirty="0" err="1" smtClean="0">
                <a:latin typeface="Arial Rounded MT Bold" panose="020F0704030504030204" pitchFamily="34" charset="0"/>
              </a:rPr>
              <a:t>experiences</a:t>
            </a:r>
            <a:r>
              <a:rPr lang="tr-TR" dirty="0" smtClean="0">
                <a:latin typeface="Arial Rounded MT Bold" panose="020F0704030504030204" pitchFamily="34" charset="0"/>
              </a:rPr>
              <a:t>, </a:t>
            </a:r>
            <a:r>
              <a:rPr lang="tr-TR" dirty="0" err="1" smtClean="0">
                <a:latin typeface="Arial Rounded MT Bold" panose="020F0704030504030204" pitchFamily="34" charset="0"/>
              </a:rPr>
              <a:t>the</a:t>
            </a:r>
            <a:r>
              <a:rPr lang="tr-TR" dirty="0" smtClean="0">
                <a:latin typeface="Arial Rounded MT Bold" panose="020F0704030504030204" pitchFamily="34" charset="0"/>
              </a:rPr>
              <a:t> </a:t>
            </a:r>
            <a:r>
              <a:rPr lang="tr-TR" dirty="0" err="1" smtClean="0">
                <a:latin typeface="Arial Rounded MT Bold" panose="020F0704030504030204" pitchFamily="34" charset="0"/>
              </a:rPr>
              <a:t>poem</a:t>
            </a:r>
            <a:r>
              <a:rPr lang="tr-TR" dirty="0" smtClean="0">
                <a:latin typeface="Arial Rounded MT Bold" panose="020F0704030504030204" pitchFamily="34" charset="0"/>
              </a:rPr>
              <a:t> </a:t>
            </a:r>
            <a:r>
              <a:rPr lang="tr-TR" dirty="0" err="1" smtClean="0">
                <a:latin typeface="Arial Rounded MT Bold" panose="020F0704030504030204" pitchFamily="34" charset="0"/>
              </a:rPr>
              <a:t>allows</a:t>
            </a:r>
            <a:r>
              <a:rPr lang="tr-TR" dirty="0" smtClean="0">
                <a:latin typeface="Arial Rounded MT Bold" panose="020F0704030504030204" pitchFamily="34" charset="0"/>
              </a:rPr>
              <a:t> us </a:t>
            </a:r>
            <a:r>
              <a:rPr lang="tr-TR" dirty="0" err="1" smtClean="0">
                <a:latin typeface="Arial Rounded MT Bold" panose="020F0704030504030204" pitchFamily="34" charset="0"/>
              </a:rPr>
              <a:t>to</a:t>
            </a:r>
            <a:r>
              <a:rPr lang="tr-TR" dirty="0" smtClean="0">
                <a:latin typeface="Arial Rounded MT Bold" panose="020F0704030504030204" pitchFamily="34" charset="0"/>
              </a:rPr>
              <a:t> </a:t>
            </a:r>
            <a:r>
              <a:rPr lang="tr-TR" dirty="0" err="1" smtClean="0">
                <a:latin typeface="Arial Rounded MT Bold" panose="020F0704030504030204" pitchFamily="34" charset="0"/>
              </a:rPr>
              <a:t>examine</a:t>
            </a:r>
            <a:r>
              <a:rPr lang="tr-TR" dirty="0" smtClean="0">
                <a:latin typeface="Arial Rounded MT Bold" panose="020F0704030504030204" pitchFamily="34" charset="0"/>
              </a:rPr>
              <a:t> </a:t>
            </a:r>
            <a:r>
              <a:rPr lang="tr-TR" dirty="0" err="1" smtClean="0">
                <a:latin typeface="Arial Rounded MT Bold" panose="020F0704030504030204" pitchFamily="34" charset="0"/>
              </a:rPr>
              <a:t>them</a:t>
            </a:r>
            <a:r>
              <a:rPr lang="tr-TR" dirty="0" smtClean="0">
                <a:latin typeface="Arial Rounded MT Bold" panose="020F0704030504030204" pitchFamily="34" charset="0"/>
              </a:rPr>
              <a:t> </a:t>
            </a:r>
            <a:r>
              <a:rPr lang="tr-TR" dirty="0" err="1" smtClean="0">
                <a:latin typeface="Arial Rounded MT Bold" panose="020F0704030504030204" pitchFamily="34" charset="0"/>
              </a:rPr>
              <a:t>objectively</a:t>
            </a:r>
            <a:r>
              <a:rPr lang="tr-TR" dirty="0" smtClean="0">
                <a:latin typeface="Arial Rounded MT Bold" panose="020F0704030504030204" pitchFamily="34" charset="0"/>
              </a:rPr>
              <a:t>. </a:t>
            </a:r>
          </a:p>
        </p:txBody>
      </p:sp>
    </p:spTree>
    <p:extLst>
      <p:ext uri="{BB962C8B-B14F-4D97-AF65-F5344CB8AC3E}">
        <p14:creationId xmlns:p14="http://schemas.microsoft.com/office/powerpoint/2010/main" val="238135378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400" dirty="0" err="1" smtClean="0">
                <a:latin typeface="Arial Rounded MT Bold" panose="020F0704030504030204" pitchFamily="34" charset="0"/>
              </a:rPr>
              <a:t>Affective</a:t>
            </a:r>
            <a:r>
              <a:rPr lang="tr-TR" sz="2400" dirty="0" smtClean="0">
                <a:latin typeface="Arial Rounded MT Bold" panose="020F0704030504030204" pitchFamily="34" charset="0"/>
              </a:rPr>
              <a:t> </a:t>
            </a:r>
            <a:r>
              <a:rPr lang="tr-TR" sz="2400" dirty="0" err="1" smtClean="0">
                <a:latin typeface="Arial Rounded MT Bold" panose="020F0704030504030204" pitchFamily="34" charset="0"/>
              </a:rPr>
              <a:t>Fallacy</a:t>
            </a:r>
            <a:endParaRPr lang="tr-TR" sz="2400" dirty="0">
              <a:latin typeface="Arial Rounded MT Bold" panose="020F0704030504030204" pitchFamily="34" charset="0"/>
            </a:endParaRPr>
          </a:p>
        </p:txBody>
      </p:sp>
      <p:sp>
        <p:nvSpPr>
          <p:cNvPr id="4" name="İçerik Yer Tutucusu 2"/>
          <p:cNvSpPr>
            <a:spLocks noGrp="1"/>
          </p:cNvSpPr>
          <p:nvPr>
            <p:ph idx="1"/>
          </p:nvPr>
        </p:nvSpPr>
        <p:spPr>
          <a:xfrm>
            <a:off x="1988711" y="1724167"/>
            <a:ext cx="8915400" cy="3777622"/>
          </a:xfrm>
        </p:spPr>
        <p:txBody>
          <a:bodyPr>
            <a:normAutofit/>
          </a:bodyPr>
          <a:lstStyle/>
          <a:p>
            <a:pPr>
              <a:lnSpc>
                <a:spcPct val="150000"/>
              </a:lnSpc>
            </a:pPr>
            <a:r>
              <a:rPr lang="tr-TR" sz="2000" dirty="0" err="1" smtClean="0">
                <a:latin typeface="Arial Rounded MT Bold" panose="020F0704030504030204" pitchFamily="34" charset="0"/>
              </a:rPr>
              <a:t>Placing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little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emphasis</a:t>
            </a:r>
            <a:r>
              <a:rPr lang="tr-TR" sz="2000" dirty="0" smtClean="0">
                <a:latin typeface="Arial Rounded MT Bold" panose="020F0704030504030204" pitchFamily="34" charset="0"/>
              </a:rPr>
              <a:t> on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author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social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context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text’s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historical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situation</a:t>
            </a:r>
            <a:r>
              <a:rPr lang="tr-TR" sz="2000" dirty="0" smtClean="0">
                <a:latin typeface="Arial Rounded MT Bold" panose="020F0704030504030204" pitchFamily="34" charset="0"/>
              </a:rPr>
              <a:t> as </a:t>
            </a:r>
            <a:r>
              <a:rPr lang="tr-TR" sz="2000" dirty="0" err="1" smtClean="0">
                <a:latin typeface="Arial Rounded MT Bold" panose="020F0704030504030204" pitchFamily="34" charset="0"/>
              </a:rPr>
              <a:t>sources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discovering</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poem’s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meaning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New </a:t>
            </a:r>
            <a:r>
              <a:rPr lang="tr-TR" sz="2000" dirty="0" err="1" smtClean="0">
                <a:latin typeface="Arial Rounded MT Bold" panose="020F0704030504030204" pitchFamily="34" charset="0"/>
              </a:rPr>
              <a:t>Critics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assert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reader’s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emotional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response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neither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important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nor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equivalent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interpretation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Such</a:t>
            </a:r>
            <a:r>
              <a:rPr lang="tr-TR" sz="2000" dirty="0" smtClean="0">
                <a:latin typeface="Arial Rounded MT Bold" panose="020F0704030504030204" pitchFamily="34" charset="0"/>
              </a:rPr>
              <a:t> an </a:t>
            </a:r>
            <a:r>
              <a:rPr lang="tr-TR" sz="2000" dirty="0" err="1" smtClean="0">
                <a:latin typeface="Arial Rounded MT Bold" panose="020F0704030504030204" pitchFamily="34" charset="0"/>
              </a:rPr>
              <a:t>error</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judgment</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called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b="1" dirty="0" err="1" smtClean="0">
                <a:latin typeface="Arial Rounded MT Bold" panose="020F0704030504030204" pitchFamily="34" charset="0"/>
              </a:rPr>
              <a:t>Affective</a:t>
            </a:r>
            <a:r>
              <a:rPr lang="tr-TR" sz="2000" b="1" dirty="0" smtClean="0">
                <a:latin typeface="Arial Rounded MT Bold" panose="020F0704030504030204" pitchFamily="34" charset="0"/>
              </a:rPr>
              <a:t> </a:t>
            </a:r>
            <a:r>
              <a:rPr lang="tr-TR" sz="2000" b="1" dirty="0" err="1" smtClean="0">
                <a:latin typeface="Arial Rounded MT Bold" panose="020F0704030504030204" pitchFamily="34" charset="0"/>
              </a:rPr>
              <a:t>Fallacy</a:t>
            </a:r>
            <a:r>
              <a:rPr lang="tr-TR" sz="2000" dirty="0" smtClean="0">
                <a:latin typeface="Arial Rounded MT Bold" panose="020F0704030504030204" pitchFamily="34" charset="0"/>
              </a:rPr>
              <a:t>. </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124885011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400" dirty="0" err="1" smtClean="0">
                <a:latin typeface="Arial Rounded MT Bold" panose="020F0704030504030204" pitchFamily="34" charset="0"/>
              </a:rPr>
              <a:t>Where</a:t>
            </a:r>
            <a:r>
              <a:rPr lang="tr-TR" sz="2400" dirty="0" smtClean="0">
                <a:latin typeface="Arial Rounded MT Bold" panose="020F0704030504030204" pitchFamily="34" charset="0"/>
              </a:rPr>
              <a:t> can </a:t>
            </a:r>
            <a:r>
              <a:rPr lang="tr-TR" sz="2400" dirty="0" err="1" smtClean="0">
                <a:latin typeface="Arial Rounded MT Bold" panose="020F0704030504030204" pitchFamily="34" charset="0"/>
              </a:rPr>
              <a:t>we</a:t>
            </a:r>
            <a:r>
              <a:rPr lang="tr-TR" sz="2400" dirty="0" smtClean="0">
                <a:latin typeface="Arial Rounded MT Bold" panose="020F0704030504030204" pitchFamily="34" charset="0"/>
              </a:rPr>
              <a:t> </a:t>
            </a:r>
            <a:r>
              <a:rPr lang="tr-TR" sz="2400" dirty="0" err="1" smtClean="0">
                <a:latin typeface="Arial Rounded MT Bold" panose="020F0704030504030204" pitchFamily="34" charset="0"/>
              </a:rPr>
              <a:t>find</a:t>
            </a:r>
            <a:r>
              <a:rPr lang="tr-TR" sz="2400" dirty="0" smtClean="0">
                <a:latin typeface="Arial Rounded MT Bold" panose="020F0704030504030204" pitchFamily="34" charset="0"/>
              </a:rPr>
              <a:t> </a:t>
            </a:r>
            <a:r>
              <a:rPr lang="tr-TR" sz="2400" dirty="0" err="1" smtClean="0">
                <a:latin typeface="Arial Rounded MT Bold" panose="020F0704030504030204" pitchFamily="34" charset="0"/>
              </a:rPr>
              <a:t>the</a:t>
            </a:r>
            <a:r>
              <a:rPr lang="tr-TR" sz="2400" dirty="0" smtClean="0">
                <a:latin typeface="Arial Rounded MT Bold" panose="020F0704030504030204" pitchFamily="34" charset="0"/>
              </a:rPr>
              <a:t> </a:t>
            </a:r>
            <a:r>
              <a:rPr lang="tr-TR" sz="2400" dirty="0" err="1" smtClean="0">
                <a:latin typeface="Arial Rounded MT Bold" panose="020F0704030504030204" pitchFamily="34" charset="0"/>
              </a:rPr>
              <a:t>poem’s</a:t>
            </a:r>
            <a:r>
              <a:rPr lang="tr-TR" sz="2400" dirty="0" smtClean="0">
                <a:latin typeface="Arial Rounded MT Bold" panose="020F0704030504030204" pitchFamily="34" charset="0"/>
              </a:rPr>
              <a:t> </a:t>
            </a:r>
            <a:r>
              <a:rPr lang="tr-TR" sz="2400" dirty="0" err="1" smtClean="0">
                <a:latin typeface="Arial Rounded MT Bold" panose="020F0704030504030204" pitchFamily="34" charset="0"/>
              </a:rPr>
              <a:t>meaning</a:t>
            </a:r>
            <a:r>
              <a:rPr lang="tr-TR" sz="2400" dirty="0" smtClean="0">
                <a:latin typeface="Arial Rounded MT Bold" panose="020F0704030504030204" pitchFamily="34" charset="0"/>
              </a:rPr>
              <a:t>?</a:t>
            </a:r>
            <a:endParaRPr lang="tr-TR" sz="2400" dirty="0">
              <a:latin typeface="Arial Rounded MT Bold" panose="020F0704030504030204" pitchFamily="34" charset="0"/>
            </a:endParaRPr>
          </a:p>
        </p:txBody>
      </p:sp>
      <p:sp>
        <p:nvSpPr>
          <p:cNvPr id="3" name="İçerik Yer Tutucusu 2"/>
          <p:cNvSpPr>
            <a:spLocks noGrp="1"/>
          </p:cNvSpPr>
          <p:nvPr>
            <p:ph idx="1"/>
          </p:nvPr>
        </p:nvSpPr>
        <p:spPr/>
        <p:txBody>
          <a:bodyPr>
            <a:normAutofit/>
          </a:bodyPr>
          <a:lstStyle/>
          <a:p>
            <a:pPr>
              <a:lnSpc>
                <a:spcPct val="150000"/>
              </a:lnSpc>
            </a:pPr>
            <a:r>
              <a:rPr lang="tr-TR" sz="2000" dirty="0" smtClean="0">
                <a:latin typeface="Arial Rounded MT Bold" panose="020F0704030504030204" pitchFamily="34" charset="0"/>
              </a:rPr>
              <a:t>As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itself</a:t>
            </a:r>
            <a:r>
              <a:rPr lang="tr-TR" sz="2000" dirty="0" smtClean="0">
                <a:latin typeface="Arial Rounded MT Bold" panose="020F0704030504030204" pitchFamily="34" charset="0"/>
              </a:rPr>
              <a:t> is an </a:t>
            </a:r>
            <a:r>
              <a:rPr lang="tr-TR" sz="2000" dirty="0" err="1" smtClean="0">
                <a:latin typeface="Arial Rounded MT Bold" panose="020F0704030504030204" pitchFamily="34" charset="0"/>
              </a:rPr>
              <a:t>artifact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an </a:t>
            </a:r>
            <a:r>
              <a:rPr lang="tr-TR" sz="2000" dirty="0" err="1" smtClean="0">
                <a:latin typeface="Arial Rounded MT Bold" panose="020F0704030504030204" pitchFamily="34" charset="0"/>
              </a:rPr>
              <a:t>objective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entity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meaning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must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reside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within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own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structure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New </a:t>
            </a:r>
            <a:r>
              <a:rPr lang="tr-TR" sz="2000" dirty="0" err="1" smtClean="0">
                <a:latin typeface="Arial Rounded MT Bold" panose="020F0704030504030204" pitchFamily="34" charset="0"/>
              </a:rPr>
              <a:t>Critics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assert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careful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scrutiny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reveals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poem’s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structure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operates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according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complex</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series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laws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closely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analyzing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this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structure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believe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have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devised</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methodology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standard</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excellence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we</a:t>
            </a:r>
            <a:r>
              <a:rPr lang="tr-TR" sz="2000" dirty="0" smtClean="0">
                <a:latin typeface="Arial Rounded MT Bold" panose="020F0704030504030204" pitchFamily="34" charset="0"/>
              </a:rPr>
              <a:t> can </a:t>
            </a:r>
            <a:r>
              <a:rPr lang="tr-TR" sz="2000" dirty="0" err="1" smtClean="0">
                <a:latin typeface="Arial Rounded MT Bold" panose="020F0704030504030204" pitchFamily="34" charset="0"/>
              </a:rPr>
              <a:t>apply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all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poems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discover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their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correct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meaning</a:t>
            </a:r>
            <a:r>
              <a:rPr lang="tr-TR" sz="2000" dirty="0" smtClean="0">
                <a:latin typeface="Arial Rounded MT Bold" panose="020F0704030504030204" pitchFamily="34" charset="0"/>
              </a:rPr>
              <a:t>. </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10544833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06824" y="1123666"/>
            <a:ext cx="8915400" cy="3777622"/>
          </a:xfrm>
        </p:spPr>
        <p:txBody>
          <a:bodyPr>
            <a:normAutofit/>
          </a:bodyPr>
          <a:lstStyle/>
          <a:p>
            <a:endParaRPr lang="tr-TR" sz="2000" dirty="0" smtClean="0">
              <a:latin typeface="Arial Rounded MT Bold" panose="020F0704030504030204" pitchFamily="34" charset="0"/>
            </a:endParaRPr>
          </a:p>
          <a:p>
            <a:endParaRPr lang="tr-TR" sz="2000" dirty="0">
              <a:latin typeface="Arial Rounded MT Bold" panose="020F0704030504030204" pitchFamily="34" charset="0"/>
            </a:endParaRPr>
          </a:p>
          <a:p>
            <a:r>
              <a:rPr lang="tr-TR" sz="2400" dirty="0" err="1">
                <a:latin typeface="Arial Rounded MT Bold" panose="020F0704030504030204" pitchFamily="34" charset="0"/>
              </a:rPr>
              <a:t>A</a:t>
            </a:r>
            <a:r>
              <a:rPr lang="tr-TR" sz="2400" dirty="0" err="1" smtClean="0">
                <a:latin typeface="Arial Rounded MT Bold" panose="020F0704030504030204" pitchFamily="34" charset="0"/>
              </a:rPr>
              <a:t>cademic</a:t>
            </a:r>
            <a:r>
              <a:rPr lang="tr-TR" sz="2400" dirty="0" smtClean="0">
                <a:latin typeface="Arial Rounded MT Bold" panose="020F0704030504030204" pitchFamily="34" charset="0"/>
              </a:rPr>
              <a:t> </a:t>
            </a:r>
            <a:r>
              <a:rPr lang="tr-TR" sz="2400" dirty="0" err="1" smtClean="0">
                <a:latin typeface="Arial Rounded MT Bold" panose="020F0704030504030204" pitchFamily="34" charset="0"/>
              </a:rPr>
              <a:t>eclecticism</a:t>
            </a:r>
            <a:r>
              <a:rPr lang="tr-TR" sz="2400" dirty="0" smtClean="0">
                <a:latin typeface="Arial Rounded MT Bold" panose="020F0704030504030204" pitchFamily="34" charset="0"/>
              </a:rPr>
              <a:t> </a:t>
            </a:r>
            <a:r>
              <a:rPr lang="tr-TR" sz="2400" dirty="0" err="1" smtClean="0">
                <a:latin typeface="Arial Rounded MT Bold" panose="020F0704030504030204" pitchFamily="34" charset="0"/>
              </a:rPr>
              <a:t>which</a:t>
            </a:r>
            <a:r>
              <a:rPr lang="tr-TR" sz="2400" dirty="0" smtClean="0">
                <a:latin typeface="Arial Rounded MT Bold" panose="020F0704030504030204" pitchFamily="34" charset="0"/>
              </a:rPr>
              <a:t> </a:t>
            </a:r>
            <a:r>
              <a:rPr lang="tr-TR" sz="2400" dirty="0" err="1" smtClean="0">
                <a:latin typeface="Arial Rounded MT Bold" panose="020F0704030504030204" pitchFamily="34" charset="0"/>
              </a:rPr>
              <a:t>weighed</a:t>
            </a:r>
            <a:r>
              <a:rPr lang="tr-TR" sz="2400" dirty="0" smtClean="0">
                <a:latin typeface="Arial Rounded MT Bold" panose="020F0704030504030204" pitchFamily="34" charset="0"/>
              </a:rPr>
              <a:t> </a:t>
            </a:r>
            <a:r>
              <a:rPr lang="tr-TR" sz="2400" dirty="0" err="1" smtClean="0">
                <a:latin typeface="Arial Rounded MT Bold" panose="020F0704030504030204" pitchFamily="34" charset="0"/>
              </a:rPr>
              <a:t>heavily</a:t>
            </a:r>
            <a:r>
              <a:rPr lang="tr-TR" sz="2400" dirty="0" smtClean="0">
                <a:latin typeface="Arial Rounded MT Bold" panose="020F0704030504030204" pitchFamily="34" charset="0"/>
              </a:rPr>
              <a:t> </a:t>
            </a:r>
            <a:r>
              <a:rPr lang="tr-TR" sz="2400" dirty="0" err="1" smtClean="0">
                <a:latin typeface="Arial Rounded MT Bold" panose="020F0704030504030204" pitchFamily="34" charset="0"/>
              </a:rPr>
              <a:t>upon</a:t>
            </a:r>
            <a:r>
              <a:rPr lang="tr-TR" sz="2400" dirty="0" smtClean="0">
                <a:latin typeface="Arial Rounded MT Bold" panose="020F0704030504030204" pitchFamily="34" charset="0"/>
              </a:rPr>
              <a:t> Russian </a:t>
            </a:r>
            <a:r>
              <a:rPr lang="tr-TR" sz="2400" dirty="0" err="1" smtClean="0">
                <a:latin typeface="Arial Rounded MT Bold" panose="020F0704030504030204" pitchFamily="34" charset="0"/>
              </a:rPr>
              <a:t>literary</a:t>
            </a:r>
            <a:r>
              <a:rPr lang="tr-TR" sz="2400" dirty="0" smtClean="0">
                <a:latin typeface="Arial Rounded MT Bold" panose="020F0704030504030204" pitchFamily="34" charset="0"/>
              </a:rPr>
              <a:t> </a:t>
            </a:r>
            <a:r>
              <a:rPr lang="tr-TR" sz="2400" dirty="0" err="1" smtClean="0">
                <a:latin typeface="Arial Rounded MT Bold" panose="020F0704030504030204" pitchFamily="34" charset="0"/>
              </a:rPr>
              <a:t>history</a:t>
            </a:r>
            <a:r>
              <a:rPr lang="tr-TR" sz="2400" dirty="0" smtClean="0">
                <a:latin typeface="Arial Rounded MT Bold" panose="020F0704030504030204" pitchFamily="34" charset="0"/>
              </a:rPr>
              <a:t>, </a:t>
            </a:r>
          </a:p>
          <a:p>
            <a:r>
              <a:rPr lang="tr-TR" sz="2400" dirty="0" err="1" smtClean="0">
                <a:latin typeface="Arial Rounded MT Bold" panose="020F0704030504030204" pitchFamily="34" charset="0"/>
              </a:rPr>
              <a:t>The</a:t>
            </a:r>
            <a:r>
              <a:rPr lang="tr-TR" sz="2400" dirty="0" smtClean="0">
                <a:latin typeface="Arial Rounded MT Bold" panose="020F0704030504030204" pitchFamily="34" charset="0"/>
              </a:rPr>
              <a:t> </a:t>
            </a:r>
            <a:r>
              <a:rPr lang="tr-TR" sz="2400" dirty="0" err="1" smtClean="0">
                <a:latin typeface="Arial Rounded MT Bold" panose="020F0704030504030204" pitchFamily="34" charset="0"/>
              </a:rPr>
              <a:t>message-mindedness</a:t>
            </a:r>
            <a:r>
              <a:rPr lang="tr-TR" sz="2400" dirty="0" smtClean="0">
                <a:latin typeface="Arial Rounded MT Bold" panose="020F0704030504030204" pitchFamily="34" charset="0"/>
              </a:rPr>
              <a:t> of </a:t>
            </a:r>
            <a:r>
              <a:rPr lang="tr-TR" sz="2400" dirty="0" err="1" smtClean="0">
                <a:latin typeface="Arial Rounded MT Bold" panose="020F0704030504030204" pitchFamily="34" charset="0"/>
              </a:rPr>
              <a:t>the</a:t>
            </a:r>
            <a:r>
              <a:rPr lang="tr-TR" sz="2400" dirty="0" smtClean="0">
                <a:latin typeface="Arial Rounded MT Bold" panose="020F0704030504030204" pitchFamily="34" charset="0"/>
              </a:rPr>
              <a:t> «</a:t>
            </a:r>
            <a:r>
              <a:rPr lang="tr-TR" sz="2400" dirty="0" err="1" smtClean="0">
                <a:latin typeface="Arial Rounded MT Bold" panose="020F0704030504030204" pitchFamily="34" charset="0"/>
              </a:rPr>
              <a:t>social</a:t>
            </a:r>
            <a:r>
              <a:rPr lang="tr-TR" sz="2400" dirty="0" smtClean="0">
                <a:latin typeface="Arial Rounded MT Bold" panose="020F0704030504030204" pitchFamily="34" charset="0"/>
              </a:rPr>
              <a:t>» </a:t>
            </a:r>
            <a:r>
              <a:rPr lang="tr-TR" sz="2400" dirty="0" err="1" smtClean="0">
                <a:latin typeface="Arial Rounded MT Bold" panose="020F0704030504030204" pitchFamily="34" charset="0"/>
              </a:rPr>
              <a:t>critics</a:t>
            </a:r>
            <a:r>
              <a:rPr lang="tr-TR" sz="2400" dirty="0" smtClean="0">
                <a:latin typeface="Arial Rounded MT Bold" panose="020F0704030504030204" pitchFamily="34" charset="0"/>
              </a:rPr>
              <a:t>,</a:t>
            </a:r>
          </a:p>
          <a:p>
            <a:r>
              <a:rPr lang="tr-TR" sz="2400" dirty="0" err="1" smtClean="0">
                <a:latin typeface="Arial Rounded MT Bold" panose="020F0704030504030204" pitchFamily="34" charset="0"/>
              </a:rPr>
              <a:t>The</a:t>
            </a:r>
            <a:r>
              <a:rPr lang="tr-TR" sz="2400" dirty="0" smtClean="0">
                <a:latin typeface="Arial Rounded MT Bold" panose="020F0704030504030204" pitchFamily="34" charset="0"/>
              </a:rPr>
              <a:t> </a:t>
            </a:r>
            <a:r>
              <a:rPr lang="tr-TR" sz="2400" dirty="0" err="1" smtClean="0">
                <a:latin typeface="Arial Rounded MT Bold" panose="020F0704030504030204" pitchFamily="34" charset="0"/>
              </a:rPr>
              <a:t>metaphysical</a:t>
            </a:r>
            <a:r>
              <a:rPr lang="tr-TR" sz="2400" dirty="0" smtClean="0">
                <a:latin typeface="Arial Rounded MT Bold" panose="020F0704030504030204" pitchFamily="34" charset="0"/>
              </a:rPr>
              <a:t> </a:t>
            </a:r>
            <a:r>
              <a:rPr lang="tr-TR" sz="2400" dirty="0" err="1" smtClean="0">
                <a:latin typeface="Arial Rounded MT Bold" panose="020F0704030504030204" pitchFamily="34" charset="0"/>
              </a:rPr>
              <a:t>bias</a:t>
            </a:r>
            <a:r>
              <a:rPr lang="tr-TR" sz="2400" dirty="0" smtClean="0">
                <a:latin typeface="Arial Rounded MT Bold" panose="020F0704030504030204" pitchFamily="34" charset="0"/>
              </a:rPr>
              <a:t> of </a:t>
            </a:r>
            <a:r>
              <a:rPr lang="tr-TR" sz="2400" dirty="0" err="1" smtClean="0">
                <a:latin typeface="Arial Rounded MT Bold" panose="020F0704030504030204" pitchFamily="34" charset="0"/>
              </a:rPr>
              <a:t>the</a:t>
            </a:r>
            <a:r>
              <a:rPr lang="tr-TR" sz="2400" dirty="0" smtClean="0">
                <a:latin typeface="Arial Rounded MT Bold" panose="020F0704030504030204" pitchFamily="34" charset="0"/>
              </a:rPr>
              <a:t> </a:t>
            </a:r>
            <a:r>
              <a:rPr lang="tr-TR" sz="2400" dirty="0" err="1" smtClean="0">
                <a:latin typeface="Arial Rounded MT Bold" panose="020F0704030504030204" pitchFamily="34" charset="0"/>
              </a:rPr>
              <a:t>Symbolists</a:t>
            </a:r>
            <a:r>
              <a:rPr lang="tr-TR" sz="2400" dirty="0" smtClean="0">
                <a:latin typeface="Arial Rounded MT Bold" panose="020F0704030504030204" pitchFamily="34" charset="0"/>
              </a:rPr>
              <a:t>.</a:t>
            </a:r>
            <a:endParaRPr lang="tr-TR" sz="2400" dirty="0">
              <a:latin typeface="Arial Rounded MT Bold" panose="020F0704030504030204" pitchFamily="34" charset="0"/>
            </a:endParaRPr>
          </a:p>
        </p:txBody>
      </p:sp>
    </p:spTree>
    <p:extLst>
      <p:ext uri="{BB962C8B-B14F-4D97-AF65-F5344CB8AC3E}">
        <p14:creationId xmlns:p14="http://schemas.microsoft.com/office/powerpoint/2010/main" val="100377844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400" dirty="0" err="1" smtClean="0">
                <a:latin typeface="Arial Rounded MT Bold" panose="020F0704030504030204" pitchFamily="34" charset="0"/>
              </a:rPr>
              <a:t>What</a:t>
            </a:r>
            <a:r>
              <a:rPr lang="tr-TR" sz="2400" dirty="0" smtClean="0">
                <a:latin typeface="Arial Rounded MT Bold" panose="020F0704030504030204" pitchFamily="34" charset="0"/>
              </a:rPr>
              <a:t> is </a:t>
            </a:r>
            <a:r>
              <a:rPr lang="tr-TR" sz="2400" dirty="0" err="1" smtClean="0">
                <a:latin typeface="Arial Rounded MT Bold" panose="020F0704030504030204" pitchFamily="34" charset="0"/>
              </a:rPr>
              <a:t>the</a:t>
            </a:r>
            <a:r>
              <a:rPr lang="tr-TR" sz="2400" dirty="0" smtClean="0">
                <a:latin typeface="Arial Rounded MT Bold" panose="020F0704030504030204" pitchFamily="34" charset="0"/>
              </a:rPr>
              <a:t> </a:t>
            </a:r>
            <a:r>
              <a:rPr lang="tr-TR" sz="2400" dirty="0" err="1" smtClean="0">
                <a:latin typeface="Arial Rounded MT Bold" panose="020F0704030504030204" pitchFamily="34" charset="0"/>
              </a:rPr>
              <a:t>chief</a:t>
            </a:r>
            <a:r>
              <a:rPr lang="tr-TR" sz="2400" dirty="0" smtClean="0">
                <a:latin typeface="Arial Rounded MT Bold" panose="020F0704030504030204" pitchFamily="34" charset="0"/>
              </a:rPr>
              <a:t> </a:t>
            </a:r>
            <a:r>
              <a:rPr lang="tr-TR" sz="2400" dirty="0" err="1" smtClean="0">
                <a:latin typeface="Arial Rounded MT Bold" panose="020F0704030504030204" pitchFamily="34" charset="0"/>
              </a:rPr>
              <a:t>concern</a:t>
            </a:r>
            <a:r>
              <a:rPr lang="tr-TR" sz="2400" dirty="0" smtClean="0">
                <a:latin typeface="Arial Rounded MT Bold" panose="020F0704030504030204" pitchFamily="34" charset="0"/>
              </a:rPr>
              <a:t> of </a:t>
            </a:r>
            <a:r>
              <a:rPr lang="tr-TR" sz="2400" dirty="0" err="1" smtClean="0">
                <a:latin typeface="Arial Rounded MT Bold" panose="020F0704030504030204" pitchFamily="34" charset="0"/>
              </a:rPr>
              <a:t>the</a:t>
            </a:r>
            <a:r>
              <a:rPr lang="tr-TR" sz="2400" dirty="0" smtClean="0">
                <a:latin typeface="Arial Rounded MT Bold" panose="020F0704030504030204" pitchFamily="34" charset="0"/>
              </a:rPr>
              <a:t> </a:t>
            </a:r>
            <a:r>
              <a:rPr lang="tr-TR" sz="2400" dirty="0" err="1" smtClean="0">
                <a:latin typeface="Arial Rounded MT Bold" panose="020F0704030504030204" pitchFamily="34" charset="0"/>
              </a:rPr>
              <a:t>poem</a:t>
            </a:r>
            <a:r>
              <a:rPr lang="tr-TR" sz="2400" dirty="0" smtClean="0">
                <a:latin typeface="Arial Rounded MT Bold" panose="020F0704030504030204" pitchFamily="34" charset="0"/>
              </a:rPr>
              <a:t>?</a:t>
            </a:r>
            <a:endParaRPr lang="tr-TR" sz="2400" dirty="0">
              <a:latin typeface="Arial Rounded MT Bold" panose="020F0704030504030204" pitchFamily="34" charset="0"/>
            </a:endParaRPr>
          </a:p>
        </p:txBody>
      </p:sp>
      <p:sp>
        <p:nvSpPr>
          <p:cNvPr id="3" name="İçerik Yer Tutucusu 2"/>
          <p:cNvSpPr>
            <a:spLocks noGrp="1"/>
          </p:cNvSpPr>
          <p:nvPr>
            <p:ph idx="1"/>
          </p:nvPr>
        </p:nvSpPr>
        <p:spPr>
          <a:xfrm>
            <a:off x="2589212" y="1905001"/>
            <a:ext cx="8915400" cy="4113662"/>
          </a:xfrm>
        </p:spPr>
        <p:txBody>
          <a:bodyPr>
            <a:normAutofit lnSpcReduction="10000"/>
          </a:bodyPr>
          <a:lstStyle/>
          <a:p>
            <a:pPr>
              <a:lnSpc>
                <a:spcPct val="150000"/>
              </a:lnSpc>
            </a:pP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chief</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concern</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poem</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coherence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interrelatedness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Borrowing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their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ideas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from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writings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Samuel</a:t>
            </a:r>
            <a:r>
              <a:rPr lang="tr-TR" sz="2000" dirty="0" smtClean="0">
                <a:latin typeface="Arial Rounded MT Bold" panose="020F0704030504030204" pitchFamily="34" charset="0"/>
              </a:rPr>
              <a:t> T. </a:t>
            </a:r>
            <a:r>
              <a:rPr lang="tr-TR" sz="2000" dirty="0" err="1" smtClean="0">
                <a:latin typeface="Arial Rounded MT Bold" panose="020F0704030504030204" pitchFamily="34" charset="0"/>
              </a:rPr>
              <a:t>Coleridge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New </a:t>
            </a:r>
            <a:r>
              <a:rPr lang="tr-TR" sz="2000" dirty="0" err="1" smtClean="0">
                <a:latin typeface="Arial Rounded MT Bold" panose="020F0704030504030204" pitchFamily="34" charset="0"/>
              </a:rPr>
              <a:t>Critics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posit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b="1" dirty="0" err="1" smtClean="0">
                <a:latin typeface="Arial Rounded MT Bold" panose="020F0704030504030204" pitchFamily="34" charset="0"/>
              </a:rPr>
              <a:t>organic</a:t>
            </a:r>
            <a:r>
              <a:rPr lang="tr-TR" sz="2000" b="1" dirty="0" smtClean="0">
                <a:latin typeface="Arial Rounded MT Bold" panose="020F0704030504030204" pitchFamily="34" charset="0"/>
              </a:rPr>
              <a:t> </a:t>
            </a:r>
            <a:r>
              <a:rPr lang="tr-TR" sz="2000" b="1" dirty="0" err="1" smtClean="0">
                <a:latin typeface="Arial Rounded MT Bold" panose="020F0704030504030204" pitchFamily="34" charset="0"/>
              </a:rPr>
              <a:t>unity</a:t>
            </a:r>
            <a:r>
              <a:rPr lang="tr-TR" sz="2000" b="1" dirty="0" smtClean="0">
                <a:latin typeface="Arial Rounded MT Bold" panose="020F0704030504030204" pitchFamily="34" charset="0"/>
              </a:rPr>
              <a:t> </a:t>
            </a:r>
            <a:r>
              <a:rPr lang="tr-TR" sz="2000" dirty="0" smtClean="0">
                <a:latin typeface="Arial Rounded MT Bold" panose="020F0704030504030204" pitchFamily="34" charset="0"/>
              </a:rPr>
              <a:t>of a </a:t>
            </a:r>
            <a:r>
              <a:rPr lang="tr-TR" sz="2000" dirty="0" err="1" smtClean="0">
                <a:latin typeface="Arial Rounded MT Bold" panose="020F0704030504030204" pitchFamily="34" charset="0"/>
              </a:rPr>
              <a:t>poem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all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parts</a:t>
            </a:r>
            <a:r>
              <a:rPr lang="tr-TR" sz="2000" dirty="0" smtClean="0">
                <a:latin typeface="Arial Rounded MT Bold" panose="020F0704030504030204" pitchFamily="34" charset="0"/>
              </a:rPr>
              <a:t> of a </a:t>
            </a:r>
            <a:r>
              <a:rPr lang="tr-TR" sz="2000" dirty="0" err="1" smtClean="0">
                <a:latin typeface="Arial Rounded MT Bold" panose="020F0704030504030204" pitchFamily="34" charset="0"/>
              </a:rPr>
              <a:t>poem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necessarily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interrelated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with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each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part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reflecting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helping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support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poem’s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central</a:t>
            </a:r>
            <a:r>
              <a:rPr lang="tr-TR" sz="2000" dirty="0" smtClean="0">
                <a:latin typeface="Arial Rounded MT Bold" panose="020F0704030504030204" pitchFamily="34" charset="0"/>
              </a:rPr>
              <a:t> idea. </a:t>
            </a:r>
            <a:r>
              <a:rPr lang="tr-TR" sz="2000" dirty="0" err="1" smtClean="0">
                <a:latin typeface="Arial Rounded MT Bold" panose="020F0704030504030204" pitchFamily="34" charset="0"/>
              </a:rPr>
              <a:t>Such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organic</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unity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allows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harmonization</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conflicting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ideas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feelings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attitudes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results</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poem’s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oneness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Superior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poetry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declare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New </a:t>
            </a:r>
            <a:r>
              <a:rPr lang="tr-TR" sz="2000" dirty="0" err="1" smtClean="0">
                <a:latin typeface="Arial Rounded MT Bold" panose="020F0704030504030204" pitchFamily="34" charset="0"/>
              </a:rPr>
              <a:t>Critics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achieves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such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oneness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through</a:t>
            </a:r>
            <a:r>
              <a:rPr lang="tr-TR" sz="2000" dirty="0" smtClean="0">
                <a:latin typeface="Arial Rounded MT Bold" panose="020F0704030504030204" pitchFamily="34" charset="0"/>
              </a:rPr>
              <a:t> </a:t>
            </a:r>
            <a:r>
              <a:rPr lang="tr-TR" sz="2000" b="1" dirty="0" err="1" smtClean="0">
                <a:latin typeface="Arial Rounded MT Bold" panose="020F0704030504030204" pitchFamily="34" charset="0"/>
              </a:rPr>
              <a:t>paradox</a:t>
            </a:r>
            <a:r>
              <a:rPr lang="tr-TR" sz="2000" dirty="0" smtClean="0">
                <a:latin typeface="Arial Rounded MT Bold" panose="020F0704030504030204" pitchFamily="34" charset="0"/>
              </a:rPr>
              <a:t>, </a:t>
            </a:r>
            <a:r>
              <a:rPr lang="tr-TR" sz="2000" b="1" dirty="0" err="1" smtClean="0">
                <a:latin typeface="Arial Rounded MT Bold" panose="020F0704030504030204" pitchFamily="34" charset="0"/>
              </a:rPr>
              <a:t>irony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b="1" dirty="0" err="1" smtClean="0">
                <a:latin typeface="Arial Rounded MT Bold" panose="020F0704030504030204" pitchFamily="34" charset="0"/>
              </a:rPr>
              <a:t>ambiguity</a:t>
            </a:r>
            <a:r>
              <a:rPr lang="tr-TR" sz="2000" dirty="0" smtClean="0">
                <a:latin typeface="Arial Rounded MT Bold" panose="020F0704030504030204" pitchFamily="34" charset="0"/>
              </a:rPr>
              <a:t>. </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252269305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34120" y="1028132"/>
            <a:ext cx="8915400" cy="3777622"/>
          </a:xfrm>
        </p:spPr>
        <p:txBody>
          <a:bodyPr>
            <a:normAutofit/>
          </a:bodyPr>
          <a:lstStyle/>
          <a:p>
            <a:pPr>
              <a:lnSpc>
                <a:spcPct val="150000"/>
              </a:lnSpc>
            </a:pPr>
            <a:r>
              <a:rPr lang="tr-TR" sz="2000" dirty="0" err="1" smtClean="0">
                <a:latin typeface="Arial Rounded MT Bold" panose="020F0704030504030204" pitchFamily="34" charset="0"/>
              </a:rPr>
              <a:t>Because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poem’s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chief</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characteristic</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its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oneness</a:t>
            </a:r>
            <a:r>
              <a:rPr lang="tr-TR" sz="2000" dirty="0" smtClean="0">
                <a:latin typeface="Arial Rounded MT Bold" panose="020F0704030504030204" pitchFamily="34" charset="0"/>
              </a:rPr>
              <a:t>, New </a:t>
            </a:r>
            <a:r>
              <a:rPr lang="tr-TR" sz="2000" dirty="0" err="1" smtClean="0">
                <a:latin typeface="Arial Rounded MT Bold" panose="020F0704030504030204" pitchFamily="34" charset="0"/>
              </a:rPr>
              <a:t>Critics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believe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poem’s</a:t>
            </a:r>
            <a:r>
              <a:rPr lang="tr-TR" sz="2000" dirty="0" smtClean="0">
                <a:latin typeface="Arial Rounded MT Bold" panose="020F0704030504030204" pitchFamily="34" charset="0"/>
              </a:rPr>
              <a:t> form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content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inseparable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Therefore</a:t>
            </a:r>
            <a:r>
              <a:rPr lang="tr-TR" sz="2000" dirty="0" smtClean="0">
                <a:latin typeface="Arial Rounded MT Bold" panose="020F0704030504030204" pitchFamily="34" charset="0"/>
              </a:rPr>
              <a:t>, it is </a:t>
            </a:r>
            <a:r>
              <a:rPr lang="tr-TR" sz="2000" dirty="0" err="1" smtClean="0">
                <a:latin typeface="Arial Rounded MT Bold" panose="020F0704030504030204" pitchFamily="34" charset="0"/>
              </a:rPr>
              <a:t>inconceivable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New </a:t>
            </a:r>
            <a:r>
              <a:rPr lang="tr-TR" sz="2000" dirty="0" err="1" smtClean="0">
                <a:latin typeface="Arial Rounded MT Bold" panose="020F0704030504030204" pitchFamily="34" charset="0"/>
              </a:rPr>
              <a:t>Critics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belive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poem’s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interpretation</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equal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mere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paraphrased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version</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Labeling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such</a:t>
            </a:r>
            <a:r>
              <a:rPr lang="tr-TR" sz="2000" dirty="0" smtClean="0">
                <a:latin typeface="Arial Rounded MT Bold" panose="020F0704030504030204" pitchFamily="34" charset="0"/>
              </a:rPr>
              <a:t> an </a:t>
            </a:r>
            <a:r>
              <a:rPr lang="tr-TR" sz="2000" dirty="0" err="1" smtClean="0">
                <a:latin typeface="Arial Rounded MT Bold" panose="020F0704030504030204" pitchFamily="34" charset="0"/>
              </a:rPr>
              <a:t>erroneous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belief</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b="1" dirty="0" err="1" smtClean="0">
                <a:latin typeface="Arial Rounded MT Bold" panose="020F0704030504030204" pitchFamily="34" charset="0"/>
              </a:rPr>
              <a:t>Heresy</a:t>
            </a:r>
            <a:r>
              <a:rPr lang="tr-TR" sz="2000" b="1" dirty="0" smtClean="0">
                <a:latin typeface="Arial Rounded MT Bold" panose="020F0704030504030204" pitchFamily="34" charset="0"/>
              </a:rPr>
              <a:t> of </a:t>
            </a:r>
            <a:r>
              <a:rPr lang="tr-TR" sz="2000" b="1" dirty="0" err="1" smtClean="0">
                <a:latin typeface="Arial Rounded MT Bold" panose="020F0704030504030204" pitchFamily="34" charset="0"/>
              </a:rPr>
              <a:t>Paraphrase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maintain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poem</a:t>
            </a:r>
            <a:r>
              <a:rPr lang="tr-TR" sz="2000" dirty="0" smtClean="0">
                <a:latin typeface="Arial Rounded MT Bold" panose="020F0704030504030204" pitchFamily="34" charset="0"/>
              </a:rPr>
              <a:t> is not </a:t>
            </a:r>
            <a:r>
              <a:rPr lang="tr-TR" sz="2000" dirty="0" err="1" smtClean="0">
                <a:latin typeface="Arial Rounded MT Bold" panose="020F0704030504030204" pitchFamily="34" charset="0"/>
              </a:rPr>
              <a:t>simply</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statement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either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true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false</a:t>
            </a:r>
            <a:r>
              <a:rPr lang="tr-TR" sz="2000" dirty="0" smtClean="0">
                <a:latin typeface="Arial Rounded MT Bold" panose="020F0704030504030204" pitchFamily="34" charset="0"/>
              </a:rPr>
              <a:t>, but a </a:t>
            </a:r>
            <a:r>
              <a:rPr lang="tr-TR" sz="2000" dirty="0" err="1" smtClean="0">
                <a:latin typeface="Arial Rounded MT Bold" panose="020F0704030504030204" pitchFamily="34" charset="0"/>
              </a:rPr>
              <a:t>bundle</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harmonized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tensions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resolved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stresses</a:t>
            </a:r>
            <a:r>
              <a:rPr lang="tr-TR" sz="2000" dirty="0" smtClean="0">
                <a:latin typeface="Arial Rounded MT Bold" panose="020F0704030504030204" pitchFamily="34" charset="0"/>
              </a:rPr>
              <a:t>.</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217087311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400" dirty="0" err="1" smtClean="0">
                <a:latin typeface="Arial Rounded MT Bold" panose="020F0704030504030204" pitchFamily="34" charset="0"/>
              </a:rPr>
              <a:t>Methodology</a:t>
            </a:r>
            <a:r>
              <a:rPr lang="tr-TR" sz="2400" dirty="0" smtClean="0">
                <a:latin typeface="Arial Rounded MT Bold" panose="020F0704030504030204" pitchFamily="34" charset="0"/>
              </a:rPr>
              <a:t> </a:t>
            </a:r>
            <a:endParaRPr lang="tr-TR" sz="2400" dirty="0">
              <a:latin typeface="Arial Rounded MT Bold" panose="020F0704030504030204" pitchFamily="34" charset="0"/>
            </a:endParaRPr>
          </a:p>
        </p:txBody>
      </p:sp>
      <p:sp>
        <p:nvSpPr>
          <p:cNvPr id="3" name="İçerik Yer Tutucusu 2"/>
          <p:cNvSpPr>
            <a:spLocks noGrp="1"/>
          </p:cNvSpPr>
          <p:nvPr>
            <p:ph idx="1"/>
          </p:nvPr>
        </p:nvSpPr>
        <p:spPr/>
        <p:txBody>
          <a:bodyPr>
            <a:normAutofit/>
          </a:bodyPr>
          <a:lstStyle/>
          <a:p>
            <a:pPr>
              <a:lnSpc>
                <a:spcPct val="150000"/>
              </a:lnSpc>
            </a:pPr>
            <a:r>
              <a:rPr lang="tr-TR" sz="2000" dirty="0" err="1" smtClean="0">
                <a:latin typeface="Arial Rounded MT Bold" panose="020F0704030504030204" pitchFamily="34" charset="0"/>
              </a:rPr>
              <a:t>Unlike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scientific</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discourse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with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precision</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terminology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poetic</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diction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often</a:t>
            </a:r>
            <a:r>
              <a:rPr lang="tr-TR" sz="2000" dirty="0" smtClean="0">
                <a:latin typeface="Arial Rounded MT Bold" panose="020F0704030504030204" pitchFamily="34" charset="0"/>
              </a:rPr>
              <a:t> has </a:t>
            </a:r>
            <a:r>
              <a:rPr lang="tr-TR" sz="2000" dirty="0" err="1" smtClean="0">
                <a:latin typeface="Arial Rounded MT Bold" panose="020F0704030504030204" pitchFamily="34" charset="0"/>
              </a:rPr>
              <a:t>multiple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meanings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can </a:t>
            </a:r>
            <a:r>
              <a:rPr lang="tr-TR" sz="2000" dirty="0" err="1" smtClean="0">
                <a:latin typeface="Arial Rounded MT Bold" panose="020F0704030504030204" pitchFamily="34" charset="0"/>
              </a:rPr>
              <a:t>immediately</a:t>
            </a:r>
            <a:r>
              <a:rPr lang="tr-TR" sz="2000" dirty="0" smtClean="0">
                <a:latin typeface="Arial Rounded MT Bold" panose="020F0704030504030204" pitchFamily="34" charset="0"/>
              </a:rPr>
              <a:t> set </a:t>
            </a:r>
            <a:r>
              <a:rPr lang="tr-TR" sz="2000" dirty="0" err="1" smtClean="0">
                <a:latin typeface="Arial Rounded MT Bold" panose="020F0704030504030204" pitchFamily="34" charset="0"/>
              </a:rPr>
              <a:t>up</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series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tensions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within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example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many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words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have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both</a:t>
            </a:r>
            <a:r>
              <a:rPr lang="tr-TR" sz="2000" dirty="0" smtClean="0">
                <a:latin typeface="Arial Rounded MT Bold" panose="020F0704030504030204" pitchFamily="34" charset="0"/>
              </a:rPr>
              <a:t> a </a:t>
            </a:r>
            <a:r>
              <a:rPr lang="tr-TR" sz="2000" b="1" dirty="0" err="1" smtClean="0">
                <a:latin typeface="Arial Rounded MT Bold" panose="020F0704030504030204" pitchFamily="34" charset="0"/>
              </a:rPr>
              <a:t>denotation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dictionary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meaning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b="1" dirty="0" err="1" smtClean="0">
                <a:latin typeface="Arial Rounded MT Bold" panose="020F0704030504030204" pitchFamily="34" charset="0"/>
              </a:rPr>
              <a:t>connotations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implied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meanings</a:t>
            </a:r>
            <a:r>
              <a:rPr lang="tr-TR" sz="2000" dirty="0" smtClean="0">
                <a:latin typeface="Arial Rounded MT Bold" panose="020F0704030504030204" pitchFamily="34" charset="0"/>
              </a:rPr>
              <a:t>. A </a:t>
            </a:r>
            <a:r>
              <a:rPr lang="tr-TR" sz="2000" dirty="0" err="1">
                <a:latin typeface="Arial Rounded MT Bold" panose="020F0704030504030204" pitchFamily="34" charset="0"/>
              </a:rPr>
              <a:t>w</a:t>
            </a:r>
            <a:r>
              <a:rPr lang="tr-TR" sz="2000" dirty="0" err="1" smtClean="0">
                <a:latin typeface="Arial Rounded MT Bold" panose="020F0704030504030204" pitchFamily="34" charset="0"/>
              </a:rPr>
              <a:t>ord’s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denotation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may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directly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conflict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with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connotative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meaning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determined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context</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poem</a:t>
            </a:r>
            <a:r>
              <a:rPr lang="tr-TR" sz="2000" dirty="0" smtClean="0">
                <a:latin typeface="Arial Rounded MT Bold" panose="020F0704030504030204" pitchFamily="34" charset="0"/>
              </a:rPr>
              <a:t>.</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276270067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88710" y="1478508"/>
            <a:ext cx="8915400" cy="3777622"/>
          </a:xfrm>
        </p:spPr>
        <p:txBody>
          <a:bodyPr>
            <a:normAutofit fontScale="92500" lnSpcReduction="20000"/>
          </a:bodyPr>
          <a:lstStyle/>
          <a:p>
            <a:pPr>
              <a:lnSpc>
                <a:spcPct val="150000"/>
              </a:lnSpc>
            </a:pPr>
            <a:r>
              <a:rPr lang="tr-TR" sz="2000" dirty="0" smtClean="0">
                <a:latin typeface="Arial Rounded MT Bold" panose="020F0704030504030204" pitchFamily="34" charset="0"/>
              </a:rPr>
              <a:t>New </a:t>
            </a:r>
            <a:r>
              <a:rPr lang="tr-TR" sz="2000" dirty="0" err="1" smtClean="0">
                <a:latin typeface="Arial Rounded MT Bold" panose="020F0704030504030204" pitchFamily="34" charset="0"/>
              </a:rPr>
              <a:t>Critics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call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this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tension</a:t>
            </a:r>
            <a:r>
              <a:rPr lang="tr-TR" sz="2000" dirty="0" smtClean="0">
                <a:latin typeface="Arial Rounded MT Bold" panose="020F0704030504030204" pitchFamily="34" charset="0"/>
              </a:rPr>
              <a:t> </a:t>
            </a:r>
            <a:r>
              <a:rPr lang="tr-TR" sz="2000" b="1" dirty="0" err="1" smtClean="0">
                <a:latin typeface="Arial Rounded MT Bold" panose="020F0704030504030204" pitchFamily="34" charset="0"/>
              </a:rPr>
              <a:t>ambiguity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language’s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capacity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sustain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multiple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meanings</a:t>
            </a:r>
            <a:r>
              <a:rPr lang="tr-TR" sz="2000" dirty="0" smtClean="0">
                <a:latin typeface="Arial Rounded MT Bold" panose="020F0704030504030204" pitchFamily="34" charset="0"/>
              </a:rPr>
              <a:t>.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heart</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literary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language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discourse</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ambiguity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However</a:t>
            </a:r>
            <a:r>
              <a:rPr lang="tr-TR" sz="2000" dirty="0" smtClean="0">
                <a:latin typeface="Arial Rounded MT Bold" panose="020F0704030504030204" pitchFamily="34" charset="0"/>
              </a:rPr>
              <a:t>,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end</a:t>
            </a:r>
            <a:r>
              <a:rPr lang="tr-TR" sz="2000" dirty="0" smtClean="0">
                <a:latin typeface="Arial Rounded MT Bold" panose="020F0704030504030204" pitchFamily="34" charset="0"/>
              </a:rPr>
              <a:t> of a </a:t>
            </a:r>
            <a:r>
              <a:rPr lang="tr-TR" sz="2000" dirty="0" err="1" smtClean="0">
                <a:latin typeface="Arial Rounded MT Bold" panose="020F0704030504030204" pitchFamily="34" charset="0"/>
              </a:rPr>
              <a:t>close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reading</a:t>
            </a:r>
            <a:r>
              <a:rPr lang="tr-TR" sz="2000" dirty="0" smtClean="0">
                <a:latin typeface="Arial Rounded MT Bold" panose="020F0704030504030204" pitchFamily="34" charset="0"/>
              </a:rPr>
              <a:t> of a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all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such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ambiguities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must</a:t>
            </a:r>
            <a:r>
              <a:rPr lang="tr-TR" sz="2000" dirty="0" smtClean="0">
                <a:latin typeface="Arial Rounded MT Bold" panose="020F0704030504030204" pitchFamily="34" charset="0"/>
              </a:rPr>
              <a:t> be </a:t>
            </a:r>
            <a:r>
              <a:rPr lang="tr-TR" sz="2000" dirty="0" err="1" smtClean="0">
                <a:latin typeface="Arial Rounded MT Bold" panose="020F0704030504030204" pitchFamily="34" charset="0"/>
              </a:rPr>
              <a:t>resolved</a:t>
            </a:r>
            <a:r>
              <a:rPr lang="tr-TR" sz="2000" dirty="0" smtClean="0">
                <a:latin typeface="Arial Rounded MT Bold" panose="020F0704030504030204" pitchFamily="34" charset="0"/>
              </a:rPr>
              <a:t>.  </a:t>
            </a:r>
          </a:p>
          <a:p>
            <a:pPr>
              <a:lnSpc>
                <a:spcPct val="150000"/>
              </a:lnSpc>
            </a:pPr>
            <a:r>
              <a:rPr lang="tr-TR" sz="2000" b="1" dirty="0" err="1" smtClean="0">
                <a:latin typeface="Arial Rounded MT Bold" panose="020F0704030504030204" pitchFamily="34" charset="0"/>
              </a:rPr>
              <a:t>Paradox</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b="1" dirty="0" err="1" smtClean="0">
                <a:latin typeface="Arial Rounded MT Bold" panose="020F0704030504030204" pitchFamily="34" charset="0"/>
              </a:rPr>
              <a:t>irony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two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other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chief</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elements</a:t>
            </a:r>
            <a:r>
              <a:rPr lang="tr-TR" sz="2000" dirty="0" smtClean="0">
                <a:latin typeface="Arial Rounded MT Bold" panose="020F0704030504030204" pitchFamily="34" charset="0"/>
              </a:rPr>
              <a:t> in a </a:t>
            </a:r>
            <a:r>
              <a:rPr lang="tr-TR" sz="2000" dirty="0" err="1" smtClean="0">
                <a:latin typeface="Arial Rounded MT Bold" panose="020F0704030504030204" pitchFamily="34" charset="0"/>
              </a:rPr>
              <a:t>poem</a:t>
            </a:r>
            <a:r>
              <a:rPr lang="tr-TR" sz="2000" dirty="0" smtClean="0">
                <a:latin typeface="Arial Rounded MT Bold" panose="020F0704030504030204" pitchFamily="34" charset="0"/>
              </a:rPr>
              <a:t>. A </a:t>
            </a:r>
            <a:r>
              <a:rPr lang="tr-TR" sz="2000" b="1" dirty="0" err="1" smtClean="0">
                <a:latin typeface="Arial Rounded MT Bold" panose="020F0704030504030204" pitchFamily="34" charset="0"/>
              </a:rPr>
              <a:t>paradox</a:t>
            </a:r>
            <a:r>
              <a:rPr lang="tr-TR" sz="2000" dirty="0" smtClean="0">
                <a:latin typeface="Arial Rounded MT Bold" panose="020F0704030504030204" pitchFamily="34" charset="0"/>
              </a:rPr>
              <a:t> is a </a:t>
            </a:r>
            <a:r>
              <a:rPr lang="tr-TR" sz="2000" dirty="0" err="1" smtClean="0">
                <a:latin typeface="Arial Rounded MT Bold" panose="020F0704030504030204" pitchFamily="34" charset="0"/>
              </a:rPr>
              <a:t>seemingly</a:t>
            </a:r>
            <a:r>
              <a:rPr lang="tr-TR" sz="2000" dirty="0" smtClean="0">
                <a:latin typeface="Arial Rounded MT Bold" panose="020F0704030504030204" pitchFamily="34" charset="0"/>
              </a:rPr>
              <a:t> self-</a:t>
            </a:r>
            <a:r>
              <a:rPr lang="tr-TR" sz="2000" dirty="0" err="1" smtClean="0">
                <a:latin typeface="Arial Rounded MT Bold" panose="020F0704030504030204" pitchFamily="34" charset="0"/>
              </a:rPr>
              <a:t>contradictory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statement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must</a:t>
            </a:r>
            <a:r>
              <a:rPr lang="tr-TR" sz="2000" dirty="0" smtClean="0">
                <a:latin typeface="Arial Rounded MT Bold" panose="020F0704030504030204" pitchFamily="34" charset="0"/>
              </a:rPr>
              <a:t> be </a:t>
            </a:r>
            <a:r>
              <a:rPr lang="tr-TR" sz="2000" dirty="0" err="1" smtClean="0">
                <a:latin typeface="Arial Rounded MT Bold" panose="020F0704030504030204" pitchFamily="34" charset="0"/>
              </a:rPr>
              <a:t>resolved</a:t>
            </a:r>
            <a:r>
              <a:rPr lang="tr-TR" sz="2000" dirty="0" smtClean="0">
                <a:latin typeface="Arial Rounded MT Bold" panose="020F0704030504030204" pitchFamily="34" charset="0"/>
              </a:rPr>
              <a:t> on a </a:t>
            </a:r>
            <a:r>
              <a:rPr lang="tr-TR" sz="2000" dirty="0" err="1" smtClean="0">
                <a:latin typeface="Arial Rounded MT Bold" panose="020F0704030504030204" pitchFamily="34" charset="0"/>
              </a:rPr>
              <a:t>higher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metaphysical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level</a:t>
            </a:r>
            <a:r>
              <a:rPr lang="tr-TR" sz="2000" dirty="0" smtClean="0">
                <a:latin typeface="Arial Rounded MT Bold" panose="020F0704030504030204" pitchFamily="34" charset="0"/>
              </a:rPr>
              <a:t>. </a:t>
            </a:r>
            <a:r>
              <a:rPr lang="tr-TR" sz="2000" b="1" dirty="0" err="1" smtClean="0">
                <a:latin typeface="Arial Rounded MT Bold" panose="020F0704030504030204" pitchFamily="34" charset="0"/>
              </a:rPr>
              <a:t>Irony</a:t>
            </a:r>
            <a:r>
              <a:rPr lang="tr-TR" sz="2000" dirty="0" smtClean="0">
                <a:latin typeface="Arial Rounded MT Bold" panose="020F0704030504030204" pitchFamily="34" charset="0"/>
              </a:rPr>
              <a:t> is a </a:t>
            </a:r>
            <a:r>
              <a:rPr lang="tr-TR" sz="2000" dirty="0" err="1" smtClean="0">
                <a:latin typeface="Arial Rounded MT Bold" panose="020F0704030504030204" pitchFamily="34" charset="0"/>
              </a:rPr>
              <a:t>figure</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speech</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which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words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express</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meaning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often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direct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opposite</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intended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meaning</a:t>
            </a:r>
            <a:r>
              <a:rPr lang="tr-TR" sz="2000" dirty="0" smtClean="0">
                <a:latin typeface="Arial Rounded MT Bold" panose="020F0704030504030204" pitchFamily="34" charset="0"/>
              </a:rPr>
              <a:t>. </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307918072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42548" y="146439"/>
            <a:ext cx="8911687" cy="713371"/>
          </a:xfrm>
        </p:spPr>
        <p:txBody>
          <a:bodyPr/>
          <a:lstStyle/>
          <a:p>
            <a:r>
              <a:rPr lang="tr-TR" dirty="0" err="1" smtClean="0"/>
              <a:t>Steps</a:t>
            </a:r>
            <a:r>
              <a:rPr lang="tr-TR" dirty="0" smtClean="0"/>
              <a:t> of </a:t>
            </a:r>
            <a:r>
              <a:rPr lang="tr-TR" dirty="0" err="1"/>
              <a:t>T</a:t>
            </a:r>
            <a:r>
              <a:rPr lang="tr-TR" dirty="0" err="1" smtClean="0"/>
              <a:t>extual</a:t>
            </a:r>
            <a:r>
              <a:rPr lang="tr-TR" dirty="0" smtClean="0"/>
              <a:t> </a:t>
            </a:r>
            <a:r>
              <a:rPr lang="tr-TR" dirty="0"/>
              <a:t>A</a:t>
            </a:r>
            <a:r>
              <a:rPr lang="tr-TR" dirty="0" smtClean="0"/>
              <a:t>nalysis</a:t>
            </a:r>
            <a:endParaRPr lang="tr-TR" dirty="0"/>
          </a:p>
        </p:txBody>
      </p:sp>
      <p:sp>
        <p:nvSpPr>
          <p:cNvPr id="3" name="İçerik Yer Tutucusu 2"/>
          <p:cNvSpPr>
            <a:spLocks noGrp="1"/>
          </p:cNvSpPr>
          <p:nvPr>
            <p:ph idx="1"/>
          </p:nvPr>
        </p:nvSpPr>
        <p:spPr>
          <a:xfrm>
            <a:off x="1934119" y="736980"/>
            <a:ext cx="8915400" cy="4355377"/>
          </a:xfrm>
        </p:spPr>
        <p:txBody>
          <a:bodyPr>
            <a:noAutofit/>
          </a:bodyPr>
          <a:lstStyle/>
          <a:p>
            <a:r>
              <a:rPr lang="tr-TR" sz="2000" dirty="0" smtClean="0">
                <a:latin typeface="Arial Rounded MT Bold" panose="020F0704030504030204" pitchFamily="34" charset="0"/>
              </a:rPr>
              <a:t>Step 1: </a:t>
            </a:r>
            <a:r>
              <a:rPr lang="tr-TR" sz="2000" dirty="0" err="1" smtClean="0">
                <a:latin typeface="Arial Rounded MT Bold" panose="020F0704030504030204" pitchFamily="34" charset="0"/>
              </a:rPr>
              <a:t>Examine</a:t>
            </a:r>
            <a:r>
              <a:rPr lang="tr-TR" sz="2000" dirty="0" smtClean="0">
                <a:latin typeface="Arial Rounded MT Bold" panose="020F0704030504030204" pitchFamily="34" charset="0"/>
              </a:rPr>
              <a:t> </a:t>
            </a:r>
          </a:p>
          <a:p>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text’s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diction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Consider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denotations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conotations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etymological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roots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all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words</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a:t>
            </a:r>
          </a:p>
          <a:p>
            <a:r>
              <a:rPr lang="tr-TR" sz="2000" dirty="0" smtClean="0">
                <a:latin typeface="Arial Rounded MT Bold" panose="020F0704030504030204" pitchFamily="34" charset="0"/>
              </a:rPr>
              <a:t>Step 2: </a:t>
            </a:r>
            <a:r>
              <a:rPr lang="tr-TR" sz="2000" dirty="0" err="1" smtClean="0">
                <a:latin typeface="Arial Rounded MT Bold" panose="020F0704030504030204" pitchFamily="34" charset="0"/>
              </a:rPr>
              <a:t>Examine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all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allusions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found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within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tracing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their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roots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primary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source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if</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possible</a:t>
            </a:r>
            <a:r>
              <a:rPr lang="tr-TR" sz="2000" dirty="0" smtClean="0">
                <a:latin typeface="Arial Rounded MT Bold" panose="020F0704030504030204" pitchFamily="34" charset="0"/>
              </a:rPr>
              <a:t>.</a:t>
            </a:r>
          </a:p>
          <a:p>
            <a:r>
              <a:rPr lang="tr-TR" sz="2000" dirty="0" smtClean="0">
                <a:latin typeface="Arial Rounded MT Bold" panose="020F0704030504030204" pitchFamily="34" charset="0"/>
              </a:rPr>
              <a:t>Step 3: </a:t>
            </a:r>
            <a:r>
              <a:rPr lang="tr-TR" sz="2000" dirty="0" err="1" smtClean="0">
                <a:latin typeface="Arial Rounded MT Bold" panose="020F0704030504030204" pitchFamily="34" charset="0"/>
              </a:rPr>
              <a:t>Analyze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all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images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symbols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figures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speech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within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 </a:t>
            </a:r>
          </a:p>
          <a:p>
            <a:r>
              <a:rPr lang="tr-TR" sz="2000" dirty="0" smtClean="0">
                <a:latin typeface="Arial Rounded MT Bold" panose="020F0704030504030204" pitchFamily="34" charset="0"/>
              </a:rPr>
              <a:t>Step 4: </a:t>
            </a:r>
            <a:r>
              <a:rPr lang="tr-TR" sz="2000" dirty="0" err="1" smtClean="0">
                <a:latin typeface="Arial Rounded MT Bold" panose="020F0704030504030204" pitchFamily="34" charset="0"/>
              </a:rPr>
              <a:t>Examine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various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structural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patterns</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including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technical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aspects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prosody</a:t>
            </a:r>
            <a:r>
              <a:rPr lang="tr-TR" sz="2000" dirty="0" smtClean="0">
                <a:latin typeface="Arial Rounded MT Bold" panose="020F0704030504030204" pitchFamily="34" charset="0"/>
              </a:rPr>
              <a:t>. How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manipulates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metrical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devices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grammatical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constructions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tonal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patterns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words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phrases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sentences</a:t>
            </a:r>
            <a:r>
              <a:rPr lang="tr-TR" sz="2000" dirty="0" smtClean="0">
                <a:latin typeface="Arial Rounded MT Bold" panose="020F0704030504030204" pitchFamily="34" charset="0"/>
              </a:rPr>
              <a:t>.</a:t>
            </a:r>
          </a:p>
          <a:p>
            <a:r>
              <a:rPr lang="tr-TR" sz="2000" dirty="0" smtClean="0">
                <a:latin typeface="Arial Rounded MT Bold" panose="020F0704030504030204" pitchFamily="34" charset="0"/>
              </a:rPr>
              <a:t>Step 5: </a:t>
            </a:r>
            <a:r>
              <a:rPr lang="tr-TR" sz="2000" dirty="0" err="1" smtClean="0">
                <a:latin typeface="Arial Rounded MT Bold" panose="020F0704030504030204" pitchFamily="34" charset="0"/>
              </a:rPr>
              <a:t>Consider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such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elements</a:t>
            </a:r>
            <a:r>
              <a:rPr lang="tr-TR" sz="2000" dirty="0" smtClean="0">
                <a:latin typeface="Arial Rounded MT Bold" panose="020F0704030504030204" pitchFamily="34" charset="0"/>
              </a:rPr>
              <a:t> as </a:t>
            </a:r>
            <a:r>
              <a:rPr lang="tr-TR" sz="2000" dirty="0" err="1" smtClean="0">
                <a:latin typeface="Arial Rounded MT Bold" panose="020F0704030504030204" pitchFamily="34" charset="0"/>
              </a:rPr>
              <a:t>tone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theme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point</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view</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foreshadowing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narration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parody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setting</a:t>
            </a:r>
            <a:r>
              <a:rPr lang="tr-TR" sz="2000" dirty="0" smtClean="0">
                <a:latin typeface="Arial Rounded MT Bold" panose="020F0704030504030204" pitchFamily="34" charset="0"/>
              </a:rPr>
              <a:t>…</a:t>
            </a:r>
          </a:p>
          <a:p>
            <a:r>
              <a:rPr lang="tr-TR" sz="2000" dirty="0" smtClean="0">
                <a:latin typeface="Arial Rounded MT Bold" panose="020F0704030504030204" pitchFamily="34" charset="0"/>
              </a:rPr>
              <a:t>Step 6: </a:t>
            </a:r>
            <a:r>
              <a:rPr lang="tr-TR" sz="2000" dirty="0" err="1" smtClean="0">
                <a:latin typeface="Arial Rounded MT Bold" panose="020F0704030504030204" pitchFamily="34" charset="0"/>
              </a:rPr>
              <a:t>Look</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interrelationships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all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elements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noting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where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tensions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ambiguities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paradoxes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arise</a:t>
            </a:r>
            <a:r>
              <a:rPr lang="tr-TR" sz="2000" dirty="0" smtClean="0">
                <a:latin typeface="Arial Rounded MT Bold" panose="020F0704030504030204" pitchFamily="34" charset="0"/>
              </a:rPr>
              <a:t>.</a:t>
            </a:r>
          </a:p>
          <a:p>
            <a:r>
              <a:rPr lang="tr-TR" sz="2000" dirty="0" smtClean="0">
                <a:latin typeface="Arial Rounded MT Bold" panose="020F0704030504030204" pitchFamily="34" charset="0"/>
              </a:rPr>
              <a:t>Step 7: </a:t>
            </a:r>
            <a:r>
              <a:rPr lang="tr-TR" sz="2000" dirty="0" err="1" smtClean="0">
                <a:latin typeface="Arial Rounded MT Bold" panose="020F0704030504030204" pitchFamily="34" charset="0"/>
              </a:rPr>
              <a:t>After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carefully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examining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all</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above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state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poem’s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chief</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overarching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tension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explain</a:t>
            </a:r>
            <a:r>
              <a:rPr lang="tr-TR" sz="2000" dirty="0" smtClean="0">
                <a:latin typeface="Arial Rounded MT Bold" panose="020F0704030504030204" pitchFamily="34" charset="0"/>
              </a:rPr>
              <a:t> how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achieves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its</a:t>
            </a:r>
            <a:r>
              <a:rPr lang="tr-TR" sz="2000" dirty="0" smtClean="0">
                <a:latin typeface="Arial Rounded MT Bold" panose="020F0704030504030204" pitchFamily="34" charset="0"/>
              </a:rPr>
              <a:t> dominant </a:t>
            </a:r>
            <a:r>
              <a:rPr lang="tr-TR" sz="2000" dirty="0" err="1" smtClean="0">
                <a:latin typeface="Arial Rounded MT Bold" panose="020F0704030504030204" pitchFamily="34" charset="0"/>
              </a:rPr>
              <a:t>effect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resolving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this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tension</a:t>
            </a:r>
            <a:r>
              <a:rPr lang="tr-TR" sz="2000" dirty="0" smtClean="0">
                <a:latin typeface="Arial Rounded MT Bold" panose="020F0704030504030204" pitchFamily="34" charset="0"/>
              </a:rPr>
              <a:t>. </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253347795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96889" y="173734"/>
            <a:ext cx="8911687" cy="467711"/>
          </a:xfrm>
        </p:spPr>
        <p:txBody>
          <a:bodyPr>
            <a:normAutofit/>
          </a:bodyPr>
          <a:lstStyle/>
          <a:p>
            <a:r>
              <a:rPr lang="tr-TR" sz="2400" dirty="0" err="1" smtClean="0">
                <a:latin typeface="Arial Rounded MT Bold" panose="020F0704030504030204" pitchFamily="34" charset="0"/>
              </a:rPr>
              <a:t>Criticism</a:t>
            </a:r>
            <a:r>
              <a:rPr lang="tr-TR" sz="2400" dirty="0" smtClean="0">
                <a:latin typeface="Arial Rounded MT Bold" panose="020F0704030504030204" pitchFamily="34" charset="0"/>
              </a:rPr>
              <a:t> of New </a:t>
            </a:r>
            <a:r>
              <a:rPr lang="tr-TR" sz="2400" dirty="0" err="1" smtClean="0">
                <a:latin typeface="Arial Rounded MT Bold" panose="020F0704030504030204" pitchFamily="34" charset="0"/>
              </a:rPr>
              <a:t>Criticism</a:t>
            </a:r>
            <a:endParaRPr lang="tr-TR" sz="2400" dirty="0">
              <a:latin typeface="Arial Rounded MT Bold" panose="020F0704030504030204" pitchFamily="34" charset="0"/>
            </a:endParaRPr>
          </a:p>
        </p:txBody>
      </p:sp>
      <p:sp>
        <p:nvSpPr>
          <p:cNvPr id="4" name="İçerik Yer Tutucusu 2"/>
          <p:cNvSpPr>
            <a:spLocks noGrp="1"/>
          </p:cNvSpPr>
          <p:nvPr>
            <p:ph idx="1"/>
          </p:nvPr>
        </p:nvSpPr>
        <p:spPr>
          <a:xfrm>
            <a:off x="1606574" y="641445"/>
            <a:ext cx="8915400" cy="3777622"/>
          </a:xfrm>
        </p:spPr>
        <p:txBody>
          <a:bodyPr>
            <a:noAutofit/>
          </a:bodyPr>
          <a:lstStyle/>
          <a:p>
            <a:pPr>
              <a:lnSpc>
                <a:spcPct val="150000"/>
              </a:lnSpc>
            </a:pPr>
            <a:r>
              <a:rPr lang="tr-TR" sz="2000" dirty="0" err="1" smtClean="0">
                <a:latin typeface="Arial Rounded MT Bold" panose="020F0704030504030204" pitchFamily="34" charset="0"/>
              </a:rPr>
              <a:t>Some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critics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assert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different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perspectives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understanding</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text’s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meaning</a:t>
            </a:r>
            <a:r>
              <a:rPr lang="tr-TR" sz="2000" dirty="0" smtClean="0">
                <a:latin typeface="Arial Rounded MT Bold" panose="020F0704030504030204" pitchFamily="34" charset="0"/>
              </a:rPr>
              <a:t> do, </a:t>
            </a:r>
            <a:r>
              <a:rPr lang="tr-TR" sz="2000" dirty="0" err="1" smtClean="0">
                <a:latin typeface="Arial Rounded MT Bold" panose="020F0704030504030204" pitchFamily="34" charset="0"/>
              </a:rPr>
              <a:t>indeed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exist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help</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broaden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what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constitutes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literature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Examining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author’s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lives</a:t>
            </a:r>
            <a:r>
              <a:rPr lang="tr-TR" sz="2000" dirty="0" smtClean="0">
                <a:latin typeface="Arial Rounded MT Bold" panose="020F0704030504030204" pitchFamily="34" charset="0"/>
              </a:rPr>
              <a:t> can </a:t>
            </a:r>
            <a:r>
              <a:rPr lang="tr-TR" sz="2000" dirty="0" err="1" smtClean="0">
                <a:latin typeface="Arial Rounded MT Bold" panose="020F0704030504030204" pitchFamily="34" charset="0"/>
              </a:rPr>
              <a:t>illuminate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their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works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Psychology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sociology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history</a:t>
            </a:r>
            <a:r>
              <a:rPr lang="tr-TR" sz="2000" dirty="0" smtClean="0">
                <a:latin typeface="Arial Rounded MT Bold" panose="020F0704030504030204" pitchFamily="34" charset="0"/>
              </a:rPr>
              <a:t> do </a:t>
            </a:r>
            <a:r>
              <a:rPr lang="tr-TR" sz="2000" dirty="0" err="1" smtClean="0">
                <a:latin typeface="Arial Rounded MT Bold" panose="020F0704030504030204" pitchFamily="34" charset="0"/>
              </a:rPr>
              <a:t>impact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both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individual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writers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their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works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helping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fill</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vacuum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created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examining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only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Without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such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analyses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argue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many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critics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miss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out</a:t>
            </a:r>
            <a:r>
              <a:rPr lang="tr-TR" sz="2000" dirty="0" smtClean="0">
                <a:latin typeface="Arial Rounded MT Bold" panose="020F0704030504030204" pitchFamily="34" charset="0"/>
              </a:rPr>
              <a:t> on </a:t>
            </a:r>
            <a:r>
              <a:rPr lang="tr-TR" sz="2000" dirty="0" err="1" smtClean="0">
                <a:latin typeface="Arial Rounded MT Bold" panose="020F0704030504030204" pitchFamily="34" charset="0"/>
              </a:rPr>
              <a:t>some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meanings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purposes</a:t>
            </a:r>
            <a:r>
              <a:rPr lang="tr-TR" sz="2000" dirty="0" smtClean="0">
                <a:latin typeface="Arial Rounded MT Bold" panose="020F0704030504030204" pitchFamily="34" charset="0"/>
              </a:rPr>
              <a:t>.</a:t>
            </a:r>
          </a:p>
          <a:p>
            <a:pPr>
              <a:lnSpc>
                <a:spcPct val="150000"/>
              </a:lnSpc>
            </a:pPr>
            <a:r>
              <a:rPr lang="tr-TR" sz="2000" dirty="0" err="1" smtClean="0">
                <a:latin typeface="Arial Rounded MT Bold" panose="020F0704030504030204" pitchFamily="34" charset="0"/>
              </a:rPr>
              <a:t>Other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critics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argue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methodology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espoused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by</a:t>
            </a:r>
            <a:r>
              <a:rPr lang="tr-TR" sz="2000" dirty="0" smtClean="0">
                <a:latin typeface="Arial Rounded MT Bold" panose="020F0704030504030204" pitchFamily="34" charset="0"/>
              </a:rPr>
              <a:t> New </a:t>
            </a:r>
            <a:r>
              <a:rPr lang="tr-TR" sz="2000" dirty="0" err="1" smtClean="0">
                <a:latin typeface="Arial Rounded MT Bold" panose="020F0704030504030204" pitchFamily="34" charset="0"/>
              </a:rPr>
              <a:t>Criticism</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elitist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arrive</a:t>
            </a:r>
            <a:r>
              <a:rPr lang="tr-TR" sz="2000" dirty="0" smtClean="0">
                <a:latin typeface="Arial Rounded MT Bold" panose="020F0704030504030204" pitchFamily="34" charset="0"/>
              </a:rPr>
              <a:t>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so-called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correct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interpretation</a:t>
            </a:r>
            <a:r>
              <a:rPr lang="tr-TR" sz="2000" dirty="0" smtClean="0">
                <a:latin typeface="Arial Rounded MT Bold" panose="020F0704030504030204" pitchFamily="34" charset="0"/>
              </a:rPr>
              <a:t> of a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reader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must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first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learn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vocabulary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correct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procedures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analysis</a:t>
            </a:r>
            <a:r>
              <a:rPr lang="tr-TR" sz="2000" dirty="0" smtClean="0">
                <a:latin typeface="Arial Rounded MT Bold" panose="020F0704030504030204" pitchFamily="34" charset="0"/>
              </a:rPr>
              <a:t>. Do </a:t>
            </a:r>
            <a:r>
              <a:rPr lang="tr-TR" sz="2000" dirty="0" err="1" smtClean="0">
                <a:latin typeface="Arial Rounded MT Bold" panose="020F0704030504030204" pitchFamily="34" charset="0"/>
              </a:rPr>
              <a:t>no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feelings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ideas</a:t>
            </a:r>
            <a:r>
              <a:rPr lang="tr-TR" sz="2000" dirty="0" smtClean="0">
                <a:latin typeface="Arial Rounded MT Bold" panose="020F0704030504030204" pitchFamily="34" charset="0"/>
              </a:rPr>
              <a:t> of an </a:t>
            </a:r>
            <a:r>
              <a:rPr lang="tr-TR" sz="2000" dirty="0" err="1" smtClean="0">
                <a:latin typeface="Arial Rounded MT Bold" panose="020F0704030504030204" pitchFamily="34" charset="0"/>
              </a:rPr>
              <a:t>actual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reader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who</a:t>
            </a:r>
            <a:r>
              <a:rPr lang="tr-TR" sz="2000" dirty="0" smtClean="0">
                <a:latin typeface="Arial Rounded MT Bold" panose="020F0704030504030204" pitchFamily="34" charset="0"/>
              </a:rPr>
              <a:t> has not </a:t>
            </a:r>
            <a:r>
              <a:rPr lang="tr-TR" sz="2000" dirty="0" err="1" smtClean="0">
                <a:latin typeface="Arial Rounded MT Bold" panose="020F0704030504030204" pitchFamily="34" charset="0"/>
              </a:rPr>
              <a:t>mastered</a:t>
            </a:r>
            <a:r>
              <a:rPr lang="tr-TR" sz="2000" dirty="0" smtClean="0">
                <a:latin typeface="Arial Rounded MT Bold" panose="020F0704030504030204" pitchFamily="34" charset="0"/>
              </a:rPr>
              <a:t> New </a:t>
            </a:r>
            <a:r>
              <a:rPr lang="tr-TR" sz="2000" dirty="0" err="1" smtClean="0">
                <a:latin typeface="Arial Rounded MT Bold" panose="020F0704030504030204" pitchFamily="34" charset="0"/>
              </a:rPr>
              <a:t>Criticism’s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theory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matter</a:t>
            </a:r>
            <a:r>
              <a:rPr lang="tr-TR" sz="2000" dirty="0" smtClean="0">
                <a:latin typeface="Arial Rounded MT Bold" panose="020F0704030504030204" pitchFamily="34" charset="0"/>
              </a:rPr>
              <a:t> at </a:t>
            </a:r>
            <a:r>
              <a:rPr lang="tr-TR" sz="2000" dirty="0" err="1" smtClean="0">
                <a:latin typeface="Arial Rounded MT Bold" panose="020F0704030504030204" pitchFamily="34" charset="0"/>
              </a:rPr>
              <a:t>all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Does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interpretation</a:t>
            </a:r>
            <a:r>
              <a:rPr lang="tr-TR" sz="2000" dirty="0" smtClean="0">
                <a:latin typeface="Arial Rounded MT Bold" panose="020F0704030504030204" pitchFamily="34" charset="0"/>
              </a:rPr>
              <a:t> of a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always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have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be </a:t>
            </a:r>
            <a:r>
              <a:rPr lang="tr-TR" sz="2000" dirty="0" err="1" smtClean="0">
                <a:latin typeface="Arial Rounded MT Bold" panose="020F0704030504030204" pitchFamily="34" charset="0"/>
              </a:rPr>
              <a:t>so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objective</a:t>
            </a:r>
            <a:r>
              <a:rPr lang="tr-TR" sz="2000" dirty="0" smtClean="0">
                <a:latin typeface="Arial Rounded MT Bold" panose="020F0704030504030204" pitchFamily="34" charset="0"/>
              </a:rPr>
              <a:t>?  </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28795780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2070100" y="1328738"/>
            <a:ext cx="8915400" cy="3776662"/>
          </a:xfrm>
        </p:spPr>
        <p:txBody>
          <a:bodyPr>
            <a:noAutofit/>
          </a:bodyPr>
          <a:lstStyle/>
          <a:p>
            <a:pPr>
              <a:lnSpc>
                <a:spcPct val="150000"/>
              </a:lnSpc>
            </a:pPr>
            <a:r>
              <a:rPr lang="tr-TR" sz="2000" dirty="0" err="1" smtClean="0">
                <a:latin typeface="Arial Rounded MT Bold" panose="020F0704030504030204" pitchFamily="34" charset="0"/>
              </a:rPr>
              <a:t>Other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critics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argue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methodology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espoused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by</a:t>
            </a:r>
            <a:r>
              <a:rPr lang="tr-TR" sz="2000" dirty="0" smtClean="0">
                <a:latin typeface="Arial Rounded MT Bold" panose="020F0704030504030204" pitchFamily="34" charset="0"/>
              </a:rPr>
              <a:t> New </a:t>
            </a:r>
            <a:r>
              <a:rPr lang="tr-TR" sz="2000" dirty="0" err="1" smtClean="0">
                <a:latin typeface="Arial Rounded MT Bold" panose="020F0704030504030204" pitchFamily="34" charset="0"/>
              </a:rPr>
              <a:t>Criticism</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elitist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arrive</a:t>
            </a:r>
            <a:r>
              <a:rPr lang="tr-TR" sz="2000" dirty="0" smtClean="0">
                <a:latin typeface="Arial Rounded MT Bold" panose="020F0704030504030204" pitchFamily="34" charset="0"/>
              </a:rPr>
              <a:t>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so-called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correct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interpretation</a:t>
            </a:r>
            <a:r>
              <a:rPr lang="tr-TR" sz="2000" dirty="0" smtClean="0">
                <a:latin typeface="Arial Rounded MT Bold" panose="020F0704030504030204" pitchFamily="34" charset="0"/>
              </a:rPr>
              <a:t> of a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reader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must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first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learn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vocabulary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correct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procedures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analysis</a:t>
            </a:r>
            <a:r>
              <a:rPr lang="tr-TR" sz="2000" dirty="0" smtClean="0">
                <a:latin typeface="Arial Rounded MT Bold" panose="020F0704030504030204" pitchFamily="34" charset="0"/>
              </a:rPr>
              <a:t>. Do </a:t>
            </a:r>
            <a:r>
              <a:rPr lang="tr-TR" sz="2000" dirty="0" err="1" smtClean="0">
                <a:latin typeface="Arial Rounded MT Bold" panose="020F0704030504030204" pitchFamily="34" charset="0"/>
              </a:rPr>
              <a:t>no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feelings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ideas</a:t>
            </a:r>
            <a:r>
              <a:rPr lang="tr-TR" sz="2000" dirty="0" smtClean="0">
                <a:latin typeface="Arial Rounded MT Bold" panose="020F0704030504030204" pitchFamily="34" charset="0"/>
              </a:rPr>
              <a:t> of an </a:t>
            </a:r>
            <a:r>
              <a:rPr lang="tr-TR" sz="2000" dirty="0" err="1" smtClean="0">
                <a:latin typeface="Arial Rounded MT Bold" panose="020F0704030504030204" pitchFamily="34" charset="0"/>
              </a:rPr>
              <a:t>actual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reader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who</a:t>
            </a:r>
            <a:r>
              <a:rPr lang="tr-TR" sz="2000" dirty="0" smtClean="0">
                <a:latin typeface="Arial Rounded MT Bold" panose="020F0704030504030204" pitchFamily="34" charset="0"/>
              </a:rPr>
              <a:t> has not </a:t>
            </a:r>
            <a:r>
              <a:rPr lang="tr-TR" sz="2000" dirty="0" err="1" smtClean="0">
                <a:latin typeface="Arial Rounded MT Bold" panose="020F0704030504030204" pitchFamily="34" charset="0"/>
              </a:rPr>
              <a:t>mastered</a:t>
            </a:r>
            <a:r>
              <a:rPr lang="tr-TR" sz="2000" dirty="0" smtClean="0">
                <a:latin typeface="Arial Rounded MT Bold" panose="020F0704030504030204" pitchFamily="34" charset="0"/>
              </a:rPr>
              <a:t> New </a:t>
            </a:r>
            <a:r>
              <a:rPr lang="tr-TR" sz="2000" dirty="0" err="1" smtClean="0">
                <a:latin typeface="Arial Rounded MT Bold" panose="020F0704030504030204" pitchFamily="34" charset="0"/>
              </a:rPr>
              <a:t>Criticism’s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theory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matter</a:t>
            </a:r>
            <a:r>
              <a:rPr lang="tr-TR" sz="2000" dirty="0" smtClean="0">
                <a:latin typeface="Arial Rounded MT Bold" panose="020F0704030504030204" pitchFamily="34" charset="0"/>
              </a:rPr>
              <a:t> at </a:t>
            </a:r>
            <a:r>
              <a:rPr lang="tr-TR" sz="2000" dirty="0" err="1" smtClean="0">
                <a:latin typeface="Arial Rounded MT Bold" panose="020F0704030504030204" pitchFamily="34" charset="0"/>
              </a:rPr>
              <a:t>all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Does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interpretation</a:t>
            </a:r>
            <a:r>
              <a:rPr lang="tr-TR" sz="2000" dirty="0" smtClean="0">
                <a:latin typeface="Arial Rounded MT Bold" panose="020F0704030504030204" pitchFamily="34" charset="0"/>
              </a:rPr>
              <a:t> of a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always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have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be </a:t>
            </a:r>
            <a:r>
              <a:rPr lang="tr-TR" sz="2000" dirty="0" err="1" smtClean="0">
                <a:latin typeface="Arial Rounded MT Bold" panose="020F0704030504030204" pitchFamily="34" charset="0"/>
              </a:rPr>
              <a:t>so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objective</a:t>
            </a:r>
            <a:r>
              <a:rPr lang="tr-TR" sz="2000" dirty="0" smtClean="0">
                <a:latin typeface="Arial Rounded MT Bold" panose="020F0704030504030204" pitchFamily="34" charset="0"/>
              </a:rPr>
              <a:t>?  </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417860792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61415" y="987188"/>
            <a:ext cx="8915400" cy="3777622"/>
          </a:xfrm>
        </p:spPr>
        <p:txBody>
          <a:bodyPr>
            <a:normAutofit/>
          </a:bodyPr>
          <a:lstStyle/>
          <a:p>
            <a:pPr>
              <a:lnSpc>
                <a:spcPct val="150000"/>
              </a:lnSpc>
            </a:pP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obvious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danger</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effort</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new</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criticism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set </a:t>
            </a:r>
            <a:r>
              <a:rPr lang="tr-TR" sz="2000" dirty="0" err="1" smtClean="0">
                <a:latin typeface="Arial Rounded MT Bold" panose="020F0704030504030204" pitchFamily="34" charset="0"/>
              </a:rPr>
              <a:t>up</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criteria</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such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criteria</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could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become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frozen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rigid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Criticism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demands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acuteness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imagination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sensibility</a:t>
            </a:r>
            <a:r>
              <a:rPr lang="tr-TR" sz="2000" dirty="0" smtClean="0">
                <a:latin typeface="Arial Rounded MT Bold" panose="020F0704030504030204" pitchFamily="34" charset="0"/>
              </a:rPr>
              <a:t>.</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10997999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02609" y="1219200"/>
            <a:ext cx="8915400" cy="3777622"/>
          </a:xfrm>
        </p:spPr>
        <p:txBody>
          <a:bodyPr/>
          <a:lstStyle/>
          <a:p>
            <a:pPr>
              <a:lnSpc>
                <a:spcPct val="150000"/>
              </a:lnSpc>
            </a:pP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driving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force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behind</a:t>
            </a:r>
            <a:r>
              <a:rPr lang="tr-TR" sz="2000" dirty="0" smtClean="0">
                <a:latin typeface="Arial Rounded MT Bold" panose="020F0704030504030204" pitchFamily="34" charset="0"/>
              </a:rPr>
              <a:t> Formalist </a:t>
            </a:r>
            <a:r>
              <a:rPr lang="tr-TR" sz="2000" dirty="0" err="1" smtClean="0">
                <a:latin typeface="Arial Rounded MT Bold" panose="020F0704030504030204" pitchFamily="34" charset="0"/>
              </a:rPr>
              <a:t>theorizing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was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desire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bring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an </a:t>
            </a:r>
            <a:r>
              <a:rPr lang="tr-TR" sz="2000" dirty="0" err="1" smtClean="0">
                <a:latin typeface="Arial Rounded MT Bold" panose="020F0704030504030204" pitchFamily="34" charset="0"/>
              </a:rPr>
              <a:t>end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methodological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confusion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which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prevailed</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traditional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literary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studies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establish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literary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scholorship</a:t>
            </a:r>
            <a:r>
              <a:rPr lang="tr-TR" sz="2000" dirty="0" smtClean="0">
                <a:latin typeface="Arial Rounded MT Bold" panose="020F0704030504030204" pitchFamily="34" charset="0"/>
              </a:rPr>
              <a:t> as a </a:t>
            </a:r>
            <a:r>
              <a:rPr lang="tr-TR" sz="2000" dirty="0" err="1" smtClean="0">
                <a:latin typeface="Arial Rounded MT Bold" panose="020F0704030504030204" pitchFamily="34" charset="0"/>
              </a:rPr>
              <a:t>distinct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integrated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field</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intellectual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endeavor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It</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high</a:t>
            </a:r>
            <a:r>
              <a:rPr lang="tr-TR" sz="2000" dirty="0" smtClean="0">
                <a:latin typeface="Arial Rounded MT Bold" panose="020F0704030504030204" pitchFamily="34" charset="0"/>
              </a:rPr>
              <a:t> time, </a:t>
            </a:r>
            <a:r>
              <a:rPr lang="tr-TR" sz="2000" dirty="0" err="1" smtClean="0">
                <a:latin typeface="Arial Rounded MT Bold" panose="020F0704030504030204" pitchFamily="34" charset="0"/>
              </a:rPr>
              <a:t>argued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Formalists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study</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literature</a:t>
            </a:r>
            <a:r>
              <a:rPr lang="tr-TR" sz="2000" dirty="0" smtClean="0">
                <a:latin typeface="Arial Rounded MT Bold" panose="020F0704030504030204" pitchFamily="34" charset="0"/>
              </a:rPr>
              <a:t> limit </a:t>
            </a:r>
            <a:r>
              <a:rPr lang="tr-TR" sz="2000" dirty="0" err="1" smtClean="0">
                <a:latin typeface="Arial Rounded MT Bold" panose="020F0704030504030204" pitchFamily="34" charset="0"/>
              </a:rPr>
              <a:t>its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area</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define </a:t>
            </a:r>
            <a:r>
              <a:rPr lang="tr-TR" sz="2000" dirty="0" err="1" smtClean="0">
                <a:latin typeface="Arial Rounded MT Bold" panose="020F0704030504030204" pitchFamily="34" charset="0"/>
              </a:rPr>
              <a:t>its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subject</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inquiry</a:t>
            </a:r>
            <a:r>
              <a:rPr lang="tr-TR" dirty="0" smtClean="0"/>
              <a:t>. </a:t>
            </a:r>
            <a:endParaRPr lang="tr-TR" dirty="0"/>
          </a:p>
        </p:txBody>
      </p:sp>
    </p:spTree>
    <p:extLst>
      <p:ext uri="{BB962C8B-B14F-4D97-AF65-F5344CB8AC3E}">
        <p14:creationId xmlns:p14="http://schemas.microsoft.com/office/powerpoint/2010/main" val="12944765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38835" y="1014484"/>
            <a:ext cx="8915400" cy="3777622"/>
          </a:xfrm>
        </p:spPr>
        <p:txBody>
          <a:bodyPr>
            <a:normAutofit fontScale="92500"/>
          </a:bodyPr>
          <a:lstStyle/>
          <a:p>
            <a:pPr>
              <a:lnSpc>
                <a:spcPct val="150000"/>
              </a:lnSpc>
            </a:pPr>
            <a:r>
              <a:rPr lang="tr-TR" sz="2000" dirty="0" smtClean="0">
                <a:latin typeface="Arial Rounded MT Bold" panose="020F0704030504030204" pitchFamily="34" charset="0"/>
                <a:cs typeface="Aharoni" panose="02010803020104030203" pitchFamily="2" charset="-79"/>
              </a:rPr>
              <a:t>«</a:t>
            </a:r>
            <a:r>
              <a:rPr lang="tr-TR" sz="2000" dirty="0" err="1" smtClean="0">
                <a:latin typeface="Arial Rounded MT Bold" panose="020F0704030504030204" pitchFamily="34" charset="0"/>
                <a:cs typeface="Aharoni" panose="02010803020104030203" pitchFamily="2" charset="-79"/>
              </a:rPr>
              <a:t>The</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subject</a:t>
            </a:r>
            <a:r>
              <a:rPr lang="tr-TR" sz="2000" dirty="0" smtClean="0">
                <a:latin typeface="Arial Rounded MT Bold" panose="020F0704030504030204" pitchFamily="34" charset="0"/>
                <a:cs typeface="Aharoni" panose="02010803020104030203" pitchFamily="2" charset="-79"/>
              </a:rPr>
              <a:t> of </a:t>
            </a:r>
            <a:r>
              <a:rPr lang="tr-TR" sz="2000" dirty="0" err="1" smtClean="0">
                <a:latin typeface="Arial Rounded MT Bold" panose="020F0704030504030204" pitchFamily="34" charset="0"/>
                <a:cs typeface="Aharoni" panose="02010803020104030203" pitchFamily="2" charset="-79"/>
              </a:rPr>
              <a:t>literary</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scholarship</a:t>
            </a:r>
            <a:r>
              <a:rPr lang="tr-TR" sz="2000" dirty="0" smtClean="0">
                <a:latin typeface="Arial Rounded MT Bold" panose="020F0704030504030204" pitchFamily="34" charset="0"/>
                <a:cs typeface="Aharoni" panose="02010803020104030203" pitchFamily="2" charset="-79"/>
              </a:rPr>
              <a:t> is not </a:t>
            </a:r>
            <a:r>
              <a:rPr lang="tr-TR" sz="2000" dirty="0" err="1" smtClean="0">
                <a:latin typeface="Arial Rounded MT Bold" panose="020F0704030504030204" pitchFamily="34" charset="0"/>
                <a:cs typeface="Aharoni" panose="02010803020104030203" pitchFamily="2" charset="-79"/>
              </a:rPr>
              <a:t>literature</a:t>
            </a:r>
            <a:r>
              <a:rPr lang="tr-TR" sz="2000" dirty="0" smtClean="0">
                <a:latin typeface="Arial Rounded MT Bold" panose="020F0704030504030204" pitchFamily="34" charset="0"/>
                <a:cs typeface="Aharoni" panose="02010803020104030203" pitchFamily="2" charset="-79"/>
              </a:rPr>
              <a:t> in </a:t>
            </a:r>
            <a:r>
              <a:rPr lang="tr-TR" sz="2000" dirty="0" err="1" smtClean="0">
                <a:latin typeface="Arial Rounded MT Bold" panose="020F0704030504030204" pitchFamily="34" charset="0"/>
                <a:cs typeface="Aharoni" panose="02010803020104030203" pitchFamily="2" charset="-79"/>
              </a:rPr>
              <a:t>its</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totality</a:t>
            </a:r>
            <a:r>
              <a:rPr lang="tr-TR" sz="2000" dirty="0" smtClean="0">
                <a:latin typeface="Arial Rounded MT Bold" panose="020F0704030504030204" pitchFamily="34" charset="0"/>
                <a:cs typeface="Aharoni" panose="02010803020104030203" pitchFamily="2" charset="-79"/>
              </a:rPr>
              <a:t> but </a:t>
            </a:r>
            <a:r>
              <a:rPr lang="tr-TR" sz="2000" dirty="0" err="1" smtClean="0">
                <a:latin typeface="Arial Rounded MT Bold" panose="020F0704030504030204" pitchFamily="34" charset="0"/>
                <a:cs typeface="Aharoni" panose="02010803020104030203" pitchFamily="2" charset="-79"/>
              </a:rPr>
              <a:t>literariness</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i.e</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that</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which</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makes</a:t>
            </a:r>
            <a:r>
              <a:rPr lang="tr-TR" sz="2000" dirty="0" smtClean="0">
                <a:latin typeface="Arial Rounded MT Bold" panose="020F0704030504030204" pitchFamily="34" charset="0"/>
                <a:cs typeface="Aharoni" panose="02010803020104030203" pitchFamily="2" charset="-79"/>
              </a:rPr>
              <a:t> of a </a:t>
            </a:r>
            <a:r>
              <a:rPr lang="tr-TR" sz="2000" dirty="0" err="1" smtClean="0">
                <a:latin typeface="Arial Rounded MT Bold" panose="020F0704030504030204" pitchFamily="34" charset="0"/>
                <a:cs typeface="Aharoni" panose="02010803020104030203" pitchFamily="2" charset="-79"/>
              </a:rPr>
              <a:t>given</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work</a:t>
            </a:r>
            <a:r>
              <a:rPr lang="tr-TR" sz="2000" dirty="0" smtClean="0">
                <a:latin typeface="Arial Rounded MT Bold" panose="020F0704030504030204" pitchFamily="34" charset="0"/>
                <a:cs typeface="Aharoni" panose="02010803020104030203" pitchFamily="2" charset="-79"/>
              </a:rPr>
              <a:t> a </a:t>
            </a:r>
            <a:r>
              <a:rPr lang="tr-TR" sz="2000" dirty="0" err="1" smtClean="0">
                <a:latin typeface="Arial Rounded MT Bold" panose="020F0704030504030204" pitchFamily="34" charset="0"/>
                <a:cs typeface="Aharoni" panose="02010803020104030203" pitchFamily="2" charset="-79"/>
              </a:rPr>
              <a:t>work</a:t>
            </a:r>
            <a:r>
              <a:rPr lang="tr-TR" sz="2000" dirty="0" smtClean="0">
                <a:latin typeface="Arial Rounded MT Bold" panose="020F0704030504030204" pitchFamily="34" charset="0"/>
                <a:cs typeface="Aharoni" panose="02010803020104030203" pitchFamily="2" charset="-79"/>
              </a:rPr>
              <a:t> of </a:t>
            </a:r>
            <a:r>
              <a:rPr lang="tr-TR" sz="2000" dirty="0" err="1" smtClean="0">
                <a:latin typeface="Arial Rounded MT Bold" panose="020F0704030504030204" pitchFamily="34" charset="0"/>
                <a:cs typeface="Aharoni" panose="02010803020104030203" pitchFamily="2" charset="-79"/>
              </a:rPr>
              <a:t>literature</a:t>
            </a:r>
            <a:r>
              <a:rPr lang="tr-TR" sz="2000" dirty="0" smtClean="0">
                <a:latin typeface="Arial Rounded MT Bold" panose="020F0704030504030204" pitchFamily="34" charset="0"/>
                <a:cs typeface="Aharoni" panose="02010803020104030203" pitchFamily="2" charset="-79"/>
              </a:rPr>
              <a:t>.»</a:t>
            </a:r>
          </a:p>
          <a:p>
            <a:pPr marL="0" indent="0">
              <a:lnSpc>
                <a:spcPct val="150000"/>
              </a:lnSpc>
              <a:buNone/>
            </a:pPr>
            <a:r>
              <a:rPr lang="tr-TR" sz="2000" dirty="0">
                <a:latin typeface="Arial Rounded MT Bold" panose="020F0704030504030204" pitchFamily="34" charset="0"/>
                <a:cs typeface="Aharoni" panose="02010803020104030203" pitchFamily="2" charset="-79"/>
              </a:rPr>
              <a:t>	</a:t>
            </a:r>
            <a:r>
              <a:rPr lang="tr-TR" sz="2000" dirty="0" smtClean="0">
                <a:latin typeface="Arial Rounded MT Bold" panose="020F0704030504030204" pitchFamily="34" charset="0"/>
                <a:cs typeface="Aharoni" panose="02010803020104030203" pitchFamily="2" charset="-79"/>
              </a:rPr>
              <a:t>											Roman </a:t>
            </a:r>
            <a:r>
              <a:rPr lang="tr-TR" sz="2000" dirty="0" err="1" smtClean="0">
                <a:latin typeface="Arial Rounded MT Bold" panose="020F0704030504030204" pitchFamily="34" charset="0"/>
                <a:cs typeface="Aharoni" panose="02010803020104030203" pitchFamily="2" charset="-79"/>
              </a:rPr>
              <a:t>Jakobson</a:t>
            </a:r>
            <a:endParaRPr lang="tr-TR" sz="2000" dirty="0" smtClean="0">
              <a:latin typeface="Arial Rounded MT Bold" panose="020F0704030504030204" pitchFamily="34" charset="0"/>
              <a:cs typeface="Aharoni" panose="02010803020104030203" pitchFamily="2" charset="-79"/>
            </a:endParaRPr>
          </a:p>
          <a:p>
            <a:pPr marL="0" indent="0">
              <a:lnSpc>
                <a:spcPct val="150000"/>
              </a:lnSpc>
              <a:buNone/>
            </a:pPr>
            <a:endParaRPr lang="tr-TR" sz="2000" dirty="0" smtClean="0">
              <a:latin typeface="Arial Rounded MT Bold" panose="020F0704030504030204" pitchFamily="34" charset="0"/>
              <a:cs typeface="Aharoni" panose="02010803020104030203" pitchFamily="2" charset="-79"/>
            </a:endParaRPr>
          </a:p>
          <a:p>
            <a:pPr>
              <a:lnSpc>
                <a:spcPct val="150000"/>
              </a:lnSpc>
            </a:pPr>
            <a:r>
              <a:rPr lang="tr-TR" sz="2000" dirty="0">
                <a:latin typeface="Arial Rounded MT Bold" panose="020F0704030504030204" pitchFamily="34" charset="0"/>
                <a:cs typeface="Aharoni" panose="02010803020104030203" pitchFamily="2" charset="-79"/>
              </a:rPr>
              <a:t> </a:t>
            </a:r>
            <a:r>
              <a:rPr lang="tr-TR" sz="2000" dirty="0" smtClean="0">
                <a:latin typeface="Arial Rounded MT Bold" panose="020F0704030504030204" pitchFamily="34" charset="0"/>
                <a:cs typeface="Aharoni" panose="02010803020104030203" pitchFamily="2" charset="-79"/>
              </a:rPr>
              <a:t>«</a:t>
            </a:r>
            <a:r>
              <a:rPr lang="tr-TR" sz="2000" dirty="0" err="1" smtClean="0">
                <a:latin typeface="Arial Rounded MT Bold" panose="020F0704030504030204" pitchFamily="34" charset="0"/>
                <a:cs typeface="Aharoni" panose="02010803020104030203" pitchFamily="2" charset="-79"/>
              </a:rPr>
              <a:t>The</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literary</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scholar</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ought</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to</a:t>
            </a:r>
            <a:r>
              <a:rPr lang="tr-TR" sz="2000" dirty="0" smtClean="0">
                <a:latin typeface="Arial Rounded MT Bold" panose="020F0704030504030204" pitchFamily="34" charset="0"/>
                <a:cs typeface="Aharoni" panose="02010803020104030203" pitchFamily="2" charset="-79"/>
              </a:rPr>
              <a:t> be </a:t>
            </a:r>
            <a:r>
              <a:rPr lang="tr-TR" sz="2000" dirty="0" err="1" smtClean="0">
                <a:latin typeface="Arial Rounded MT Bold" panose="020F0704030504030204" pitchFamily="34" charset="0"/>
                <a:cs typeface="Aharoni" panose="02010803020104030203" pitchFamily="2" charset="-79"/>
              </a:rPr>
              <a:t>concerned</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solely</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with</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the</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inquiry</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into</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distinguishing</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features</a:t>
            </a:r>
            <a:r>
              <a:rPr lang="tr-TR" sz="2000" dirty="0" smtClean="0">
                <a:latin typeface="Arial Rounded MT Bold" panose="020F0704030504030204" pitchFamily="34" charset="0"/>
                <a:cs typeface="Aharoni" panose="02010803020104030203" pitchFamily="2" charset="-79"/>
              </a:rPr>
              <a:t> of </a:t>
            </a:r>
            <a:r>
              <a:rPr lang="tr-TR" sz="2000" dirty="0" err="1" smtClean="0">
                <a:latin typeface="Arial Rounded MT Bold" panose="020F0704030504030204" pitchFamily="34" charset="0"/>
                <a:cs typeface="Aharoni" panose="02010803020104030203" pitchFamily="2" charset="-79"/>
              </a:rPr>
              <a:t>the</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literary</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materials</a:t>
            </a:r>
            <a:r>
              <a:rPr lang="tr-TR" sz="2000" dirty="0" smtClean="0">
                <a:latin typeface="Arial Rounded MT Bold" panose="020F0704030504030204" pitchFamily="34" charset="0"/>
                <a:cs typeface="Aharoni" panose="02010803020104030203" pitchFamily="2" charset="-79"/>
              </a:rPr>
              <a:t>.»</a:t>
            </a:r>
          </a:p>
          <a:p>
            <a:pPr marL="0" indent="0">
              <a:lnSpc>
                <a:spcPct val="150000"/>
              </a:lnSpc>
              <a:buNone/>
            </a:pPr>
            <a:r>
              <a:rPr lang="tr-TR" sz="2000" dirty="0">
                <a:latin typeface="Arial Rounded MT Bold" panose="020F0704030504030204" pitchFamily="34" charset="0"/>
                <a:cs typeface="Aharoni" panose="02010803020104030203" pitchFamily="2" charset="-79"/>
              </a:rPr>
              <a:t>	</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Boris</a:t>
            </a:r>
            <a:r>
              <a:rPr lang="tr-TR" sz="2000" dirty="0" smtClean="0">
                <a:latin typeface="Arial Rounded MT Bold" panose="020F0704030504030204" pitchFamily="34" charset="0"/>
                <a:cs typeface="Aharoni" panose="02010803020104030203" pitchFamily="2" charset="-79"/>
              </a:rPr>
              <a:t> </a:t>
            </a:r>
            <a:r>
              <a:rPr lang="tr-TR" sz="2000" dirty="0" err="1" smtClean="0">
                <a:latin typeface="Arial Rounded MT Bold" panose="020F0704030504030204" pitchFamily="34" charset="0"/>
                <a:cs typeface="Aharoni" panose="02010803020104030203" pitchFamily="2" charset="-79"/>
              </a:rPr>
              <a:t>Eichenbaum</a:t>
            </a:r>
            <a:endParaRPr lang="tr-TR" sz="2000" dirty="0" smtClean="0">
              <a:latin typeface="Arial Rounded MT Bold" panose="020F0704030504030204" pitchFamily="34" charset="0"/>
              <a:cs typeface="Aharoni" panose="02010803020104030203" pitchFamily="2" charset="-79"/>
            </a:endParaRPr>
          </a:p>
          <a:p>
            <a:pPr marL="0" indent="0">
              <a:buNone/>
            </a:pPr>
            <a:endParaRPr lang="tr-TR" dirty="0"/>
          </a:p>
        </p:txBody>
      </p:sp>
    </p:spTree>
    <p:extLst>
      <p:ext uri="{BB962C8B-B14F-4D97-AF65-F5344CB8AC3E}">
        <p14:creationId xmlns:p14="http://schemas.microsoft.com/office/powerpoint/2010/main" val="35254719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52483" y="905301"/>
            <a:ext cx="8915400" cy="3777622"/>
          </a:xfrm>
        </p:spPr>
        <p:txBody>
          <a:bodyPr>
            <a:normAutofit/>
          </a:bodyPr>
          <a:lstStyle/>
          <a:p>
            <a:pPr>
              <a:lnSpc>
                <a:spcPct val="150000"/>
              </a:lnSpc>
            </a:pPr>
            <a:endParaRPr lang="tr-TR" sz="2000" dirty="0" smtClean="0">
              <a:latin typeface="Arial Rounded MT Bold" panose="020F0704030504030204" pitchFamily="34" charset="0"/>
            </a:endParaRPr>
          </a:p>
          <a:p>
            <a:pPr>
              <a:lnSpc>
                <a:spcPct val="150000"/>
              </a:lnSpc>
            </a:pPr>
            <a:r>
              <a:rPr lang="tr-TR" sz="2000" dirty="0" err="1" smtClean="0">
                <a:latin typeface="Arial Rounded MT Bold" panose="020F0704030504030204" pitchFamily="34" charset="0"/>
              </a:rPr>
              <a:t>Literariness</a:t>
            </a:r>
            <a:r>
              <a:rPr lang="tr-TR" sz="2000" dirty="0" smtClean="0">
                <a:latin typeface="Arial Rounded MT Bold" panose="020F0704030504030204" pitchFamily="34" charset="0"/>
              </a:rPr>
              <a:t> :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language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used</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text</a:t>
            </a:r>
            <a:r>
              <a:rPr lang="tr-TR" sz="2000" dirty="0" smtClean="0">
                <a:latin typeface="Arial Rounded MT Bold" panose="020F0704030504030204" pitchFamily="34" charset="0"/>
              </a:rPr>
              <a:t>.</a:t>
            </a:r>
          </a:p>
          <a:p>
            <a:pPr>
              <a:lnSpc>
                <a:spcPct val="150000"/>
              </a:lnSpc>
            </a:pPr>
            <a:r>
              <a:rPr lang="tr-TR" sz="2000" dirty="0" err="1" smtClean="0">
                <a:latin typeface="Arial Rounded MT Bold" panose="020F0704030504030204" pitchFamily="34" charset="0"/>
              </a:rPr>
              <a:t>According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Formalists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literary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language</a:t>
            </a:r>
            <a:r>
              <a:rPr lang="tr-TR" sz="2000" dirty="0" smtClean="0">
                <a:latin typeface="Arial Rounded MT Bold" panose="020F0704030504030204" pitchFamily="34" charset="0"/>
              </a:rPr>
              <a:t> is </a:t>
            </a:r>
            <a:r>
              <a:rPr lang="tr-TR" sz="2000" dirty="0" err="1" smtClean="0">
                <a:latin typeface="Arial Rounded MT Bold" panose="020F0704030504030204" pitchFamily="34" charset="0"/>
              </a:rPr>
              <a:t>different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from</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everyday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language</a:t>
            </a:r>
            <a:r>
              <a:rPr lang="tr-TR" sz="2000" dirty="0" smtClean="0">
                <a:latin typeface="Arial Rounded MT Bold" panose="020F0704030504030204" pitchFamily="34" charset="0"/>
              </a:rPr>
              <a:t>.</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4878399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98144" y="1014483"/>
            <a:ext cx="8915400" cy="3777622"/>
          </a:xfrm>
        </p:spPr>
        <p:txBody>
          <a:bodyPr>
            <a:normAutofit/>
          </a:bodyPr>
          <a:lstStyle/>
          <a:p>
            <a:pPr marL="0" indent="0">
              <a:lnSpc>
                <a:spcPct val="150000"/>
              </a:lnSpc>
              <a:buNone/>
            </a:pPr>
            <a:endParaRPr lang="tr-TR" sz="2000" dirty="0">
              <a:latin typeface="Arial Rounded MT Bold" panose="020F0704030504030204" pitchFamily="34" charset="0"/>
            </a:endParaRPr>
          </a:p>
          <a:p>
            <a:pPr>
              <a:lnSpc>
                <a:spcPct val="150000"/>
              </a:lnSpc>
            </a:pP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locus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peculiarly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literary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was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be </a:t>
            </a:r>
            <a:r>
              <a:rPr lang="tr-TR" sz="2000" dirty="0" err="1" smtClean="0">
                <a:latin typeface="Arial Rounded MT Bold" panose="020F0704030504030204" pitchFamily="34" charset="0"/>
              </a:rPr>
              <a:t>sought</a:t>
            </a:r>
            <a:r>
              <a:rPr lang="tr-TR" sz="2000" dirty="0" smtClean="0">
                <a:latin typeface="Arial Rounded MT Bold" panose="020F0704030504030204" pitchFamily="34" charset="0"/>
              </a:rPr>
              <a:t> not in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author’s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or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reader’s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pysche</a:t>
            </a:r>
            <a:r>
              <a:rPr lang="tr-TR" sz="2000" dirty="0" smtClean="0">
                <a:latin typeface="Arial Rounded MT Bold" panose="020F0704030504030204" pitchFamily="34" charset="0"/>
              </a:rPr>
              <a:t>, but in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work</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itself</a:t>
            </a:r>
            <a:r>
              <a:rPr lang="tr-TR" sz="2000" dirty="0" smtClean="0">
                <a:latin typeface="Arial Rounded MT Bold" panose="020F0704030504030204" pitchFamily="34" charset="0"/>
              </a:rPr>
              <a:t>. </a:t>
            </a:r>
          </a:p>
          <a:p>
            <a:pPr>
              <a:lnSpc>
                <a:spcPct val="150000"/>
              </a:lnSpc>
            </a:pP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difference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between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literature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non-literature</a:t>
            </a:r>
            <a:r>
              <a:rPr lang="tr-TR" sz="2000" dirty="0" smtClean="0">
                <a:latin typeface="Arial Rounded MT Bold" panose="020F0704030504030204" pitchFamily="34" charset="0"/>
              </a:rPr>
              <a:t> had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be </a:t>
            </a:r>
            <a:r>
              <a:rPr lang="tr-TR" sz="2000" dirty="0" err="1" smtClean="0">
                <a:latin typeface="Arial Rounded MT Bold" panose="020F0704030504030204" pitchFamily="34" charset="0"/>
              </a:rPr>
              <a:t>sought</a:t>
            </a:r>
            <a:r>
              <a:rPr lang="tr-TR" sz="2000" dirty="0" smtClean="0">
                <a:latin typeface="Arial Rounded MT Bold" panose="020F0704030504030204" pitchFamily="34" charset="0"/>
              </a:rPr>
              <a:t> in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mode</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presentation</a:t>
            </a:r>
            <a:r>
              <a:rPr lang="tr-TR" sz="2000" dirty="0" smtClean="0">
                <a:latin typeface="Arial Rounded MT Bold" panose="020F0704030504030204" pitchFamily="34" charset="0"/>
              </a:rPr>
              <a:t>. </a:t>
            </a:r>
          </a:p>
          <a:p>
            <a:pPr>
              <a:lnSpc>
                <a:spcPct val="150000"/>
              </a:lnSpc>
            </a:pP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28995293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nSpc>
                <a:spcPct val="150000"/>
              </a:lnSpc>
            </a:pPr>
            <a:r>
              <a:rPr lang="tr-TR" sz="2000" dirty="0" smtClean="0">
                <a:latin typeface="Arial Rounded MT Bold" panose="020F0704030504030204" pitchFamily="34" charset="0"/>
              </a:rPr>
              <a:t>Russian </a:t>
            </a:r>
            <a:r>
              <a:rPr lang="tr-TR" sz="2000" dirty="0" err="1" smtClean="0">
                <a:latin typeface="Arial Rounded MT Bold" panose="020F0704030504030204" pitchFamily="34" charset="0"/>
              </a:rPr>
              <a:t>Formalists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rejected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many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nineteenth-century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assumptions</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textual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analysis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especially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belief</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that</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work</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literature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was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expression</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author’s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worldview</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their</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dismissal</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psychological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biographical</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criticism</a:t>
            </a:r>
            <a:r>
              <a:rPr lang="tr-TR" sz="2000" dirty="0" smtClean="0">
                <a:latin typeface="Arial Rounded MT Bold" panose="020F0704030504030204" pitchFamily="34" charset="0"/>
              </a:rPr>
              <a:t> as </a:t>
            </a:r>
            <a:r>
              <a:rPr lang="tr-TR" sz="2000" dirty="0" err="1" smtClean="0">
                <a:latin typeface="Arial Rounded MT Bold" panose="020F0704030504030204" pitchFamily="34" charset="0"/>
              </a:rPr>
              <a:t>being</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irrelevant</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interpretation</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These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scholars</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declared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the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autonomy</a:t>
            </a:r>
            <a:r>
              <a:rPr lang="tr-TR" sz="2000" dirty="0" smtClean="0">
                <a:latin typeface="Arial Rounded MT Bold" panose="020F0704030504030204" pitchFamily="34" charset="0"/>
              </a:rPr>
              <a:t> of </a:t>
            </a:r>
            <a:r>
              <a:rPr lang="tr-TR" sz="2000" dirty="0" err="1" smtClean="0">
                <a:latin typeface="Arial Rounded MT Bold" panose="020F0704030504030204" pitchFamily="34" charset="0"/>
              </a:rPr>
              <a:t>literature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and</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poetic</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language</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advocating</a:t>
            </a:r>
            <a:r>
              <a:rPr lang="tr-TR" sz="2000" dirty="0" smtClean="0">
                <a:latin typeface="Arial Rounded MT Bold" panose="020F0704030504030204" pitchFamily="34" charset="0"/>
              </a:rPr>
              <a:t> a </a:t>
            </a:r>
            <a:r>
              <a:rPr lang="tr-TR" sz="2000" dirty="0" err="1" smtClean="0">
                <a:latin typeface="Arial Rounded MT Bold" panose="020F0704030504030204" pitchFamily="34" charset="0"/>
              </a:rPr>
              <a:t>scientific</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approach</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to</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literary</a:t>
            </a:r>
            <a:r>
              <a:rPr lang="tr-TR" sz="2000" dirty="0" smtClean="0">
                <a:latin typeface="Arial Rounded MT Bold" panose="020F0704030504030204" pitchFamily="34" charset="0"/>
              </a:rPr>
              <a:t> </a:t>
            </a:r>
            <a:r>
              <a:rPr lang="tr-TR" sz="2000" dirty="0" err="1" smtClean="0">
                <a:latin typeface="Arial Rounded MT Bold" panose="020F0704030504030204" pitchFamily="34" charset="0"/>
              </a:rPr>
              <a:t>interpretation</a:t>
            </a:r>
            <a:r>
              <a:rPr lang="tr-TR" sz="2000" dirty="0" smtClean="0">
                <a:latin typeface="Arial Rounded MT Bold" panose="020F0704030504030204" pitchFamily="34" charset="0"/>
              </a:rPr>
              <a:t>. </a:t>
            </a:r>
            <a:endParaRPr lang="tr-TR" sz="2000" dirty="0">
              <a:latin typeface="Arial Rounded MT Bold" panose="020F0704030504030204" pitchFamily="34" charset="0"/>
            </a:endParaRPr>
          </a:p>
        </p:txBody>
      </p:sp>
    </p:spTree>
    <p:extLst>
      <p:ext uri="{BB962C8B-B14F-4D97-AF65-F5344CB8AC3E}">
        <p14:creationId xmlns:p14="http://schemas.microsoft.com/office/powerpoint/2010/main" val="2638279643"/>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747</TotalTime>
  <Words>4152</Words>
  <Application>Microsoft Office PowerPoint</Application>
  <PresentationFormat>Geniş ekran</PresentationFormat>
  <Paragraphs>100</Paragraphs>
  <Slides>47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47</vt:i4>
      </vt:variant>
    </vt:vector>
  </HeadingPairs>
  <TitlesOfParts>
    <vt:vector size="53" baseType="lpstr">
      <vt:lpstr>Aharoni</vt:lpstr>
      <vt:lpstr>Arial</vt:lpstr>
      <vt:lpstr>Arial Rounded MT Bold</vt:lpstr>
      <vt:lpstr>Century Gothic</vt:lpstr>
      <vt:lpstr>Wingdings 3</vt:lpstr>
      <vt:lpstr>Duman</vt:lpstr>
      <vt:lpstr>   RUSSIAN FORMALISM  AND   NEW CRITICISM</vt:lpstr>
      <vt:lpstr>RUSSIAN FORMALISM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Gulliver’sTravels</vt:lpstr>
      <vt:lpstr>PowerPoint Sunusu</vt:lpstr>
      <vt:lpstr>PowerPoint Sunusu</vt:lpstr>
      <vt:lpstr>PowerPoint Sunusu</vt:lpstr>
      <vt:lpstr>PowerPoint Sunusu</vt:lpstr>
      <vt:lpstr>PowerPoint Sunusu</vt:lpstr>
      <vt:lpstr>Some Qualifications of Houyhnhnms</vt:lpstr>
      <vt:lpstr>PowerPoint Sunusu</vt:lpstr>
      <vt:lpstr>NEW CRITICISM</vt:lpstr>
      <vt:lpstr>PowerPoint Sunusu</vt:lpstr>
      <vt:lpstr>PowerPoint Sunusu</vt:lpstr>
      <vt:lpstr>PowerPoint Sunusu</vt:lpstr>
      <vt:lpstr>PowerPoint Sunusu</vt:lpstr>
      <vt:lpstr>Objective Correlative</vt:lpstr>
      <vt:lpstr>Close Reading</vt:lpstr>
      <vt:lpstr>PowerPoint Sunusu</vt:lpstr>
      <vt:lpstr>PowerPoint Sunusu</vt:lpstr>
      <vt:lpstr>Affective Fallacy</vt:lpstr>
      <vt:lpstr>Where can we find the poem’s meaning?</vt:lpstr>
      <vt:lpstr>What is the chief concern of the poem?</vt:lpstr>
      <vt:lpstr>PowerPoint Sunusu</vt:lpstr>
      <vt:lpstr>Methodology </vt:lpstr>
      <vt:lpstr>PowerPoint Sunusu</vt:lpstr>
      <vt:lpstr>Steps of Textual Analysis</vt:lpstr>
      <vt:lpstr>Criticism of New Criticism</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RUSSIAN FORMALISM  AND   NEW CRITICISM</dc:title>
  <dc:creator>Demet Karabulut</dc:creator>
  <cp:lastModifiedBy>Demet Karabulut</cp:lastModifiedBy>
  <cp:revision>51</cp:revision>
  <dcterms:created xsi:type="dcterms:W3CDTF">2015-03-14T12:36:02Z</dcterms:created>
  <dcterms:modified xsi:type="dcterms:W3CDTF">2015-03-17T21:16:51Z</dcterms:modified>
</cp:coreProperties>
</file>