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083" r:id="rId5"/>
    <p:sldId id="1084" r:id="rId6"/>
    <p:sldId id="1085" r:id="rId7"/>
    <p:sldId id="1086" r:id="rId8"/>
    <p:sldId id="1087" r:id="rId9"/>
    <p:sldId id="1088" r:id="rId10"/>
    <p:sldId id="1089" r:id="rId11"/>
    <p:sldId id="1090"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3/16/2020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3/16/2020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 id="2147483698"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210</a:t>
            </a:r>
          </a:p>
          <a:p>
            <a:pPr marL="0" lvl="1" algn="ctr">
              <a:spcBef>
                <a:spcPct val="20000"/>
              </a:spcBef>
              <a:buClr>
                <a:schemeClr val="accent1"/>
              </a:buClr>
            </a:pPr>
            <a:r>
              <a:rPr lang="tr-TR" sz="3200" b="1">
                <a:latin typeface="Arial" panose="020B0604020202020204" pitchFamily="34" charset="0"/>
                <a:cs typeface="Arial" panose="020B0604020202020204" pitchFamily="34" charset="0"/>
              </a:rPr>
              <a:t>Kent Ekonomisi ve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5" y="431747"/>
            <a:ext cx="4915710" cy="1981953"/>
          </a:xfrm>
          <a:prstGeom prst="rect">
            <a:avLst/>
          </a:prstGeom>
        </p:spPr>
        <p:txBody>
          <a:bodyPr vert="horz" wrap="square" lIns="0" tIns="12065" rIns="0" bIns="0" rtlCol="0">
            <a:spAutoFit/>
          </a:bodyPr>
          <a:lstStyle/>
          <a:p>
            <a:pPr marL="12700">
              <a:lnSpc>
                <a:spcPct val="100000"/>
              </a:lnSpc>
              <a:spcBef>
                <a:spcPts val="95"/>
              </a:spcBef>
            </a:pPr>
            <a:r>
              <a:rPr lang="tr-TR" spc="-300" dirty="0" smtClean="0"/>
              <a:t/>
            </a:r>
            <a:br>
              <a:rPr lang="tr-TR" spc="-300" dirty="0" smtClean="0"/>
            </a:br>
            <a:r>
              <a:rPr lang="tr-TR" spc="-300" dirty="0"/>
              <a:t/>
            </a:r>
            <a:br>
              <a:rPr lang="tr-TR" spc="-300" dirty="0"/>
            </a:br>
            <a:r>
              <a:rPr lang="tr-TR" spc="-300" dirty="0" smtClean="0"/>
              <a:t/>
            </a:r>
            <a:br>
              <a:rPr lang="tr-TR" spc="-300" dirty="0" smtClean="0"/>
            </a:br>
            <a:r>
              <a:rPr lang="tr-TR" spc="-300" dirty="0" smtClean="0"/>
              <a:t>Takdim Planı</a:t>
            </a:r>
            <a:endParaRPr spc="-335" dirty="0"/>
          </a:p>
        </p:txBody>
      </p:sp>
      <p:sp>
        <p:nvSpPr>
          <p:cNvPr id="3" name="Dikdörtgen 2"/>
          <p:cNvSpPr/>
          <p:nvPr/>
        </p:nvSpPr>
        <p:spPr>
          <a:xfrm>
            <a:off x="717629" y="1782502"/>
            <a:ext cx="6273479" cy="1127488"/>
          </a:xfrm>
          <a:prstGeom prst="rect">
            <a:avLst/>
          </a:prstGeom>
        </p:spPr>
        <p:txBody>
          <a:bodyPr wrap="square">
            <a:spAutoFit/>
          </a:bodyPr>
          <a:lstStyle/>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2" name="Dikdörtgen 1"/>
          <p:cNvSpPr/>
          <p:nvPr/>
        </p:nvSpPr>
        <p:spPr>
          <a:xfrm>
            <a:off x="717628" y="2581154"/>
            <a:ext cx="7199455" cy="2249975"/>
          </a:xfrm>
          <a:prstGeom prst="rect">
            <a:avLst/>
          </a:prstGeom>
        </p:spPr>
        <p:txBody>
          <a:bodyPr wrap="square">
            <a:spAutoFit/>
          </a:bodyPr>
          <a:lstStyle/>
          <a:p>
            <a:pPr lvl="0">
              <a:lnSpc>
                <a:spcPct val="107000"/>
              </a:lnSpc>
              <a:spcAft>
                <a:spcPts val="0"/>
              </a:spcAft>
            </a:pPr>
            <a:r>
              <a:rPr lang="tr-TR" sz="2200" b="1" dirty="0" smtClean="0">
                <a:latin typeface="Calibri" panose="020F0502020204030204" pitchFamily="34" charset="0"/>
                <a:ea typeface="Calibri" panose="020F0502020204030204" pitchFamily="34" charset="0"/>
                <a:cs typeface="Times New Roman" panose="02020603050405020304" pitchFamily="18" charset="0"/>
              </a:rPr>
              <a:t>- Kentsel </a:t>
            </a:r>
            <a:r>
              <a:rPr lang="tr-TR" sz="2200" b="1" dirty="0">
                <a:latin typeface="Calibri" panose="020F0502020204030204" pitchFamily="34" charset="0"/>
                <a:ea typeface="Calibri" panose="020F0502020204030204" pitchFamily="34" charset="0"/>
                <a:cs typeface="Times New Roman" panose="02020603050405020304" pitchFamily="18" charset="0"/>
              </a:rPr>
              <a:t>toprak politikası ve kentsel toprak </a:t>
            </a:r>
            <a:r>
              <a:rPr lang="tr-TR" sz="2200" b="1" dirty="0" smtClean="0">
                <a:latin typeface="Calibri" panose="020F0502020204030204" pitchFamily="34" charset="0"/>
                <a:ea typeface="Calibri" panose="020F0502020204030204" pitchFamily="34" charset="0"/>
                <a:cs typeface="Times New Roman" panose="02020603050405020304" pitchFamily="18" charset="0"/>
              </a:rPr>
              <a:t>rantı</a:t>
            </a:r>
            <a:endParaRPr lang="tr-TR" sz="22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tr-TR" sz="2200" b="1" dirty="0" smtClean="0">
                <a:latin typeface="Calibri" panose="020F0502020204030204" pitchFamily="34" charset="0"/>
                <a:ea typeface="Calibri" panose="020F0502020204030204" pitchFamily="34" charset="0"/>
                <a:cs typeface="Times New Roman" panose="02020603050405020304" pitchFamily="18" charset="0"/>
              </a:rPr>
              <a:t>- Kent </a:t>
            </a:r>
            <a:r>
              <a:rPr lang="tr-TR" sz="2200" b="1" dirty="0">
                <a:latin typeface="Calibri" panose="020F0502020204030204" pitchFamily="34" charset="0"/>
                <a:ea typeface="Calibri" panose="020F0502020204030204" pitchFamily="34" charset="0"/>
                <a:cs typeface="Times New Roman" panose="02020603050405020304" pitchFamily="18" charset="0"/>
              </a:rPr>
              <a:t>yönetimlerinin ve devletin yasa, tüzük ve yönetmelik ve imar planı gibi eylem ve işlemleri sonucunda artan toprak değerlerinin paylaşımında izlenmesi gereken yollar. </a:t>
            </a: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tr-TR" sz="2200" b="1" dirty="0" smtClean="0">
                <a:latin typeface="Calibri" panose="020F0502020204030204" pitchFamily="34" charset="0"/>
                <a:ea typeface="Calibri" panose="020F0502020204030204" pitchFamily="34" charset="0"/>
                <a:cs typeface="Times New Roman" panose="02020603050405020304" pitchFamily="18" charset="0"/>
              </a:rPr>
              <a:t>- Bireysel </a:t>
            </a:r>
            <a:r>
              <a:rPr lang="tr-TR" sz="2200" b="1" dirty="0">
                <a:latin typeface="Calibri" panose="020F0502020204030204" pitchFamily="34" charset="0"/>
                <a:ea typeface="Calibri" panose="020F0502020204030204" pitchFamily="34" charset="0"/>
                <a:cs typeface="Times New Roman" panose="02020603050405020304" pitchFamily="18" charset="0"/>
              </a:rPr>
              <a:t>ve ulusal çıkarlar arsında denge sağlamanın önemi. </a:t>
            </a: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tr-TR" sz="2200" b="1" dirty="0" smtClean="0">
                <a:latin typeface="Calibri" panose="020F0502020204030204" pitchFamily="34" charset="0"/>
                <a:ea typeface="Calibri" panose="020F0502020204030204" pitchFamily="34" charset="0"/>
                <a:cs typeface="Times New Roman" panose="02020603050405020304" pitchFamily="18" charset="0"/>
              </a:rPr>
              <a:t>- Başka </a:t>
            </a:r>
            <a:r>
              <a:rPr lang="tr-TR" sz="2200" b="1" dirty="0">
                <a:latin typeface="Calibri" panose="020F0502020204030204" pitchFamily="34" charset="0"/>
                <a:ea typeface="Calibri" panose="020F0502020204030204" pitchFamily="34" charset="0"/>
                <a:cs typeface="Times New Roman" panose="02020603050405020304" pitchFamily="18" charset="0"/>
              </a:rPr>
              <a:t>ülkelerde ve Türkiye’de bu alanda izlenen politikalar.</a:t>
            </a:r>
            <a:endParaRPr lang="tr-TR"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89904" y="1851949"/>
            <a:ext cx="10058399" cy="3423373"/>
          </a:xfrm>
          <a:prstGeom prst="rect">
            <a:avLst/>
          </a:prstGeom>
        </p:spPr>
        <p:txBody>
          <a:bodyPr vert="horz" wrap="square" lIns="0" tIns="12065" rIns="0" bIns="0" rtlCol="0">
            <a:spAutoFit/>
          </a:bodyPr>
          <a:lstStyle/>
          <a:p>
            <a:pPr marL="2758440" indent="-342900">
              <a:lnSpc>
                <a:spcPct val="100000"/>
              </a:lnSpc>
              <a:spcBef>
                <a:spcPts val="95"/>
              </a:spcBef>
              <a:buFont typeface="Arial" panose="020B0604020202020204" pitchFamily="34" charset="0"/>
              <a:buChar char="•"/>
            </a:pPr>
            <a:r>
              <a:rPr lang="tr-TR" sz="2200" dirty="0"/>
              <a:t>Kentleşme olgusunun, toplumlar üzerinde ortaya çıkardığı en önemli sorun, artan nüfusun ihtiyaçlarını karşılayacak ölçüde barınma, sağlık, eğitim, ulaşım, spor, sanayi, ticaret ve yönetim olmak üzere tüm sosyal ve ekonomik etkinlik olanaklarının artması gerekliliğidir. </a:t>
            </a:r>
          </a:p>
          <a:p>
            <a:pPr marL="2758440" indent="-342900">
              <a:lnSpc>
                <a:spcPct val="100000"/>
              </a:lnSpc>
              <a:spcBef>
                <a:spcPts val="95"/>
              </a:spcBef>
              <a:buFont typeface="Arial" panose="020B0604020202020204" pitchFamily="34" charset="0"/>
              <a:buChar char="•"/>
            </a:pPr>
            <a:endParaRPr lang="tr-TR" sz="2200" dirty="0" smtClean="0"/>
          </a:p>
          <a:p>
            <a:pPr marL="2758440" indent="-342900">
              <a:lnSpc>
                <a:spcPct val="100000"/>
              </a:lnSpc>
              <a:spcBef>
                <a:spcPts val="95"/>
              </a:spcBef>
              <a:buFont typeface="Arial" panose="020B0604020202020204" pitchFamily="34" charset="0"/>
              <a:buChar char="•"/>
            </a:pPr>
            <a:r>
              <a:rPr lang="tr-TR" sz="2200" dirty="0" smtClean="0"/>
              <a:t>‘’Kentsel </a:t>
            </a:r>
            <a:r>
              <a:rPr lang="tr-TR" sz="2200" dirty="0"/>
              <a:t>toprak’’ (arsa) kavramını </a:t>
            </a:r>
            <a:r>
              <a:rPr lang="tr-TR" sz="2200" dirty="0" err="1"/>
              <a:t>Kentbilim</a:t>
            </a:r>
            <a:r>
              <a:rPr lang="tr-TR" sz="2200" dirty="0"/>
              <a:t> Terimleri Sözlüğü, </a:t>
            </a:r>
            <a:r>
              <a:rPr lang="tr-TR" sz="2200" dirty="0" smtClean="0"/>
              <a:t>‘kent </a:t>
            </a:r>
            <a:r>
              <a:rPr lang="tr-TR" sz="2200" dirty="0"/>
              <a:t>ve kasabalarda, yapı yapmaya ayrılmış ve kent yönetiminin sunduğu kolaylık ve donanımlardan yararlanılabilecek </a:t>
            </a:r>
            <a:r>
              <a:rPr lang="tr-TR" sz="2200" dirty="0" smtClean="0"/>
              <a:t>yerey’ </a:t>
            </a:r>
            <a:r>
              <a:rPr lang="tr-TR" sz="2200" dirty="0"/>
              <a:t>olarak tanımlamaktadır.</a:t>
            </a:r>
            <a:endParaRPr sz="2200" dirty="0">
              <a:latin typeface="Arial"/>
              <a:cs typeface="Arial"/>
            </a:endParaRPr>
          </a:p>
        </p:txBody>
      </p:sp>
      <p:sp>
        <p:nvSpPr>
          <p:cNvPr id="3" name="Dikdörtgen 2"/>
          <p:cNvSpPr/>
          <p:nvPr/>
        </p:nvSpPr>
        <p:spPr>
          <a:xfrm>
            <a:off x="694481" y="1434993"/>
            <a:ext cx="7986531" cy="1200329"/>
          </a:xfrm>
          <a:prstGeom prst="rect">
            <a:avLst/>
          </a:prstGeom>
        </p:spPr>
        <p:txBody>
          <a:bodyPr wrap="square">
            <a:spAutoFit/>
          </a:bodyPr>
          <a:lstStyle/>
          <a:p>
            <a:endParaRPr lang="tr-TR" dirty="0" smtClean="0">
              <a:solidFill>
                <a:srgbClr val="000000"/>
              </a:solidFill>
              <a:latin typeface="Roboto"/>
            </a:endParaRPr>
          </a:p>
          <a:p>
            <a:endParaRPr lang="tr-TR" dirty="0" smtClean="0">
              <a:solidFill>
                <a:srgbClr val="000000"/>
              </a:solidFill>
              <a:latin typeface="Roboto"/>
            </a:endParaRPr>
          </a:p>
          <a:p>
            <a:endParaRPr lang="tr-TR" dirty="0">
              <a:solidFill>
                <a:srgbClr val="000000"/>
              </a:solidFill>
              <a:latin typeface="Roboto"/>
            </a:endParaRPr>
          </a:p>
          <a:p>
            <a:endParaRPr lang="tr-TR" dirty="0">
              <a:solidFill>
                <a:srgbClr val="000000"/>
              </a:solidFill>
              <a:latin typeface="Roboto"/>
            </a:endParaRPr>
          </a:p>
        </p:txBody>
      </p:sp>
    </p:spTree>
    <p:extLst>
      <p:ext uri="{BB962C8B-B14F-4D97-AF65-F5344CB8AC3E}">
        <p14:creationId xmlns:p14="http://schemas.microsoft.com/office/powerpoint/2010/main" val="23490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370390" y="1319514"/>
            <a:ext cx="8079129" cy="4321055"/>
          </a:xfrm>
          <a:prstGeom prst="rect">
            <a:avLst/>
          </a:prstGeom>
        </p:spPr>
        <p:txBody>
          <a:bodyPr vert="horz" wrap="square" lIns="0" tIns="12065" rIns="0" bIns="0" rtlCol="0">
            <a:spAutoFit/>
          </a:bodyPr>
          <a:lstStyle/>
          <a:p>
            <a:pPr marR="635635" algn="ctr">
              <a:lnSpc>
                <a:spcPct val="100000"/>
              </a:lnSpc>
              <a:spcBef>
                <a:spcPts val="95"/>
              </a:spcBef>
            </a:pPr>
            <a:endParaRPr lang="tr-TR" sz="2000" b="1" spc="-400" dirty="0" smtClean="0">
              <a:latin typeface="Arial"/>
              <a:cs typeface="Arial"/>
            </a:endParaRPr>
          </a:p>
          <a:p>
            <a:pPr marL="342900" indent="-342900">
              <a:buFont typeface="Arial" panose="020B0604020202020204" pitchFamily="34" charset="0"/>
              <a:buChar char="•"/>
            </a:pPr>
            <a:r>
              <a:rPr lang="tr-TR" sz="2000" dirty="0" smtClean="0"/>
              <a:t>Bu </a:t>
            </a:r>
            <a:r>
              <a:rPr lang="tr-TR" sz="2000" dirty="0"/>
              <a:t>tanımdan çıkarılabilecek en önemli sonuç, kentsel toprakların, kent yönetimlerince geliştirilecek işlevlere kaynaklık etmek üzere çeşitli amaçlara yönelik tesislerin yapımı için tahsis edilmek üzere belirlenmiş alanlar olduklarıdır. </a:t>
            </a:r>
            <a:endParaRPr lang="tr-TR" sz="2000" dirty="0" smtClean="0"/>
          </a:p>
          <a:p>
            <a:pPr marL="342900" indent="-342900">
              <a:buFont typeface="Arial" panose="020B0604020202020204" pitchFamily="34" charset="0"/>
              <a:buChar char="•"/>
            </a:pPr>
            <a:endParaRPr lang="tr-TR" sz="2000" b="1" dirty="0">
              <a:solidFill>
                <a:srgbClr val="000000"/>
              </a:solidFill>
              <a:latin typeface="Roboto"/>
            </a:endParaRPr>
          </a:p>
          <a:p>
            <a:pPr marL="342900" indent="-342900">
              <a:buFont typeface="Arial" panose="020B0604020202020204" pitchFamily="34" charset="0"/>
              <a:buChar char="•"/>
            </a:pPr>
            <a:r>
              <a:rPr lang="tr-TR" sz="2000" dirty="0"/>
              <a:t>Kentsel niteliğe sahip bulunmayan kırsal alanlarla, günümüz kentlerinin işlevlerinin yerine getirilmesine kaynaklık eden kentsel alanların sınıflandırılması, bu konuda yapılan bilimsel çalışmaların da etkisiyle çeşitlilik arz etmeye başlamıştır. </a:t>
            </a:r>
            <a:endParaRPr lang="tr-TR" sz="2000" dirty="0" smtClean="0"/>
          </a:p>
          <a:p>
            <a:pPr marL="342900" indent="-342900">
              <a:buFont typeface="Arial" panose="020B0604020202020204" pitchFamily="34" charset="0"/>
              <a:buChar char="•"/>
            </a:pPr>
            <a:endParaRPr lang="tr-TR" sz="2000" dirty="0"/>
          </a:p>
          <a:p>
            <a:pPr marL="342900" indent="-342900">
              <a:buFont typeface="Arial" panose="020B0604020202020204" pitchFamily="34" charset="0"/>
              <a:buChar char="•"/>
            </a:pPr>
            <a:r>
              <a:rPr lang="tr-TR" sz="2000" dirty="0" smtClean="0"/>
              <a:t>Bu </a:t>
            </a:r>
            <a:r>
              <a:rPr lang="tr-TR" sz="2000" dirty="0"/>
              <a:t>çeşitlemenin yarattığı yeni sınıflandırmada, genel olarak topraklar, ‘’tarımsal (kırsal) toprak’’, ‘’kentsel toprak’’ ve ‘’kentsel arsa’’ olarak üçe ayrılmaktadır. </a:t>
            </a:r>
            <a:endParaRPr lang="tr-TR" sz="2000" b="1" dirty="0">
              <a:solidFill>
                <a:srgbClr val="000000"/>
              </a:solidFill>
              <a:latin typeface="Roboto"/>
            </a:endParaRPr>
          </a:p>
        </p:txBody>
      </p:sp>
    </p:spTree>
    <p:extLst>
      <p:ext uri="{BB962C8B-B14F-4D97-AF65-F5344CB8AC3E}">
        <p14:creationId xmlns:p14="http://schemas.microsoft.com/office/powerpoint/2010/main" val="2280096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05113" y="925975"/>
            <a:ext cx="8472669" cy="5441874"/>
          </a:xfrm>
          <a:prstGeom prst="rect">
            <a:avLst/>
          </a:prstGeom>
        </p:spPr>
        <p:txBody>
          <a:bodyPr vert="horz" wrap="square" lIns="0" tIns="12065" rIns="0" bIns="0" rtlCol="0">
            <a:spAutoFit/>
          </a:bodyPr>
          <a:lstStyle/>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lang="tr-TR" sz="2200" b="1" spc="-400" dirty="0">
              <a:latin typeface="Arial"/>
              <a:cs typeface="Arial"/>
            </a:endParaRPr>
          </a:p>
          <a:p>
            <a:pPr marL="355600" indent="-342900">
              <a:lnSpc>
                <a:spcPct val="100000"/>
              </a:lnSpc>
              <a:buFont typeface="Arial" panose="020B0604020202020204" pitchFamily="34" charset="0"/>
              <a:buChar char="•"/>
              <a:tabLst>
                <a:tab pos="298450" algn="l"/>
              </a:tabLst>
            </a:pPr>
            <a:r>
              <a:rPr lang="tr-TR" sz="2200" dirty="0" smtClean="0"/>
              <a:t>Kentsel </a:t>
            </a:r>
            <a:r>
              <a:rPr lang="tr-TR" sz="2200" dirty="0"/>
              <a:t>toprak, herhangi bir toprak parçası </a:t>
            </a:r>
            <a:r>
              <a:rPr lang="tr-TR" sz="2200" dirty="0" smtClean="0"/>
              <a:t>değildir.</a:t>
            </a:r>
          </a:p>
          <a:p>
            <a:pPr marL="355600" indent="-342900">
              <a:lnSpc>
                <a:spcPct val="100000"/>
              </a:lnSpc>
              <a:buFont typeface="Arial" panose="020B0604020202020204" pitchFamily="34" charset="0"/>
              <a:buChar char="•"/>
              <a:tabLst>
                <a:tab pos="298450" algn="l"/>
              </a:tabLst>
            </a:pPr>
            <a:endParaRPr lang="tr-TR" sz="2200" dirty="0"/>
          </a:p>
          <a:p>
            <a:pPr marL="355600" indent="-342900">
              <a:lnSpc>
                <a:spcPct val="100000"/>
              </a:lnSpc>
              <a:buFont typeface="Arial" panose="020B0604020202020204" pitchFamily="34" charset="0"/>
              <a:buChar char="•"/>
              <a:tabLst>
                <a:tab pos="298450" algn="l"/>
              </a:tabLst>
            </a:pPr>
            <a:r>
              <a:rPr lang="tr-TR" sz="2200" dirty="0" smtClean="0"/>
              <a:t>Toprak </a:t>
            </a:r>
            <a:r>
              <a:rPr lang="tr-TR" sz="2200" dirty="0"/>
              <a:t>oluşunun ötesinde üç özelliğe sahiptir. Kent içerisinde bir yere sahiptir, alt yapı ile donatılmıştır ve imar planı ile hakkında bir karar getirilerek üstünde ne tür kullanışların yer alacağı </a:t>
            </a:r>
            <a:r>
              <a:rPr lang="tr-TR" sz="2200" dirty="0" smtClean="0"/>
              <a:t>belirlenmiştir.</a:t>
            </a:r>
          </a:p>
          <a:p>
            <a:pPr marL="355600" indent="-342900">
              <a:lnSpc>
                <a:spcPct val="100000"/>
              </a:lnSpc>
              <a:buFont typeface="Arial" panose="020B0604020202020204" pitchFamily="34" charset="0"/>
              <a:buChar char="•"/>
              <a:tabLst>
                <a:tab pos="298450" algn="l"/>
              </a:tabLst>
            </a:pPr>
            <a:endParaRPr lang="tr-TR" sz="2200" dirty="0"/>
          </a:p>
          <a:p>
            <a:pPr marL="355600" indent="-342900">
              <a:lnSpc>
                <a:spcPct val="100000"/>
              </a:lnSpc>
              <a:buFont typeface="Arial" panose="020B0604020202020204" pitchFamily="34" charset="0"/>
              <a:buChar char="•"/>
              <a:tabLst>
                <a:tab pos="298450" algn="l"/>
              </a:tabLst>
            </a:pPr>
            <a:r>
              <a:rPr lang="tr-TR" sz="2200" dirty="0" smtClean="0"/>
              <a:t>Herhangi </a:t>
            </a:r>
            <a:r>
              <a:rPr lang="tr-TR" sz="2200" dirty="0"/>
              <a:t>bir toprak parçasının kentsel toprak niteliğini kazanması için bu niteliklerle donatılması gerekir. Bu nedenle kentsel arsa üretiminden </a:t>
            </a:r>
            <a:r>
              <a:rPr lang="tr-TR" sz="2200" dirty="0" smtClean="0"/>
              <a:t>söz edilememektedir</a:t>
            </a:r>
            <a:r>
              <a:rPr lang="tr-TR" sz="2200" dirty="0"/>
              <a:t>. </a:t>
            </a:r>
            <a:endParaRPr lang="tr-TR" sz="2200" dirty="0" smtClean="0"/>
          </a:p>
          <a:p>
            <a:pPr marL="355600" indent="-342900">
              <a:lnSpc>
                <a:spcPct val="100000"/>
              </a:lnSpc>
              <a:buFont typeface="Arial" panose="020B0604020202020204" pitchFamily="34" charset="0"/>
              <a:buChar char="•"/>
              <a:tabLst>
                <a:tab pos="298450" algn="l"/>
              </a:tabLst>
            </a:pPr>
            <a:endParaRPr lang="tr-TR" sz="2200" dirty="0"/>
          </a:p>
          <a:p>
            <a:pPr marL="355600" indent="-342900">
              <a:lnSpc>
                <a:spcPct val="100000"/>
              </a:lnSpc>
              <a:buFont typeface="Arial" panose="020B0604020202020204" pitchFamily="34" charset="0"/>
              <a:buChar char="•"/>
              <a:tabLst>
                <a:tab pos="298450" algn="l"/>
              </a:tabLst>
            </a:pPr>
            <a:r>
              <a:rPr lang="tr-TR" sz="2200" dirty="0" smtClean="0"/>
              <a:t>Burada </a:t>
            </a:r>
            <a:r>
              <a:rPr lang="tr-TR" sz="2200" dirty="0"/>
              <a:t>üretimden </a:t>
            </a:r>
            <a:r>
              <a:rPr lang="tr-TR" sz="2200" dirty="0" smtClean="0"/>
              <a:t>söz edilmesi</a:t>
            </a:r>
            <a:r>
              <a:rPr lang="tr-TR" sz="2200" dirty="0"/>
              <a:t>, toprağın dönüşüme uğradığına dikkat etmek </a:t>
            </a:r>
            <a:r>
              <a:rPr lang="tr-TR" sz="2200" dirty="0" smtClean="0"/>
              <a:t>içindir.</a:t>
            </a:r>
            <a:endParaRPr lang="tr-TR" sz="2200" b="1" dirty="0" smtClean="0"/>
          </a:p>
          <a:p>
            <a:pPr marL="12700">
              <a:lnSpc>
                <a:spcPct val="100000"/>
              </a:lnSpc>
              <a:tabLst>
                <a:tab pos="298450" algn="l"/>
              </a:tabLst>
            </a:pPr>
            <a:endParaRPr lang="tr-TR" sz="2200" b="1" dirty="0">
              <a:latin typeface="Arial"/>
              <a:cs typeface="Arial"/>
            </a:endParaRPr>
          </a:p>
          <a:p>
            <a:pPr marL="12700">
              <a:lnSpc>
                <a:spcPct val="100000"/>
              </a:lnSpc>
              <a:tabLst>
                <a:tab pos="298450" algn="l"/>
              </a:tabLst>
            </a:pPr>
            <a:endParaRPr sz="2200" b="1" dirty="0">
              <a:latin typeface="Arial"/>
              <a:cs typeface="Arial"/>
            </a:endParaRPr>
          </a:p>
        </p:txBody>
      </p:sp>
    </p:spTree>
    <p:extLst>
      <p:ext uri="{BB962C8B-B14F-4D97-AF65-F5344CB8AC3E}">
        <p14:creationId xmlns:p14="http://schemas.microsoft.com/office/powerpoint/2010/main" val="377332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97711" y="1585732"/>
            <a:ext cx="7847636" cy="3785652"/>
          </a:xfrm>
          <a:prstGeom prst="rect">
            <a:avLst/>
          </a:prstGeom>
        </p:spPr>
        <p:txBody>
          <a:bodyPr wrap="square">
            <a:spAutoFit/>
          </a:bodyPr>
          <a:lstStyle/>
          <a:p>
            <a:pPr marL="285750" indent="-285750">
              <a:buFont typeface="Arial" panose="020B0604020202020204" pitchFamily="34" charset="0"/>
              <a:buChar char="•"/>
            </a:pPr>
            <a:r>
              <a:rPr lang="tr-TR" sz="2000" dirty="0"/>
              <a:t>Kentsel topraktaki bedel sorunu kaçınılmaz olarak, bu topraklardan edinilecek rant sorununu da beraberinde getirmektedir. </a:t>
            </a:r>
            <a:endParaRPr lang="tr-TR" sz="2000" dirty="0" smtClean="0"/>
          </a:p>
          <a:p>
            <a:pPr marL="285750" indent="-285750">
              <a:buFont typeface="Arial" panose="020B0604020202020204" pitchFamily="34" charset="0"/>
              <a:buChar char="•"/>
            </a:pPr>
            <a:endParaRPr lang="tr-TR" sz="2000" dirty="0"/>
          </a:p>
          <a:p>
            <a:pPr marL="285750" indent="-285750">
              <a:buFont typeface="Arial" panose="020B0604020202020204" pitchFamily="34" charset="0"/>
              <a:buChar char="•"/>
            </a:pPr>
            <a:r>
              <a:rPr lang="tr-TR" sz="2000" dirty="0"/>
              <a:t>‘’Rant’’, esas itibariyle, toprak faktörünün doğadaki ilk şekliyle, başka bir deyişle </a:t>
            </a:r>
            <a:r>
              <a:rPr lang="tr-TR" sz="2000" dirty="0" smtClean="0"/>
              <a:t>orijinal </a:t>
            </a:r>
            <a:r>
              <a:rPr lang="tr-TR" sz="2000" dirty="0"/>
              <a:t>durumuyla kullanılmaması karşılığı ödenen </a:t>
            </a:r>
            <a:r>
              <a:rPr lang="tr-TR" sz="2000" dirty="0" smtClean="0"/>
              <a:t>bedeldir.</a:t>
            </a:r>
          </a:p>
          <a:p>
            <a:pPr marL="285750" indent="-285750">
              <a:buFont typeface="Arial" panose="020B0604020202020204" pitchFamily="34" charset="0"/>
              <a:buChar char="•"/>
            </a:pPr>
            <a:endParaRPr lang="tr-TR" sz="2000" dirty="0"/>
          </a:p>
          <a:p>
            <a:pPr marL="285750" indent="-285750">
              <a:buFont typeface="Arial" panose="020B0604020202020204" pitchFamily="34" charset="0"/>
              <a:buChar char="•"/>
            </a:pPr>
            <a:r>
              <a:rPr lang="tr-TR" sz="2000" dirty="0" smtClean="0"/>
              <a:t>Kişinin</a:t>
            </a:r>
            <a:r>
              <a:rPr lang="tr-TR" sz="2000" dirty="0"/>
              <a:t>, iyeliğinde bulundurduğu topraktan edindiği maddi karşılık demek olan rant, dünya sathında yaşanan nüfus artışı süreci ile beraber belli bir sınıflandırmaya tabi tutulmaya başlamıştır. </a:t>
            </a:r>
            <a:endParaRPr lang="tr-TR" sz="2000" dirty="0" smtClean="0"/>
          </a:p>
          <a:p>
            <a:pPr marL="285750" indent="-285750">
              <a:buFont typeface="Arial" panose="020B0604020202020204" pitchFamily="34" charset="0"/>
              <a:buChar char="•"/>
            </a:pPr>
            <a:endParaRPr lang="tr-TR" sz="2000" dirty="0"/>
          </a:p>
          <a:p>
            <a:pPr marL="285750" indent="-285750">
              <a:buFont typeface="Arial" panose="020B0604020202020204" pitchFamily="34" charset="0"/>
              <a:buChar char="•"/>
            </a:pPr>
            <a:r>
              <a:rPr lang="tr-TR" sz="2000" dirty="0" smtClean="0"/>
              <a:t>Bu bağlamda, </a:t>
            </a:r>
            <a:r>
              <a:rPr lang="tr-TR" sz="2000" dirty="0"/>
              <a:t>rant kavramı, bünyesinde temel olarak ‘’</a:t>
            </a:r>
            <a:r>
              <a:rPr lang="tr-TR" sz="2000" dirty="0" err="1"/>
              <a:t>differansiyel</a:t>
            </a:r>
            <a:r>
              <a:rPr lang="tr-TR" sz="2000" dirty="0"/>
              <a:t> rant’’ ve ‘’mutlak rant’’ kavramlarının barındırır. </a:t>
            </a:r>
          </a:p>
        </p:txBody>
      </p:sp>
    </p:spTree>
    <p:extLst>
      <p:ext uri="{BB962C8B-B14F-4D97-AF65-F5344CB8AC3E}">
        <p14:creationId xmlns:p14="http://schemas.microsoft.com/office/powerpoint/2010/main" val="180530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78734" y="1585732"/>
            <a:ext cx="8426370" cy="769441"/>
          </a:xfrm>
          <a:prstGeom prst="rect">
            <a:avLst/>
          </a:prstGeom>
        </p:spPr>
        <p:txBody>
          <a:bodyPr wrap="square">
            <a:spAutoFit/>
          </a:bodyPr>
          <a:lstStyle/>
          <a:p>
            <a:endParaRPr lang="tr-TR" sz="2200" b="1" dirty="0" smtClean="0">
              <a:latin typeface="BenchNine"/>
            </a:endParaRPr>
          </a:p>
          <a:p>
            <a:endParaRPr lang="tr-TR" sz="2200" b="1" i="0" dirty="0">
              <a:effectLst/>
              <a:latin typeface="Arial" panose="020B0604020202020204" pitchFamily="34" charset="0"/>
            </a:endParaRPr>
          </a:p>
        </p:txBody>
      </p:sp>
      <p:sp>
        <p:nvSpPr>
          <p:cNvPr id="3" name="Dikdörtgen 2"/>
          <p:cNvSpPr/>
          <p:nvPr/>
        </p:nvSpPr>
        <p:spPr>
          <a:xfrm>
            <a:off x="416689" y="1481558"/>
            <a:ext cx="8252749" cy="4185761"/>
          </a:xfrm>
          <a:prstGeom prst="rect">
            <a:avLst/>
          </a:prstGeom>
        </p:spPr>
        <p:txBody>
          <a:bodyPr wrap="square">
            <a:spAutoFit/>
          </a:bodyPr>
          <a:lstStyle/>
          <a:p>
            <a:pPr marL="342900" indent="-342900">
              <a:buFont typeface="Arial" panose="020B0604020202020204" pitchFamily="34" charset="0"/>
              <a:buChar char="•"/>
            </a:pPr>
            <a:r>
              <a:rPr lang="tr-TR" sz="1900" dirty="0"/>
              <a:t>Çağdaş kent toprakları politikası, öncelikli olarak kent toprağı üzerindeki bireysel iyelik ile toplum ve kamu yararını bağdaştırmaya, bireysel arsaların toplum yararına aykırı kullanılışlarını önlemeye </a:t>
            </a:r>
            <a:r>
              <a:rPr lang="tr-TR" sz="1900" dirty="0" smtClean="0"/>
              <a:t>çalışmaktadır.</a:t>
            </a:r>
          </a:p>
          <a:p>
            <a:pPr marL="342900" indent="-342900">
              <a:buFont typeface="Arial" panose="020B0604020202020204" pitchFamily="34" charset="0"/>
              <a:buChar char="•"/>
            </a:pPr>
            <a:endParaRPr lang="tr-TR" sz="1900" dirty="0"/>
          </a:p>
          <a:p>
            <a:pPr marL="342900" indent="-342900">
              <a:buFont typeface="Arial" panose="020B0604020202020204" pitchFamily="34" charset="0"/>
              <a:buChar char="•"/>
            </a:pPr>
            <a:r>
              <a:rPr lang="tr-TR" sz="1900" dirty="0" smtClean="0"/>
              <a:t>İkinci </a:t>
            </a:r>
            <a:r>
              <a:rPr lang="tr-TR" sz="1900" dirty="0"/>
              <a:t>olarak, arsa sunusunun artırılması, dar gelirli geniş kitlelerin barınma sorunlarının çözümünün ön koşuludur. </a:t>
            </a:r>
            <a:endParaRPr lang="tr-TR" sz="1900" dirty="0" smtClean="0"/>
          </a:p>
          <a:p>
            <a:pPr marL="342900" indent="-342900">
              <a:buFont typeface="Arial" panose="020B0604020202020204" pitchFamily="34" charset="0"/>
              <a:buChar char="•"/>
            </a:pPr>
            <a:endParaRPr lang="tr-TR" sz="1900" dirty="0"/>
          </a:p>
          <a:p>
            <a:pPr marL="342900" indent="-342900">
              <a:buFont typeface="Arial" panose="020B0604020202020204" pitchFamily="34" charset="0"/>
              <a:buChar char="•"/>
            </a:pPr>
            <a:r>
              <a:rPr lang="tr-TR" sz="1900" dirty="0" smtClean="0"/>
              <a:t>Arsa </a:t>
            </a:r>
            <a:r>
              <a:rPr lang="tr-TR" sz="1900" dirty="0"/>
              <a:t>politikası, üçüncü olarak, emlak fiyatlarındaki enflasyonu önlemenin bir aracı olarak hizmet </a:t>
            </a:r>
            <a:r>
              <a:rPr lang="tr-TR" sz="1900" dirty="0" smtClean="0"/>
              <a:t>görür.</a:t>
            </a:r>
          </a:p>
          <a:p>
            <a:pPr marL="342900" indent="-342900">
              <a:buFont typeface="Arial" panose="020B0604020202020204" pitchFamily="34" charset="0"/>
              <a:buChar char="•"/>
            </a:pPr>
            <a:endParaRPr lang="tr-TR" sz="1900" dirty="0"/>
          </a:p>
          <a:p>
            <a:pPr marL="342900" indent="-342900">
              <a:buFont typeface="Arial" panose="020B0604020202020204" pitchFamily="34" charset="0"/>
              <a:buChar char="•"/>
            </a:pPr>
            <a:r>
              <a:rPr lang="tr-TR" sz="1900" dirty="0" smtClean="0"/>
              <a:t>Son </a:t>
            </a:r>
            <a:r>
              <a:rPr lang="tr-TR" sz="1900" dirty="0"/>
              <a:t>olarak, planlama kararları sonucunda arsası değerlenenlerden alınacak ‘’değerlendirme payı’’ ile arsasının değeri düşenlere ödenecek </a:t>
            </a:r>
            <a:r>
              <a:rPr lang="tr-TR" sz="1900" dirty="0" smtClean="0"/>
              <a:t>tazminat konularını </a:t>
            </a:r>
            <a:r>
              <a:rPr lang="tr-TR" sz="1900" dirty="0"/>
              <a:t>da toplum yararı açısından bir dengeye kavuşturmak da arsa politikasının amaçları arasında </a:t>
            </a:r>
            <a:r>
              <a:rPr lang="tr-TR" sz="1900" dirty="0" smtClean="0"/>
              <a:t>sayılabilir. </a:t>
            </a:r>
            <a:endParaRPr lang="tr-TR" sz="1900" dirty="0"/>
          </a:p>
        </p:txBody>
      </p:sp>
    </p:spTree>
    <p:extLst>
      <p:ext uri="{BB962C8B-B14F-4D97-AF65-F5344CB8AC3E}">
        <p14:creationId xmlns:p14="http://schemas.microsoft.com/office/powerpoint/2010/main" val="1617917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06056" y="1736203"/>
            <a:ext cx="6151944" cy="5170646"/>
          </a:xfrm>
          <a:prstGeom prst="rect">
            <a:avLst/>
          </a:prstGeom>
        </p:spPr>
        <p:txBody>
          <a:bodyPr wrap="square">
            <a:spAutoFit/>
          </a:bodyPr>
          <a:lstStyle/>
          <a:p>
            <a:pPr marL="285750" indent="-285750">
              <a:buFont typeface="Arial" panose="020B0604020202020204" pitchFamily="34" charset="0"/>
              <a:buChar char="•"/>
            </a:pPr>
            <a:r>
              <a:rPr lang="tr-TR" sz="2200" dirty="0"/>
              <a:t>Kentsel toprakların, kamusal amaçlara uygun şekilde kullanımını sağlamanın en önemli ve geçerli yollarından bir tanesi kuşkusuz ‘’vergileme’’</a:t>
            </a:r>
            <a:r>
              <a:rPr lang="tr-TR" sz="2200" dirty="0" err="1"/>
              <a:t>dir</a:t>
            </a:r>
            <a:r>
              <a:rPr lang="tr-TR" sz="2200" dirty="0"/>
              <a:t>. </a:t>
            </a:r>
            <a:endParaRPr lang="tr-TR" sz="2200" dirty="0" smtClean="0"/>
          </a:p>
          <a:p>
            <a:pPr marL="285750" indent="-285750">
              <a:buFont typeface="Arial" panose="020B0604020202020204" pitchFamily="34" charset="0"/>
              <a:buChar char="•"/>
            </a:pPr>
            <a:endParaRPr lang="tr-TR" sz="2200" dirty="0"/>
          </a:p>
          <a:p>
            <a:pPr marL="285750" indent="-285750">
              <a:buFont typeface="Arial" panose="020B0604020202020204" pitchFamily="34" charset="0"/>
              <a:buChar char="•"/>
            </a:pPr>
            <a:r>
              <a:rPr lang="tr-TR" sz="2200" dirty="0"/>
              <a:t>Kent topraklarının kamu yönetimlerince satın alınması yolu da bir başka kentsel toprak politikası aracı olarak karşımıza çıkmaktadır. </a:t>
            </a:r>
            <a:endParaRPr lang="tr-TR" sz="2200" dirty="0" smtClean="0"/>
          </a:p>
          <a:p>
            <a:pPr marL="285750" indent="-285750">
              <a:buFont typeface="Arial" panose="020B0604020202020204" pitchFamily="34" charset="0"/>
              <a:buChar char="•"/>
            </a:pPr>
            <a:endParaRPr lang="tr-TR" sz="2200" dirty="0"/>
          </a:p>
          <a:p>
            <a:pPr marL="285750" indent="-285750">
              <a:buFont typeface="Arial" panose="020B0604020202020204" pitchFamily="34" charset="0"/>
              <a:buChar char="•"/>
            </a:pPr>
            <a:r>
              <a:rPr lang="tr-TR" sz="2200" dirty="0"/>
              <a:t>Bir diğer kentsel toprak politikası uygulama aracı da </a:t>
            </a:r>
            <a:r>
              <a:rPr lang="tr-TR" sz="2200" dirty="0" smtClean="0"/>
              <a:t>planlamadır.</a:t>
            </a:r>
          </a:p>
          <a:p>
            <a:pPr marL="285750" indent="-285750">
              <a:buFont typeface="Arial" panose="020B0604020202020204" pitchFamily="34" charset="0"/>
              <a:buChar char="•"/>
            </a:pPr>
            <a:endParaRPr lang="tr-TR" sz="2200" dirty="0"/>
          </a:p>
          <a:p>
            <a:pPr marL="285750" indent="-285750">
              <a:buFont typeface="Arial" panose="020B0604020202020204" pitchFamily="34" charset="0"/>
              <a:buChar char="•"/>
            </a:pPr>
            <a:endParaRPr lang="tr-TR" sz="2200" dirty="0" smtClean="0"/>
          </a:p>
          <a:p>
            <a:endParaRPr lang="tr-TR" sz="2200" dirty="0"/>
          </a:p>
          <a:p>
            <a:endParaRPr lang="tr-TR" sz="2200" dirty="0"/>
          </a:p>
        </p:txBody>
      </p:sp>
    </p:spTree>
    <p:extLst>
      <p:ext uri="{BB962C8B-B14F-4D97-AF65-F5344CB8AC3E}">
        <p14:creationId xmlns:p14="http://schemas.microsoft.com/office/powerpoint/2010/main" val="2697367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4" name="Dikdörtgen 3"/>
          <p:cNvSpPr/>
          <p:nvPr/>
        </p:nvSpPr>
        <p:spPr>
          <a:xfrm>
            <a:off x="462987" y="1863524"/>
            <a:ext cx="7893935" cy="3477875"/>
          </a:xfrm>
          <a:prstGeom prst="rect">
            <a:avLst/>
          </a:prstGeom>
        </p:spPr>
        <p:txBody>
          <a:bodyPr wrap="square">
            <a:spAutoFit/>
          </a:bodyPr>
          <a:lstStyle/>
          <a:p>
            <a:pPr marL="285750" indent="-285750">
              <a:buFont typeface="Arial" panose="020B0604020202020204" pitchFamily="34" charset="0"/>
              <a:buChar char="•"/>
            </a:pPr>
            <a:r>
              <a:rPr lang="tr-TR" sz="2200" dirty="0" smtClean="0"/>
              <a:t>Bölgeleme </a:t>
            </a:r>
            <a:r>
              <a:rPr lang="tr-TR" sz="2200" dirty="0"/>
              <a:t>denetimi, parselleme denetimi, yapı yasağı ve yapı denetimi gibi arsa kullanımına yönelik kısıtlamalar içeren uygulama araçlarından ve de köy ortak alanlarının özelleştirilmesi ile hisseli arsa satışlarının önlenmesi yollarından, kentsel toprak politikası uygulama araçları olarak bahsedebiliriz. </a:t>
            </a:r>
            <a:endParaRPr lang="tr-TR" sz="2200" dirty="0" smtClean="0"/>
          </a:p>
          <a:p>
            <a:pPr marL="285750" indent="-285750">
              <a:buFont typeface="Arial" panose="020B0604020202020204" pitchFamily="34" charset="0"/>
              <a:buChar char="•"/>
            </a:pPr>
            <a:endParaRPr lang="tr-TR" sz="2200" dirty="0"/>
          </a:p>
          <a:p>
            <a:pPr marL="285750" indent="-285750">
              <a:buFont typeface="Arial" panose="020B0604020202020204" pitchFamily="34" charset="0"/>
              <a:buChar char="•"/>
            </a:pPr>
            <a:r>
              <a:rPr lang="tr-TR" sz="2200" dirty="0"/>
              <a:t>Kentsel toprakların kamu yararına uygun kullanımlarının sağlanması konusundaki en önemli araç ise, kamunun, özel mülkiyete, sahip olduğu egemenlik hakkı gereği zorla el atması anlamına gelen kamulaştırmadır. </a:t>
            </a:r>
          </a:p>
        </p:txBody>
      </p:sp>
    </p:spTree>
    <p:extLst>
      <p:ext uri="{BB962C8B-B14F-4D97-AF65-F5344CB8AC3E}">
        <p14:creationId xmlns:p14="http://schemas.microsoft.com/office/powerpoint/2010/main" val="19312116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12486</TotalTime>
  <Words>608</Words>
  <Application>Microsoft Office PowerPoint</Application>
  <PresentationFormat>Ekran Gösterisi (4:3)</PresentationFormat>
  <Paragraphs>53</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ＭＳ Ｐゴシック</vt:lpstr>
      <vt:lpstr>Arial</vt:lpstr>
      <vt:lpstr>BenchNine</vt:lpstr>
      <vt:lpstr>Calibri</vt:lpstr>
      <vt:lpstr>Roboto</vt:lpstr>
      <vt:lpstr>Times New Roman</vt:lpstr>
      <vt:lpstr>ekonomi</vt:lpstr>
      <vt:lpstr>1_Rics</vt:lpstr>
      <vt:lpstr>h.t.</vt:lpstr>
      <vt:lpstr>PowerPoint Sunusu</vt:lpstr>
      <vt:lpstr>   Takdim Planı</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820</cp:revision>
  <cp:lastPrinted>2016-10-24T07:53:35Z</cp:lastPrinted>
  <dcterms:created xsi:type="dcterms:W3CDTF">2016-09-18T09:35:24Z</dcterms:created>
  <dcterms:modified xsi:type="dcterms:W3CDTF">2020-03-16T08:45:58Z</dcterms:modified>
</cp:coreProperties>
</file>