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0" r:id="rId1"/>
  </p:sldMasterIdLst>
  <p:notesMasterIdLst>
    <p:notesMasterId r:id="rId24"/>
  </p:notesMasterIdLst>
  <p:sldIdLst>
    <p:sldId id="256" r:id="rId2"/>
    <p:sldId id="257" r:id="rId3"/>
    <p:sldId id="259" r:id="rId4"/>
    <p:sldId id="274" r:id="rId5"/>
    <p:sldId id="275" r:id="rId6"/>
    <p:sldId id="276" r:id="rId7"/>
    <p:sldId id="277" r:id="rId8"/>
    <p:sldId id="278" r:id="rId9"/>
    <p:sldId id="279" r:id="rId10"/>
    <p:sldId id="280" r:id="rId11"/>
    <p:sldId id="281" r:id="rId12"/>
    <p:sldId id="282" r:id="rId13"/>
    <p:sldId id="283" r:id="rId14"/>
    <p:sldId id="284" r:id="rId15"/>
    <p:sldId id="285" r:id="rId16"/>
    <p:sldId id="286" r:id="rId17"/>
    <p:sldId id="287" r:id="rId18"/>
    <p:sldId id="288" r:id="rId19"/>
    <p:sldId id="289" r:id="rId20"/>
    <p:sldId id="290" r:id="rId21"/>
    <p:sldId id="258" r:id="rId22"/>
    <p:sldId id="291"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984" autoAdjust="0"/>
    <p:restoredTop sz="67684" autoAdjust="0"/>
  </p:normalViewPr>
  <p:slideViewPr>
    <p:cSldViewPr snapToGrid="0">
      <p:cViewPr varScale="1">
        <p:scale>
          <a:sx n="78" d="100"/>
          <a:sy n="78" d="100"/>
        </p:scale>
        <p:origin x="-1572" y="-9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iagrams/_rels/drawing1.xml.rels><?xml version="1.0" encoding="UTF-8" standalone="yes"?>
<Relationships xmlns="http://schemas.openxmlformats.org/package/2006/relationships"><Relationship Id="rId1" Type="http://schemas.openxmlformats.org/officeDocument/2006/relationships/image" Target="../media/image1.jpe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C1E05E7-39B8-42D9-9DAB-3E89AE1CD4C6}" type="doc">
      <dgm:prSet loTypeId="urn:microsoft.com/office/officeart/2005/8/layout/StepDownProcess" loCatId="process" qsTypeId="urn:microsoft.com/office/officeart/2005/8/quickstyle/simple4" qsCatId="simple" csTypeId="urn:microsoft.com/office/officeart/2005/8/colors/colorful1" csCatId="colorful"/>
      <dgm:spPr/>
      <dgm:t>
        <a:bodyPr/>
        <a:lstStyle/>
        <a:p>
          <a:endParaRPr lang="tr-TR"/>
        </a:p>
      </dgm:t>
    </dgm:pt>
    <dgm:pt modelId="{38556B7C-3EED-49C2-A5EB-67193E73FC25}">
      <dgm:prSet/>
      <dgm:spPr/>
      <dgm:t>
        <a:bodyPr/>
        <a:lstStyle/>
        <a:p>
          <a:pPr rtl="0"/>
          <a:r>
            <a:rPr lang="tr-TR" smtClean="0"/>
            <a:t>Bilim Öncesi Dönem</a:t>
          </a:r>
          <a:endParaRPr lang="tr-TR"/>
        </a:p>
      </dgm:t>
    </dgm:pt>
    <dgm:pt modelId="{235EE876-020A-41EA-B002-CA31565CB8C0}" type="parTrans" cxnId="{C2E44F87-23C2-4D62-83F3-585020A0C59C}">
      <dgm:prSet/>
      <dgm:spPr/>
      <dgm:t>
        <a:bodyPr/>
        <a:lstStyle/>
        <a:p>
          <a:endParaRPr lang="tr-TR"/>
        </a:p>
      </dgm:t>
    </dgm:pt>
    <dgm:pt modelId="{19C224FC-E7C4-4BD5-AE2F-38BEC41C47D5}" type="sibTrans" cxnId="{C2E44F87-23C2-4D62-83F3-585020A0C59C}">
      <dgm:prSet/>
      <dgm:spPr/>
      <dgm:t>
        <a:bodyPr/>
        <a:lstStyle/>
        <a:p>
          <a:endParaRPr lang="tr-TR"/>
        </a:p>
      </dgm:t>
    </dgm:pt>
    <dgm:pt modelId="{8DDA358D-0D19-4AF8-BE76-EC9F2303DF3F}">
      <dgm:prSet/>
      <dgm:spPr/>
      <dgm:t>
        <a:bodyPr/>
        <a:lstStyle/>
        <a:p>
          <a:pPr rtl="0"/>
          <a:r>
            <a:rPr lang="tr-TR" smtClean="0"/>
            <a:t>Olağan bilim dönemi</a:t>
          </a:r>
          <a:endParaRPr lang="tr-TR"/>
        </a:p>
      </dgm:t>
    </dgm:pt>
    <dgm:pt modelId="{41161B6A-AD4B-45E0-8510-3972981E00D1}" type="parTrans" cxnId="{89F9EF03-4352-4B16-A3D2-CA2D34D1137A}">
      <dgm:prSet/>
      <dgm:spPr/>
      <dgm:t>
        <a:bodyPr/>
        <a:lstStyle/>
        <a:p>
          <a:endParaRPr lang="tr-TR"/>
        </a:p>
      </dgm:t>
    </dgm:pt>
    <dgm:pt modelId="{3AB26618-AB1D-4F6E-A253-FEF111B2E9A2}" type="sibTrans" cxnId="{89F9EF03-4352-4B16-A3D2-CA2D34D1137A}">
      <dgm:prSet/>
      <dgm:spPr/>
      <dgm:t>
        <a:bodyPr/>
        <a:lstStyle/>
        <a:p>
          <a:endParaRPr lang="tr-TR"/>
        </a:p>
      </dgm:t>
    </dgm:pt>
    <dgm:pt modelId="{92763B43-B54E-461C-8F5B-345A5951491F}">
      <dgm:prSet/>
      <dgm:spPr/>
      <dgm:t>
        <a:bodyPr/>
        <a:lstStyle/>
        <a:p>
          <a:pPr rtl="0"/>
          <a:r>
            <a:rPr lang="tr-TR" smtClean="0"/>
            <a:t>Bunalımlar</a:t>
          </a:r>
          <a:endParaRPr lang="tr-TR"/>
        </a:p>
      </dgm:t>
    </dgm:pt>
    <dgm:pt modelId="{0F1AF5E4-BF2B-4A1F-83EB-7670C7ACE9FE}" type="parTrans" cxnId="{FCA020C7-8BED-42E7-B208-0E25AB2E32AA}">
      <dgm:prSet/>
      <dgm:spPr/>
      <dgm:t>
        <a:bodyPr/>
        <a:lstStyle/>
        <a:p>
          <a:endParaRPr lang="tr-TR"/>
        </a:p>
      </dgm:t>
    </dgm:pt>
    <dgm:pt modelId="{A0E264EE-1E5F-43A9-8480-1E9021F2B3F0}" type="sibTrans" cxnId="{FCA020C7-8BED-42E7-B208-0E25AB2E32AA}">
      <dgm:prSet/>
      <dgm:spPr/>
      <dgm:t>
        <a:bodyPr/>
        <a:lstStyle/>
        <a:p>
          <a:endParaRPr lang="tr-TR"/>
        </a:p>
      </dgm:t>
    </dgm:pt>
    <dgm:pt modelId="{C008D289-3AC0-4AEA-8636-08BC3C6B6FC1}">
      <dgm:prSet/>
      <dgm:spPr/>
      <dgm:t>
        <a:bodyPr/>
        <a:lstStyle/>
        <a:p>
          <a:pPr rtl="0"/>
          <a:r>
            <a:rPr lang="tr-TR" smtClean="0"/>
            <a:t>Devrim</a:t>
          </a:r>
          <a:endParaRPr lang="tr-TR"/>
        </a:p>
      </dgm:t>
    </dgm:pt>
    <dgm:pt modelId="{55D771A9-93C8-4DD0-AFFD-39772B8AF6AC}" type="parTrans" cxnId="{497825FD-32AD-4920-B27C-4A6CFEBF1FE6}">
      <dgm:prSet/>
      <dgm:spPr/>
      <dgm:t>
        <a:bodyPr/>
        <a:lstStyle/>
        <a:p>
          <a:endParaRPr lang="tr-TR"/>
        </a:p>
      </dgm:t>
    </dgm:pt>
    <dgm:pt modelId="{439670CC-6B96-4183-9600-F95B64161058}" type="sibTrans" cxnId="{497825FD-32AD-4920-B27C-4A6CFEBF1FE6}">
      <dgm:prSet/>
      <dgm:spPr/>
      <dgm:t>
        <a:bodyPr/>
        <a:lstStyle/>
        <a:p>
          <a:endParaRPr lang="tr-TR"/>
        </a:p>
      </dgm:t>
    </dgm:pt>
    <dgm:pt modelId="{AC6D0EF9-74F0-432D-A797-535FE0A39AD0}" type="pres">
      <dgm:prSet presAssocID="{8C1E05E7-39B8-42D9-9DAB-3E89AE1CD4C6}" presName="rootnode" presStyleCnt="0">
        <dgm:presLayoutVars>
          <dgm:chMax/>
          <dgm:chPref/>
          <dgm:dir/>
          <dgm:animLvl val="lvl"/>
        </dgm:presLayoutVars>
      </dgm:prSet>
      <dgm:spPr/>
      <dgm:t>
        <a:bodyPr/>
        <a:lstStyle/>
        <a:p>
          <a:endParaRPr lang="tr-TR"/>
        </a:p>
      </dgm:t>
    </dgm:pt>
    <dgm:pt modelId="{C3BCF54A-7B7D-49C9-AAF1-329A33F8AA70}" type="pres">
      <dgm:prSet presAssocID="{38556B7C-3EED-49C2-A5EB-67193E73FC25}" presName="composite" presStyleCnt="0"/>
      <dgm:spPr/>
    </dgm:pt>
    <dgm:pt modelId="{F20D1FE1-2F25-4889-8D09-63D551E36A15}" type="pres">
      <dgm:prSet presAssocID="{38556B7C-3EED-49C2-A5EB-67193E73FC25}" presName="bentUpArrow1" presStyleLbl="alignImgPlace1" presStyleIdx="0" presStyleCnt="3"/>
      <dgm:spPr/>
    </dgm:pt>
    <dgm:pt modelId="{693B8DB2-A3E4-4397-BBF2-F022EB1E2045}" type="pres">
      <dgm:prSet presAssocID="{38556B7C-3EED-49C2-A5EB-67193E73FC25}" presName="ParentText" presStyleLbl="node1" presStyleIdx="0" presStyleCnt="4">
        <dgm:presLayoutVars>
          <dgm:chMax val="1"/>
          <dgm:chPref val="1"/>
          <dgm:bulletEnabled val="1"/>
        </dgm:presLayoutVars>
      </dgm:prSet>
      <dgm:spPr/>
      <dgm:t>
        <a:bodyPr/>
        <a:lstStyle/>
        <a:p>
          <a:endParaRPr lang="tr-TR"/>
        </a:p>
      </dgm:t>
    </dgm:pt>
    <dgm:pt modelId="{81539B98-1909-4DDC-84A1-CD8FEBBB60FC}" type="pres">
      <dgm:prSet presAssocID="{38556B7C-3EED-49C2-A5EB-67193E73FC25}" presName="ChildText" presStyleLbl="revTx" presStyleIdx="0" presStyleCnt="3">
        <dgm:presLayoutVars>
          <dgm:chMax val="0"/>
          <dgm:chPref val="0"/>
          <dgm:bulletEnabled val="1"/>
        </dgm:presLayoutVars>
      </dgm:prSet>
      <dgm:spPr/>
    </dgm:pt>
    <dgm:pt modelId="{D2DECDE6-5BE2-4D47-B37B-F833CE039DC4}" type="pres">
      <dgm:prSet presAssocID="{19C224FC-E7C4-4BD5-AE2F-38BEC41C47D5}" presName="sibTrans" presStyleCnt="0"/>
      <dgm:spPr/>
    </dgm:pt>
    <dgm:pt modelId="{533FB27C-2480-4F13-8D63-357A3DD50E05}" type="pres">
      <dgm:prSet presAssocID="{8DDA358D-0D19-4AF8-BE76-EC9F2303DF3F}" presName="composite" presStyleCnt="0"/>
      <dgm:spPr/>
    </dgm:pt>
    <dgm:pt modelId="{EB274472-2E40-4825-8DF6-3CE6F9E010A5}" type="pres">
      <dgm:prSet presAssocID="{8DDA358D-0D19-4AF8-BE76-EC9F2303DF3F}" presName="bentUpArrow1" presStyleLbl="alignImgPlace1" presStyleIdx="1" presStyleCnt="3"/>
      <dgm:spPr/>
    </dgm:pt>
    <dgm:pt modelId="{A76E2D70-306A-455F-BB90-2C011024CD4A}" type="pres">
      <dgm:prSet presAssocID="{8DDA358D-0D19-4AF8-BE76-EC9F2303DF3F}" presName="ParentText" presStyleLbl="node1" presStyleIdx="1" presStyleCnt="4">
        <dgm:presLayoutVars>
          <dgm:chMax val="1"/>
          <dgm:chPref val="1"/>
          <dgm:bulletEnabled val="1"/>
        </dgm:presLayoutVars>
      </dgm:prSet>
      <dgm:spPr/>
      <dgm:t>
        <a:bodyPr/>
        <a:lstStyle/>
        <a:p>
          <a:endParaRPr lang="tr-TR"/>
        </a:p>
      </dgm:t>
    </dgm:pt>
    <dgm:pt modelId="{75C8881D-3441-4C07-A7D9-3DE48141F1E6}" type="pres">
      <dgm:prSet presAssocID="{8DDA358D-0D19-4AF8-BE76-EC9F2303DF3F}" presName="ChildText" presStyleLbl="revTx" presStyleIdx="1" presStyleCnt="3">
        <dgm:presLayoutVars>
          <dgm:chMax val="0"/>
          <dgm:chPref val="0"/>
          <dgm:bulletEnabled val="1"/>
        </dgm:presLayoutVars>
      </dgm:prSet>
      <dgm:spPr/>
    </dgm:pt>
    <dgm:pt modelId="{6FDCC960-FCD6-444A-9BCB-C9A68CA8D49E}" type="pres">
      <dgm:prSet presAssocID="{3AB26618-AB1D-4F6E-A253-FEF111B2E9A2}" presName="sibTrans" presStyleCnt="0"/>
      <dgm:spPr/>
    </dgm:pt>
    <dgm:pt modelId="{5D822BFA-C73C-46BA-9B7E-EFAAF50129E3}" type="pres">
      <dgm:prSet presAssocID="{92763B43-B54E-461C-8F5B-345A5951491F}" presName="composite" presStyleCnt="0"/>
      <dgm:spPr/>
    </dgm:pt>
    <dgm:pt modelId="{AF862ED3-7EB9-42F8-9FB2-82D158B98866}" type="pres">
      <dgm:prSet presAssocID="{92763B43-B54E-461C-8F5B-345A5951491F}" presName="bentUpArrow1" presStyleLbl="alignImgPlace1" presStyleIdx="2" presStyleCnt="3"/>
      <dgm:spPr/>
    </dgm:pt>
    <dgm:pt modelId="{84A7DD89-AEA2-415A-9D4E-E119CB9CD14C}" type="pres">
      <dgm:prSet presAssocID="{92763B43-B54E-461C-8F5B-345A5951491F}" presName="ParentText" presStyleLbl="node1" presStyleIdx="2" presStyleCnt="4">
        <dgm:presLayoutVars>
          <dgm:chMax val="1"/>
          <dgm:chPref val="1"/>
          <dgm:bulletEnabled val="1"/>
        </dgm:presLayoutVars>
      </dgm:prSet>
      <dgm:spPr/>
      <dgm:t>
        <a:bodyPr/>
        <a:lstStyle/>
        <a:p>
          <a:endParaRPr lang="tr-TR"/>
        </a:p>
      </dgm:t>
    </dgm:pt>
    <dgm:pt modelId="{65B5647E-B315-494D-B8AB-2DDA61D441A1}" type="pres">
      <dgm:prSet presAssocID="{92763B43-B54E-461C-8F5B-345A5951491F}" presName="ChildText" presStyleLbl="revTx" presStyleIdx="2" presStyleCnt="3">
        <dgm:presLayoutVars>
          <dgm:chMax val="0"/>
          <dgm:chPref val="0"/>
          <dgm:bulletEnabled val="1"/>
        </dgm:presLayoutVars>
      </dgm:prSet>
      <dgm:spPr/>
    </dgm:pt>
    <dgm:pt modelId="{69E856F1-DF68-4885-8870-7D4C3D1AD1C6}" type="pres">
      <dgm:prSet presAssocID="{A0E264EE-1E5F-43A9-8480-1E9021F2B3F0}" presName="sibTrans" presStyleCnt="0"/>
      <dgm:spPr/>
    </dgm:pt>
    <dgm:pt modelId="{4C61B53B-F68A-4974-AE13-43FC6F7D5BDA}" type="pres">
      <dgm:prSet presAssocID="{C008D289-3AC0-4AEA-8636-08BC3C6B6FC1}" presName="composite" presStyleCnt="0"/>
      <dgm:spPr/>
    </dgm:pt>
    <dgm:pt modelId="{DC1D1140-AE70-4A60-8804-2F5F9BBB967B}" type="pres">
      <dgm:prSet presAssocID="{C008D289-3AC0-4AEA-8636-08BC3C6B6FC1}" presName="ParentText" presStyleLbl="node1" presStyleIdx="3" presStyleCnt="4">
        <dgm:presLayoutVars>
          <dgm:chMax val="1"/>
          <dgm:chPref val="1"/>
          <dgm:bulletEnabled val="1"/>
        </dgm:presLayoutVars>
      </dgm:prSet>
      <dgm:spPr/>
      <dgm:t>
        <a:bodyPr/>
        <a:lstStyle/>
        <a:p>
          <a:endParaRPr lang="tr-TR"/>
        </a:p>
      </dgm:t>
    </dgm:pt>
  </dgm:ptLst>
  <dgm:cxnLst>
    <dgm:cxn modelId="{C2E44F87-23C2-4D62-83F3-585020A0C59C}" srcId="{8C1E05E7-39B8-42D9-9DAB-3E89AE1CD4C6}" destId="{38556B7C-3EED-49C2-A5EB-67193E73FC25}" srcOrd="0" destOrd="0" parTransId="{235EE876-020A-41EA-B002-CA31565CB8C0}" sibTransId="{19C224FC-E7C4-4BD5-AE2F-38BEC41C47D5}"/>
    <dgm:cxn modelId="{A57686DE-2681-445B-A6B0-1E41FAD5D5FF}" type="presOf" srcId="{38556B7C-3EED-49C2-A5EB-67193E73FC25}" destId="{693B8DB2-A3E4-4397-BBF2-F022EB1E2045}" srcOrd="0" destOrd="0" presId="urn:microsoft.com/office/officeart/2005/8/layout/StepDownProcess"/>
    <dgm:cxn modelId="{ABEBF9EF-A8C2-41D1-8000-A387D3753C17}" type="presOf" srcId="{8DDA358D-0D19-4AF8-BE76-EC9F2303DF3F}" destId="{A76E2D70-306A-455F-BB90-2C011024CD4A}" srcOrd="0" destOrd="0" presId="urn:microsoft.com/office/officeart/2005/8/layout/StepDownProcess"/>
    <dgm:cxn modelId="{3C60964D-A012-48AA-8677-4961862A83BA}" type="presOf" srcId="{C008D289-3AC0-4AEA-8636-08BC3C6B6FC1}" destId="{DC1D1140-AE70-4A60-8804-2F5F9BBB967B}" srcOrd="0" destOrd="0" presId="urn:microsoft.com/office/officeart/2005/8/layout/StepDownProcess"/>
    <dgm:cxn modelId="{25055BB0-3372-4A7D-85D3-BB1D8C2D151F}" type="presOf" srcId="{8C1E05E7-39B8-42D9-9DAB-3E89AE1CD4C6}" destId="{AC6D0EF9-74F0-432D-A797-535FE0A39AD0}" srcOrd="0" destOrd="0" presId="urn:microsoft.com/office/officeart/2005/8/layout/StepDownProcess"/>
    <dgm:cxn modelId="{89F9EF03-4352-4B16-A3D2-CA2D34D1137A}" srcId="{8C1E05E7-39B8-42D9-9DAB-3E89AE1CD4C6}" destId="{8DDA358D-0D19-4AF8-BE76-EC9F2303DF3F}" srcOrd="1" destOrd="0" parTransId="{41161B6A-AD4B-45E0-8510-3972981E00D1}" sibTransId="{3AB26618-AB1D-4F6E-A253-FEF111B2E9A2}"/>
    <dgm:cxn modelId="{FCA020C7-8BED-42E7-B208-0E25AB2E32AA}" srcId="{8C1E05E7-39B8-42D9-9DAB-3E89AE1CD4C6}" destId="{92763B43-B54E-461C-8F5B-345A5951491F}" srcOrd="2" destOrd="0" parTransId="{0F1AF5E4-BF2B-4A1F-83EB-7670C7ACE9FE}" sibTransId="{A0E264EE-1E5F-43A9-8480-1E9021F2B3F0}"/>
    <dgm:cxn modelId="{497825FD-32AD-4920-B27C-4A6CFEBF1FE6}" srcId="{8C1E05E7-39B8-42D9-9DAB-3E89AE1CD4C6}" destId="{C008D289-3AC0-4AEA-8636-08BC3C6B6FC1}" srcOrd="3" destOrd="0" parTransId="{55D771A9-93C8-4DD0-AFFD-39772B8AF6AC}" sibTransId="{439670CC-6B96-4183-9600-F95B64161058}"/>
    <dgm:cxn modelId="{0A9B365B-E72E-4788-B511-9763E9508865}" type="presOf" srcId="{92763B43-B54E-461C-8F5B-345A5951491F}" destId="{84A7DD89-AEA2-415A-9D4E-E119CB9CD14C}" srcOrd="0" destOrd="0" presId="urn:microsoft.com/office/officeart/2005/8/layout/StepDownProcess"/>
    <dgm:cxn modelId="{ECBEF74D-D7E4-4950-A2D1-55D77CD3BC40}" type="presParOf" srcId="{AC6D0EF9-74F0-432D-A797-535FE0A39AD0}" destId="{C3BCF54A-7B7D-49C9-AAF1-329A33F8AA70}" srcOrd="0" destOrd="0" presId="urn:microsoft.com/office/officeart/2005/8/layout/StepDownProcess"/>
    <dgm:cxn modelId="{F6F96CBD-2319-4FA4-9DE6-B180B76217DB}" type="presParOf" srcId="{C3BCF54A-7B7D-49C9-AAF1-329A33F8AA70}" destId="{F20D1FE1-2F25-4889-8D09-63D551E36A15}" srcOrd="0" destOrd="0" presId="urn:microsoft.com/office/officeart/2005/8/layout/StepDownProcess"/>
    <dgm:cxn modelId="{2EC741C7-121E-4E6B-BE0E-0512A9EF98EC}" type="presParOf" srcId="{C3BCF54A-7B7D-49C9-AAF1-329A33F8AA70}" destId="{693B8DB2-A3E4-4397-BBF2-F022EB1E2045}" srcOrd="1" destOrd="0" presId="urn:microsoft.com/office/officeart/2005/8/layout/StepDownProcess"/>
    <dgm:cxn modelId="{8AE8575F-DA34-4E27-BEC2-E41C3D846BE7}" type="presParOf" srcId="{C3BCF54A-7B7D-49C9-AAF1-329A33F8AA70}" destId="{81539B98-1909-4DDC-84A1-CD8FEBBB60FC}" srcOrd="2" destOrd="0" presId="urn:microsoft.com/office/officeart/2005/8/layout/StepDownProcess"/>
    <dgm:cxn modelId="{09069607-BCC9-41FB-BBCE-A871D3FF5703}" type="presParOf" srcId="{AC6D0EF9-74F0-432D-A797-535FE0A39AD0}" destId="{D2DECDE6-5BE2-4D47-B37B-F833CE039DC4}" srcOrd="1" destOrd="0" presId="urn:microsoft.com/office/officeart/2005/8/layout/StepDownProcess"/>
    <dgm:cxn modelId="{F50F52F8-45D2-4DFD-87AE-EB68C956F48A}" type="presParOf" srcId="{AC6D0EF9-74F0-432D-A797-535FE0A39AD0}" destId="{533FB27C-2480-4F13-8D63-357A3DD50E05}" srcOrd="2" destOrd="0" presId="urn:microsoft.com/office/officeart/2005/8/layout/StepDownProcess"/>
    <dgm:cxn modelId="{FF97625D-B29A-40B8-A542-123BFD297FE7}" type="presParOf" srcId="{533FB27C-2480-4F13-8D63-357A3DD50E05}" destId="{EB274472-2E40-4825-8DF6-3CE6F9E010A5}" srcOrd="0" destOrd="0" presId="urn:microsoft.com/office/officeart/2005/8/layout/StepDownProcess"/>
    <dgm:cxn modelId="{F17C9C14-E67E-4277-958F-F7070A7FB8CE}" type="presParOf" srcId="{533FB27C-2480-4F13-8D63-357A3DD50E05}" destId="{A76E2D70-306A-455F-BB90-2C011024CD4A}" srcOrd="1" destOrd="0" presId="urn:microsoft.com/office/officeart/2005/8/layout/StepDownProcess"/>
    <dgm:cxn modelId="{3274583B-6AAC-4876-B7AC-83D97065400D}" type="presParOf" srcId="{533FB27C-2480-4F13-8D63-357A3DD50E05}" destId="{75C8881D-3441-4C07-A7D9-3DE48141F1E6}" srcOrd="2" destOrd="0" presId="urn:microsoft.com/office/officeart/2005/8/layout/StepDownProcess"/>
    <dgm:cxn modelId="{9BDC0FEB-F01B-42CC-A257-8864A3C3E316}" type="presParOf" srcId="{AC6D0EF9-74F0-432D-A797-535FE0A39AD0}" destId="{6FDCC960-FCD6-444A-9BCB-C9A68CA8D49E}" srcOrd="3" destOrd="0" presId="urn:microsoft.com/office/officeart/2005/8/layout/StepDownProcess"/>
    <dgm:cxn modelId="{DDC6FFFC-D4A6-432A-AA5E-DFB723415844}" type="presParOf" srcId="{AC6D0EF9-74F0-432D-A797-535FE0A39AD0}" destId="{5D822BFA-C73C-46BA-9B7E-EFAAF50129E3}" srcOrd="4" destOrd="0" presId="urn:microsoft.com/office/officeart/2005/8/layout/StepDownProcess"/>
    <dgm:cxn modelId="{61E40579-D5F4-4DDE-8B5C-FB0842D03C43}" type="presParOf" srcId="{5D822BFA-C73C-46BA-9B7E-EFAAF50129E3}" destId="{AF862ED3-7EB9-42F8-9FB2-82D158B98866}" srcOrd="0" destOrd="0" presId="urn:microsoft.com/office/officeart/2005/8/layout/StepDownProcess"/>
    <dgm:cxn modelId="{612264C8-F0B2-4397-893D-71B8A6C0F676}" type="presParOf" srcId="{5D822BFA-C73C-46BA-9B7E-EFAAF50129E3}" destId="{84A7DD89-AEA2-415A-9D4E-E119CB9CD14C}" srcOrd="1" destOrd="0" presId="urn:microsoft.com/office/officeart/2005/8/layout/StepDownProcess"/>
    <dgm:cxn modelId="{20FB75AB-C6EF-42C7-B306-9FC5CE49F8F8}" type="presParOf" srcId="{5D822BFA-C73C-46BA-9B7E-EFAAF50129E3}" destId="{65B5647E-B315-494D-B8AB-2DDA61D441A1}" srcOrd="2" destOrd="0" presId="urn:microsoft.com/office/officeart/2005/8/layout/StepDownProcess"/>
    <dgm:cxn modelId="{8CC303FF-745C-49A4-8B56-69B8D3E80A6D}" type="presParOf" srcId="{AC6D0EF9-74F0-432D-A797-535FE0A39AD0}" destId="{69E856F1-DF68-4885-8870-7D4C3D1AD1C6}" srcOrd="5" destOrd="0" presId="urn:microsoft.com/office/officeart/2005/8/layout/StepDownProcess"/>
    <dgm:cxn modelId="{628DDCD5-5CD4-4A84-B010-AFB0B56DB6BD}" type="presParOf" srcId="{AC6D0EF9-74F0-432D-A797-535FE0A39AD0}" destId="{4C61B53B-F68A-4974-AE13-43FC6F7D5BDA}" srcOrd="6" destOrd="0" presId="urn:microsoft.com/office/officeart/2005/8/layout/StepDownProcess"/>
    <dgm:cxn modelId="{9743DB45-B922-4515-8CE8-310F3C13A6AA}" type="presParOf" srcId="{4C61B53B-F68A-4974-AE13-43FC6F7D5BDA}" destId="{DC1D1140-AE70-4A60-8804-2F5F9BBB967B}" srcOrd="0" destOrd="0" presId="urn:microsoft.com/office/officeart/2005/8/layout/StepDown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0D1FE1-2F25-4889-8D09-63D551E36A15}">
      <dsp:nvSpPr>
        <dsp:cNvPr id="0" name=""/>
        <dsp:cNvSpPr/>
      </dsp:nvSpPr>
      <dsp:spPr>
        <a:xfrm rot="5400000">
          <a:off x="2452828" y="951077"/>
          <a:ext cx="835252" cy="950905"/>
        </a:xfrm>
        <a:prstGeom prst="bentUpArrow">
          <a:avLst>
            <a:gd name="adj1" fmla="val 32840"/>
            <a:gd name="adj2" fmla="val 25000"/>
            <a:gd name="adj3" fmla="val 35780"/>
          </a:avLst>
        </a:prstGeom>
        <a:solidFill>
          <a:schemeClr val="accent1">
            <a:tint val="50000"/>
            <a:hueOff val="0"/>
            <a:satOff val="0"/>
            <a:lumOff val="0"/>
            <a:alphaOff val="0"/>
          </a:schemeClr>
        </a:solidFill>
        <a:ln>
          <a:noFill/>
        </a:ln>
        <a:effectLst>
          <a:softEdge rad="12700"/>
        </a:effectLst>
      </dsp:spPr>
      <dsp:style>
        <a:lnRef idx="0">
          <a:scrgbClr r="0" g="0" b="0"/>
        </a:lnRef>
        <a:fillRef idx="1">
          <a:scrgbClr r="0" g="0" b="0"/>
        </a:fillRef>
        <a:effectRef idx="2">
          <a:scrgbClr r="0" g="0" b="0"/>
        </a:effectRef>
        <a:fontRef idx="minor"/>
      </dsp:style>
    </dsp:sp>
    <dsp:sp modelId="{693B8DB2-A3E4-4397-BBF2-F022EB1E2045}">
      <dsp:nvSpPr>
        <dsp:cNvPr id="0" name=""/>
        <dsp:cNvSpPr/>
      </dsp:nvSpPr>
      <dsp:spPr>
        <a:xfrm>
          <a:off x="2231536" y="25183"/>
          <a:ext cx="1406074" cy="984206"/>
        </a:xfrm>
        <a:prstGeom prst="roundRect">
          <a:avLst>
            <a:gd name="adj" fmla="val 16670"/>
          </a:avLst>
        </a:prstGeom>
        <a:blipFill rotWithShape="0">
          <a:blip xmlns:r="http://schemas.openxmlformats.org/officeDocument/2006/relationships" r:embed="rId1">
            <a:duotone>
              <a:schemeClr val="accent2">
                <a:hueOff val="0"/>
                <a:satOff val="0"/>
                <a:lumOff val="0"/>
                <a:alphaOff val="0"/>
                <a:shade val="36000"/>
                <a:satMod val="120000"/>
              </a:schemeClr>
              <a:schemeClr val="accent2">
                <a:hueOff val="0"/>
                <a:satOff val="0"/>
                <a:lumOff val="0"/>
                <a:alphaOff val="0"/>
                <a:tint val="40000"/>
              </a:schemeClr>
            </a:duotone>
          </a:blip>
          <a:tile tx="0" ty="0" sx="60000" sy="59000" flip="none" algn="tl"/>
        </a:blipFill>
        <a:ln>
          <a:noFill/>
        </a:ln>
        <a:effectLst>
          <a:softEdge rad="12700"/>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rtl="0">
            <a:lnSpc>
              <a:spcPct val="90000"/>
            </a:lnSpc>
            <a:spcBef>
              <a:spcPct val="0"/>
            </a:spcBef>
            <a:spcAft>
              <a:spcPct val="35000"/>
            </a:spcAft>
          </a:pPr>
          <a:r>
            <a:rPr lang="tr-TR" sz="1800" kern="1200" smtClean="0"/>
            <a:t>Bilim Öncesi Dönem</a:t>
          </a:r>
          <a:endParaRPr lang="tr-TR" sz="1800" kern="1200"/>
        </a:p>
      </dsp:txBody>
      <dsp:txXfrm>
        <a:off x="2279590" y="73237"/>
        <a:ext cx="1309966" cy="888098"/>
      </dsp:txXfrm>
    </dsp:sp>
    <dsp:sp modelId="{81539B98-1909-4DDC-84A1-CD8FEBBB60FC}">
      <dsp:nvSpPr>
        <dsp:cNvPr id="0" name=""/>
        <dsp:cNvSpPr/>
      </dsp:nvSpPr>
      <dsp:spPr>
        <a:xfrm>
          <a:off x="3637611" y="119049"/>
          <a:ext cx="1022644" cy="795478"/>
        </a:xfrm>
        <a:prstGeom prst="rect">
          <a:avLst/>
        </a:prstGeom>
        <a:noFill/>
        <a:ln>
          <a:noFill/>
        </a:ln>
        <a:effectLst/>
      </dsp:spPr>
      <dsp:style>
        <a:lnRef idx="0">
          <a:scrgbClr r="0" g="0" b="0"/>
        </a:lnRef>
        <a:fillRef idx="0">
          <a:scrgbClr r="0" g="0" b="0"/>
        </a:fillRef>
        <a:effectRef idx="0">
          <a:scrgbClr r="0" g="0" b="0"/>
        </a:effectRef>
        <a:fontRef idx="minor"/>
      </dsp:style>
    </dsp:sp>
    <dsp:sp modelId="{EB274472-2E40-4825-8DF6-3CE6F9E010A5}">
      <dsp:nvSpPr>
        <dsp:cNvPr id="0" name=""/>
        <dsp:cNvSpPr/>
      </dsp:nvSpPr>
      <dsp:spPr>
        <a:xfrm rot="5400000">
          <a:off x="3618613" y="2056666"/>
          <a:ext cx="835252" cy="950905"/>
        </a:xfrm>
        <a:prstGeom prst="bentUpArrow">
          <a:avLst>
            <a:gd name="adj1" fmla="val 32840"/>
            <a:gd name="adj2" fmla="val 25000"/>
            <a:gd name="adj3" fmla="val 35780"/>
          </a:avLst>
        </a:prstGeom>
        <a:solidFill>
          <a:schemeClr val="accent1">
            <a:tint val="50000"/>
            <a:hueOff val="-106999"/>
            <a:satOff val="-16416"/>
            <a:lumOff val="4721"/>
            <a:alphaOff val="0"/>
          </a:schemeClr>
        </a:solidFill>
        <a:ln>
          <a:noFill/>
        </a:ln>
        <a:effectLst>
          <a:softEdge rad="12700"/>
        </a:effectLst>
      </dsp:spPr>
      <dsp:style>
        <a:lnRef idx="0">
          <a:scrgbClr r="0" g="0" b="0"/>
        </a:lnRef>
        <a:fillRef idx="1">
          <a:scrgbClr r="0" g="0" b="0"/>
        </a:fillRef>
        <a:effectRef idx="2">
          <a:scrgbClr r="0" g="0" b="0"/>
        </a:effectRef>
        <a:fontRef idx="minor"/>
      </dsp:style>
    </dsp:sp>
    <dsp:sp modelId="{A76E2D70-306A-455F-BB90-2C011024CD4A}">
      <dsp:nvSpPr>
        <dsp:cNvPr id="0" name=""/>
        <dsp:cNvSpPr/>
      </dsp:nvSpPr>
      <dsp:spPr>
        <a:xfrm>
          <a:off x="3397321" y="1130771"/>
          <a:ext cx="1406074" cy="984206"/>
        </a:xfrm>
        <a:prstGeom prst="roundRect">
          <a:avLst>
            <a:gd name="adj" fmla="val 16670"/>
          </a:avLst>
        </a:prstGeom>
        <a:blipFill rotWithShape="0">
          <a:blip xmlns:r="http://schemas.openxmlformats.org/officeDocument/2006/relationships" r:embed="rId1">
            <a:duotone>
              <a:schemeClr val="accent3">
                <a:hueOff val="0"/>
                <a:satOff val="0"/>
                <a:lumOff val="0"/>
                <a:alphaOff val="0"/>
                <a:shade val="36000"/>
                <a:satMod val="120000"/>
              </a:schemeClr>
              <a:schemeClr val="accent3">
                <a:hueOff val="0"/>
                <a:satOff val="0"/>
                <a:lumOff val="0"/>
                <a:alphaOff val="0"/>
                <a:tint val="40000"/>
              </a:schemeClr>
            </a:duotone>
          </a:blip>
          <a:tile tx="0" ty="0" sx="60000" sy="59000" flip="none" algn="tl"/>
        </a:blipFill>
        <a:ln>
          <a:noFill/>
        </a:ln>
        <a:effectLst>
          <a:softEdge rad="12700"/>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rtl="0">
            <a:lnSpc>
              <a:spcPct val="90000"/>
            </a:lnSpc>
            <a:spcBef>
              <a:spcPct val="0"/>
            </a:spcBef>
            <a:spcAft>
              <a:spcPct val="35000"/>
            </a:spcAft>
          </a:pPr>
          <a:r>
            <a:rPr lang="tr-TR" sz="1800" kern="1200" smtClean="0"/>
            <a:t>Olağan bilim dönemi</a:t>
          </a:r>
          <a:endParaRPr lang="tr-TR" sz="1800" kern="1200"/>
        </a:p>
      </dsp:txBody>
      <dsp:txXfrm>
        <a:off x="3445375" y="1178825"/>
        <a:ext cx="1309966" cy="888098"/>
      </dsp:txXfrm>
    </dsp:sp>
    <dsp:sp modelId="{75C8881D-3441-4C07-A7D9-3DE48141F1E6}">
      <dsp:nvSpPr>
        <dsp:cNvPr id="0" name=""/>
        <dsp:cNvSpPr/>
      </dsp:nvSpPr>
      <dsp:spPr>
        <a:xfrm>
          <a:off x="4803396" y="1224638"/>
          <a:ext cx="1022644" cy="795478"/>
        </a:xfrm>
        <a:prstGeom prst="rect">
          <a:avLst/>
        </a:prstGeom>
        <a:noFill/>
        <a:ln>
          <a:noFill/>
        </a:ln>
        <a:effectLst/>
      </dsp:spPr>
      <dsp:style>
        <a:lnRef idx="0">
          <a:scrgbClr r="0" g="0" b="0"/>
        </a:lnRef>
        <a:fillRef idx="0">
          <a:scrgbClr r="0" g="0" b="0"/>
        </a:fillRef>
        <a:effectRef idx="0">
          <a:scrgbClr r="0" g="0" b="0"/>
        </a:effectRef>
        <a:fontRef idx="minor"/>
      </dsp:style>
    </dsp:sp>
    <dsp:sp modelId="{AF862ED3-7EB9-42F8-9FB2-82D158B98866}">
      <dsp:nvSpPr>
        <dsp:cNvPr id="0" name=""/>
        <dsp:cNvSpPr/>
      </dsp:nvSpPr>
      <dsp:spPr>
        <a:xfrm rot="5400000">
          <a:off x="4784398" y="3162254"/>
          <a:ext cx="835252" cy="950905"/>
        </a:xfrm>
        <a:prstGeom prst="bentUpArrow">
          <a:avLst>
            <a:gd name="adj1" fmla="val 32840"/>
            <a:gd name="adj2" fmla="val 25000"/>
            <a:gd name="adj3" fmla="val 35780"/>
          </a:avLst>
        </a:prstGeom>
        <a:solidFill>
          <a:schemeClr val="accent1">
            <a:tint val="50000"/>
            <a:hueOff val="-213998"/>
            <a:satOff val="-32832"/>
            <a:lumOff val="9443"/>
            <a:alphaOff val="0"/>
          </a:schemeClr>
        </a:solidFill>
        <a:ln>
          <a:noFill/>
        </a:ln>
        <a:effectLst>
          <a:softEdge rad="12700"/>
        </a:effectLst>
      </dsp:spPr>
      <dsp:style>
        <a:lnRef idx="0">
          <a:scrgbClr r="0" g="0" b="0"/>
        </a:lnRef>
        <a:fillRef idx="1">
          <a:scrgbClr r="0" g="0" b="0"/>
        </a:fillRef>
        <a:effectRef idx="2">
          <a:scrgbClr r="0" g="0" b="0"/>
        </a:effectRef>
        <a:fontRef idx="minor"/>
      </dsp:style>
    </dsp:sp>
    <dsp:sp modelId="{84A7DD89-AEA2-415A-9D4E-E119CB9CD14C}">
      <dsp:nvSpPr>
        <dsp:cNvPr id="0" name=""/>
        <dsp:cNvSpPr/>
      </dsp:nvSpPr>
      <dsp:spPr>
        <a:xfrm>
          <a:off x="4563106" y="2236360"/>
          <a:ext cx="1406074" cy="984206"/>
        </a:xfrm>
        <a:prstGeom prst="roundRect">
          <a:avLst>
            <a:gd name="adj" fmla="val 16670"/>
          </a:avLst>
        </a:prstGeom>
        <a:blipFill rotWithShape="0">
          <a:blip xmlns:r="http://schemas.openxmlformats.org/officeDocument/2006/relationships" r:embed="rId1">
            <a:duotone>
              <a:schemeClr val="accent4">
                <a:hueOff val="0"/>
                <a:satOff val="0"/>
                <a:lumOff val="0"/>
                <a:alphaOff val="0"/>
                <a:shade val="36000"/>
                <a:satMod val="120000"/>
              </a:schemeClr>
              <a:schemeClr val="accent4">
                <a:hueOff val="0"/>
                <a:satOff val="0"/>
                <a:lumOff val="0"/>
                <a:alphaOff val="0"/>
                <a:tint val="40000"/>
              </a:schemeClr>
            </a:duotone>
          </a:blip>
          <a:tile tx="0" ty="0" sx="60000" sy="59000" flip="none" algn="tl"/>
        </a:blipFill>
        <a:ln>
          <a:noFill/>
        </a:ln>
        <a:effectLst>
          <a:softEdge rad="12700"/>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rtl="0">
            <a:lnSpc>
              <a:spcPct val="90000"/>
            </a:lnSpc>
            <a:spcBef>
              <a:spcPct val="0"/>
            </a:spcBef>
            <a:spcAft>
              <a:spcPct val="35000"/>
            </a:spcAft>
          </a:pPr>
          <a:r>
            <a:rPr lang="tr-TR" sz="1800" kern="1200" smtClean="0"/>
            <a:t>Bunalımlar</a:t>
          </a:r>
          <a:endParaRPr lang="tr-TR" sz="1800" kern="1200"/>
        </a:p>
      </dsp:txBody>
      <dsp:txXfrm>
        <a:off x="4611160" y="2284414"/>
        <a:ext cx="1309966" cy="888098"/>
      </dsp:txXfrm>
    </dsp:sp>
    <dsp:sp modelId="{65B5647E-B315-494D-B8AB-2DDA61D441A1}">
      <dsp:nvSpPr>
        <dsp:cNvPr id="0" name=""/>
        <dsp:cNvSpPr/>
      </dsp:nvSpPr>
      <dsp:spPr>
        <a:xfrm>
          <a:off x="5969181" y="2330226"/>
          <a:ext cx="1022644" cy="795478"/>
        </a:xfrm>
        <a:prstGeom prst="rect">
          <a:avLst/>
        </a:prstGeom>
        <a:noFill/>
        <a:ln>
          <a:noFill/>
        </a:ln>
        <a:effectLst/>
      </dsp:spPr>
      <dsp:style>
        <a:lnRef idx="0">
          <a:scrgbClr r="0" g="0" b="0"/>
        </a:lnRef>
        <a:fillRef idx="0">
          <a:scrgbClr r="0" g="0" b="0"/>
        </a:fillRef>
        <a:effectRef idx="0">
          <a:scrgbClr r="0" g="0" b="0"/>
        </a:effectRef>
        <a:fontRef idx="minor"/>
      </dsp:style>
    </dsp:sp>
    <dsp:sp modelId="{DC1D1140-AE70-4A60-8804-2F5F9BBB967B}">
      <dsp:nvSpPr>
        <dsp:cNvPr id="0" name=""/>
        <dsp:cNvSpPr/>
      </dsp:nvSpPr>
      <dsp:spPr>
        <a:xfrm>
          <a:off x="5728891" y="3341948"/>
          <a:ext cx="1406074" cy="984206"/>
        </a:xfrm>
        <a:prstGeom prst="roundRect">
          <a:avLst>
            <a:gd name="adj" fmla="val 16670"/>
          </a:avLst>
        </a:prstGeom>
        <a:blipFill rotWithShape="0">
          <a:blip xmlns:r="http://schemas.openxmlformats.org/officeDocument/2006/relationships" r:embed="rId1">
            <a:duotone>
              <a:schemeClr val="accent5">
                <a:hueOff val="0"/>
                <a:satOff val="0"/>
                <a:lumOff val="0"/>
                <a:alphaOff val="0"/>
                <a:shade val="36000"/>
                <a:satMod val="120000"/>
              </a:schemeClr>
              <a:schemeClr val="accent5">
                <a:hueOff val="0"/>
                <a:satOff val="0"/>
                <a:lumOff val="0"/>
                <a:alphaOff val="0"/>
                <a:tint val="40000"/>
              </a:schemeClr>
            </a:duotone>
          </a:blip>
          <a:tile tx="0" ty="0" sx="60000" sy="59000" flip="none" algn="tl"/>
        </a:blipFill>
        <a:ln>
          <a:noFill/>
        </a:ln>
        <a:effectLst>
          <a:softEdge rad="12700"/>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rtl="0">
            <a:lnSpc>
              <a:spcPct val="90000"/>
            </a:lnSpc>
            <a:spcBef>
              <a:spcPct val="0"/>
            </a:spcBef>
            <a:spcAft>
              <a:spcPct val="35000"/>
            </a:spcAft>
          </a:pPr>
          <a:r>
            <a:rPr lang="tr-TR" sz="1800" kern="1200" smtClean="0"/>
            <a:t>Devrim</a:t>
          </a:r>
          <a:endParaRPr lang="tr-TR" sz="1800" kern="1200"/>
        </a:p>
      </dsp:txBody>
      <dsp:txXfrm>
        <a:off x="5776945" y="3390002"/>
        <a:ext cx="1309966" cy="888098"/>
      </dsp:txXfrm>
    </dsp:sp>
  </dsp:spTree>
</dsp:drawing>
</file>

<file path=ppt/diagrams/layout1.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1C10D19-EEE0-4FC9-9EDC-515275649B67}" type="datetimeFigureOut">
              <a:rPr lang="tr-TR"/>
              <a:t>29.11.2017</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38F5D67-2CF5-4DAE-9934-BB278878421E}" type="slidenum">
              <a:rPr lang="tr-TR"/>
              <a:t>‹#›</a:t>
            </a:fld>
            <a:endParaRPr lang="tr-TR"/>
          </a:p>
        </p:txBody>
      </p:sp>
    </p:spTree>
    <p:extLst>
      <p:ext uri="{BB962C8B-B14F-4D97-AF65-F5344CB8AC3E}">
        <p14:creationId xmlns:p14="http://schemas.microsoft.com/office/powerpoint/2010/main" val="24572398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C38F5D67-2CF5-4DAE-9934-BB278878421E}" type="slidenum">
              <a:rPr lang="tr-TR"/>
              <a:t>1</a:t>
            </a:fld>
            <a:endParaRPr lang="tr-TR"/>
          </a:p>
        </p:txBody>
      </p:sp>
    </p:spTree>
    <p:extLst>
      <p:ext uri="{BB962C8B-B14F-4D97-AF65-F5344CB8AC3E}">
        <p14:creationId xmlns:p14="http://schemas.microsoft.com/office/powerpoint/2010/main" val="9065072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1. Eleştirel</a:t>
            </a:r>
            <a:r>
              <a:rPr lang="tr-TR" baseline="0" dirty="0" smtClean="0"/>
              <a:t> kuram araştırmaları sıklıkla ezilen ve sömürülenlerin bakış açılarına, güç merkezli konulara ve güç kullanımındaki baskın ögelere odaklanırlar.</a:t>
            </a:r>
            <a:endParaRPr lang="tr-TR" dirty="0"/>
          </a:p>
        </p:txBody>
      </p:sp>
      <p:sp>
        <p:nvSpPr>
          <p:cNvPr id="4" name="Slayt Numarası Yer Tutucusu 3"/>
          <p:cNvSpPr>
            <a:spLocks noGrp="1"/>
          </p:cNvSpPr>
          <p:nvPr>
            <p:ph type="sldNum" sz="quarter" idx="10"/>
          </p:nvPr>
        </p:nvSpPr>
        <p:spPr/>
        <p:txBody>
          <a:bodyPr/>
          <a:lstStyle/>
          <a:p>
            <a:fld id="{DF61EA0F-A667-4B49-8422-0062BC55E249}" type="slidenum">
              <a:rPr lang="en-US" smtClean="0"/>
              <a:t>13</a:t>
            </a:fld>
            <a:endParaRPr lang="en-US"/>
          </a:p>
        </p:txBody>
      </p:sp>
    </p:spTree>
    <p:extLst>
      <p:ext uri="{BB962C8B-B14F-4D97-AF65-F5344CB8AC3E}">
        <p14:creationId xmlns:p14="http://schemas.microsoft.com/office/powerpoint/2010/main" val="31748260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err="1" smtClean="0"/>
              <a:t>Postmodern</a:t>
            </a:r>
            <a:r>
              <a:rPr lang="tr-TR" dirty="0" smtClean="0"/>
              <a:t> terimi belirli</a:t>
            </a:r>
            <a:r>
              <a:rPr lang="tr-TR" baseline="0" dirty="0" smtClean="0"/>
              <a:t> bir tarihi dönem, ve sanayileşme ile birlikte gelen modernliğe bir süre ara vermek anlamına gelir. Modernliğin nedenlerini anlamak ve açıklamak için </a:t>
            </a:r>
            <a:r>
              <a:rPr lang="tr-TR" baseline="0" dirty="0" err="1" smtClean="0"/>
              <a:t>formal</a:t>
            </a:r>
            <a:r>
              <a:rPr lang="tr-TR" baseline="0" dirty="0" smtClean="0"/>
              <a:t> bir mantığın gerekli olduğu inancını içerir.</a:t>
            </a:r>
            <a:endParaRPr lang="tr-TR" dirty="0" smtClean="0"/>
          </a:p>
          <a:p>
            <a:r>
              <a:rPr lang="tr-TR" dirty="0" err="1" smtClean="0"/>
              <a:t>Postkolonyalizm</a:t>
            </a:r>
            <a:r>
              <a:rPr lang="tr-TR" dirty="0" smtClean="0"/>
              <a:t> kuramı dünya çapında Avrupa ve Amerika</a:t>
            </a:r>
            <a:r>
              <a:rPr lang="tr-TR" baseline="0" dirty="0" smtClean="0"/>
              <a:t> Birleşik Devletlerinin yanı sıra önceden </a:t>
            </a:r>
            <a:r>
              <a:rPr lang="tr-TR" baseline="0" dirty="0" err="1" smtClean="0"/>
              <a:t>sömürgeliştirilmiş</a:t>
            </a:r>
            <a:r>
              <a:rPr lang="tr-TR" baseline="0" dirty="0" smtClean="0"/>
              <a:t> devletlerde de ortaya çıkmıştır. </a:t>
            </a:r>
            <a:r>
              <a:rPr lang="tr-TR" baseline="0" dirty="0" err="1" smtClean="0"/>
              <a:t>Postkolonyalizm</a:t>
            </a:r>
            <a:r>
              <a:rPr lang="tr-TR" baseline="0" dirty="0" smtClean="0"/>
              <a:t> sömürgeciliğin mirası ve bu mirasın sahiplerinin nasıl ırk ve coğrafya üzerinden bütün nüfusu kontrol altına aldıkları ile ilgilenirler. </a:t>
            </a:r>
            <a:r>
              <a:rPr lang="tr-TR" baseline="0" dirty="0" err="1" smtClean="0"/>
              <a:t>Postyapısalcılık</a:t>
            </a:r>
            <a:r>
              <a:rPr lang="tr-TR" baseline="0" dirty="0" smtClean="0"/>
              <a:t> yazılı metinlerin düzen ve sistemleşmeye nasıl direndiği üzerinde durur.</a:t>
            </a:r>
            <a:endParaRPr lang="tr-TR" dirty="0"/>
          </a:p>
        </p:txBody>
      </p:sp>
      <p:sp>
        <p:nvSpPr>
          <p:cNvPr id="4" name="Slayt Numarası Yer Tutucusu 3"/>
          <p:cNvSpPr>
            <a:spLocks noGrp="1"/>
          </p:cNvSpPr>
          <p:nvPr>
            <p:ph type="sldNum" sz="quarter" idx="10"/>
          </p:nvPr>
        </p:nvSpPr>
        <p:spPr/>
        <p:txBody>
          <a:bodyPr/>
          <a:lstStyle/>
          <a:p>
            <a:fld id="{DF61EA0F-A667-4B49-8422-0062BC55E249}" type="slidenum">
              <a:rPr lang="en-US" smtClean="0"/>
              <a:t>14</a:t>
            </a:fld>
            <a:endParaRPr lang="en-US"/>
          </a:p>
        </p:txBody>
      </p:sp>
    </p:spTree>
    <p:extLst>
      <p:ext uri="{BB962C8B-B14F-4D97-AF65-F5344CB8AC3E}">
        <p14:creationId xmlns:p14="http://schemas.microsoft.com/office/powerpoint/2010/main" val="10349100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O halde </a:t>
            </a:r>
            <a:r>
              <a:rPr lang="tr-TR" dirty="0" err="1" smtClean="0"/>
              <a:t>birşeyi</a:t>
            </a:r>
            <a:r>
              <a:rPr lang="tr-TR" dirty="0" smtClean="0"/>
              <a:t> bilmenin önemi insanların bazı nesneleri</a:t>
            </a:r>
            <a:r>
              <a:rPr lang="tr-TR" baseline="0" dirty="0" smtClean="0"/>
              <a:t> </a:t>
            </a:r>
            <a:r>
              <a:rPr lang="tr-TR" baseline="0" dirty="0" err="1" smtClean="0"/>
              <a:t>olayları,davranışları</a:t>
            </a:r>
            <a:r>
              <a:rPr lang="tr-TR" baseline="0" dirty="0" smtClean="0"/>
              <a:t>, algıları gibi unsurları nasıl yorumladıkları ve nasıl anlamlandırdıklarıdır.  Bu yapılandırılmış gerçeklerin yalnızca bireyin aklında değil aynı zamanda sosyal yapıların içinde de var olduğu kabul edilir.</a:t>
            </a:r>
            <a:endParaRPr lang="tr-TR" dirty="0"/>
          </a:p>
        </p:txBody>
      </p:sp>
      <p:sp>
        <p:nvSpPr>
          <p:cNvPr id="4" name="Slayt Numarası Yer Tutucusu 3"/>
          <p:cNvSpPr>
            <a:spLocks noGrp="1"/>
          </p:cNvSpPr>
          <p:nvPr>
            <p:ph type="sldNum" sz="quarter" idx="10"/>
          </p:nvPr>
        </p:nvSpPr>
        <p:spPr/>
        <p:txBody>
          <a:bodyPr/>
          <a:lstStyle/>
          <a:p>
            <a:fld id="{DF61EA0F-A667-4B49-8422-0062BC55E249}" type="slidenum">
              <a:rPr lang="en-US" smtClean="0"/>
              <a:t>15</a:t>
            </a:fld>
            <a:endParaRPr lang="en-US"/>
          </a:p>
        </p:txBody>
      </p:sp>
    </p:spTree>
    <p:extLst>
      <p:ext uri="{BB962C8B-B14F-4D97-AF65-F5344CB8AC3E}">
        <p14:creationId xmlns:p14="http://schemas.microsoft.com/office/powerpoint/2010/main" val="38311790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Oysa yeni paradigmada sosyal, insana ait hatta doğal</a:t>
            </a:r>
            <a:r>
              <a:rPr lang="tr-TR" baseline="0" dirty="0" smtClean="0"/>
              <a:t> ve fiziki olayları bağımlı ve bağımsız diye ayrıştırmak olası değildi. Çünkü </a:t>
            </a:r>
            <a:r>
              <a:rPr lang="tr-TR" baseline="0" dirty="0" err="1" smtClean="0"/>
              <a:t>herşey</a:t>
            </a:r>
            <a:r>
              <a:rPr lang="tr-TR" baseline="0" dirty="0" smtClean="0"/>
              <a:t> bir diğerinin içinde, </a:t>
            </a:r>
            <a:r>
              <a:rPr lang="tr-TR" baseline="0" dirty="0" err="1" smtClean="0"/>
              <a:t>herşey</a:t>
            </a:r>
            <a:r>
              <a:rPr lang="tr-TR" baseline="0" dirty="0" smtClean="0"/>
              <a:t> birbiri ile ilintiliydi.</a:t>
            </a:r>
            <a:endParaRPr lang="tr-TR" dirty="0"/>
          </a:p>
        </p:txBody>
      </p:sp>
      <p:sp>
        <p:nvSpPr>
          <p:cNvPr id="4" name="Slayt Numarası Yer Tutucusu 3"/>
          <p:cNvSpPr>
            <a:spLocks noGrp="1"/>
          </p:cNvSpPr>
          <p:nvPr>
            <p:ph type="sldNum" sz="quarter" idx="10"/>
          </p:nvPr>
        </p:nvSpPr>
        <p:spPr/>
        <p:txBody>
          <a:bodyPr/>
          <a:lstStyle/>
          <a:p>
            <a:fld id="{DF61EA0F-A667-4B49-8422-0062BC55E249}" type="slidenum">
              <a:rPr lang="en-US" smtClean="0"/>
              <a:t>16</a:t>
            </a:fld>
            <a:endParaRPr lang="en-US"/>
          </a:p>
        </p:txBody>
      </p:sp>
    </p:spTree>
    <p:extLst>
      <p:ext uri="{BB962C8B-B14F-4D97-AF65-F5344CB8AC3E}">
        <p14:creationId xmlns:p14="http://schemas.microsoft.com/office/powerpoint/2010/main" val="31821283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Gittikçe</a:t>
            </a:r>
            <a:r>
              <a:rPr lang="tr-TR" baseline="0" dirty="0" smtClean="0"/>
              <a:t> artan bir biçimde sosyal bilimciler nitel çalışmalara yönelmiş ve bu süreçte nesnellikten çok bakış açısını ön plana çıkarmışlardır. Sosyal bilimlerde araştırılan olay ve olgular kendi doğal ortamları içinde incelenmekte ve araştırmacı bu olay ve olguları ayrıntılı bir biçimde açıklamaya ve yorumlamaya çalışmaktadır.</a:t>
            </a:r>
            <a:endParaRPr lang="tr-TR" dirty="0"/>
          </a:p>
        </p:txBody>
      </p:sp>
      <p:sp>
        <p:nvSpPr>
          <p:cNvPr id="4" name="Slayt Numarası Yer Tutucusu 3"/>
          <p:cNvSpPr>
            <a:spLocks noGrp="1"/>
          </p:cNvSpPr>
          <p:nvPr>
            <p:ph type="sldNum" sz="quarter" idx="10"/>
          </p:nvPr>
        </p:nvSpPr>
        <p:spPr/>
        <p:txBody>
          <a:bodyPr/>
          <a:lstStyle/>
          <a:p>
            <a:fld id="{DF61EA0F-A667-4B49-8422-0062BC55E249}" type="slidenum">
              <a:rPr lang="en-US" smtClean="0"/>
              <a:t>17</a:t>
            </a:fld>
            <a:endParaRPr lang="en-US"/>
          </a:p>
        </p:txBody>
      </p:sp>
    </p:spTree>
    <p:extLst>
      <p:ext uri="{BB962C8B-B14F-4D97-AF65-F5344CB8AC3E}">
        <p14:creationId xmlns:p14="http://schemas.microsoft.com/office/powerpoint/2010/main" val="885109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1.Evren </a:t>
            </a:r>
            <a:r>
              <a:rPr lang="tr-TR" dirty="0" err="1" smtClean="0"/>
              <a:t>etkileşimsiz</a:t>
            </a:r>
            <a:r>
              <a:rPr lang="tr-TR" dirty="0" smtClean="0"/>
              <a:t>, kendi içinde </a:t>
            </a:r>
            <a:r>
              <a:rPr lang="tr-TR" dirty="0" err="1" smtClean="0"/>
              <a:t>tekdüzei</a:t>
            </a:r>
            <a:r>
              <a:rPr lang="tr-TR" dirty="0" smtClean="0"/>
              <a:t> farklı ve kendine özgü sistemlerin bir</a:t>
            </a:r>
            <a:r>
              <a:rPr lang="tr-TR" baseline="0" dirty="0" smtClean="0"/>
              <a:t> toplamıdır. Bir şey parçaların toplamıdır/ Değişkenlik, çeşitlilik ve karşılıklı etkileşim bütün sistem ve olguların doğal özelliğidir. Her sistem kendine özgü özellikler geliştirir.2. Sistemler en basitten en karmaşığa kadar hiyerarşik bir sırada sınıflandırılabilir/ Sistemler hiyerarşik ve </a:t>
            </a:r>
            <a:r>
              <a:rPr lang="tr-TR" baseline="0" dirty="0" err="1" smtClean="0"/>
              <a:t>piramitsel</a:t>
            </a:r>
            <a:r>
              <a:rPr lang="tr-TR" baseline="0" dirty="0" smtClean="0"/>
              <a:t> değil, aksine önceden kestirilemez karşılıklı sınırlılık, etkileşim ve hareketlerle belirlenen </a:t>
            </a:r>
            <a:r>
              <a:rPr lang="tr-TR" baseline="0" dirty="0" err="1" smtClean="0"/>
              <a:t>heterarşik</a:t>
            </a:r>
            <a:r>
              <a:rPr lang="tr-TR" baseline="0" dirty="0" smtClean="0"/>
              <a:t> düzenlerdir.</a:t>
            </a:r>
          </a:p>
          <a:p>
            <a:r>
              <a:rPr lang="tr-TR" baseline="0" dirty="0" smtClean="0"/>
              <a:t>3. Evren saat gibi çalışan mekanik bir obje ya da bir makinedir. Enerjisi bitinceye kadar belli bir düzende devinimini sürdürür./ Evren bileşenlerinin ayrıştırılıp tekrar tersi bir süreçle yerlerine yerleştirildiği şeklinde mekanik bir biçimde anlaşılamaz. </a:t>
            </a:r>
            <a:r>
              <a:rPr lang="tr-TR" baseline="0" dirty="0" err="1" smtClean="0"/>
              <a:t>Herşey</a:t>
            </a:r>
            <a:r>
              <a:rPr lang="tr-TR" baseline="0" dirty="0" smtClean="0"/>
              <a:t> birbiri ile ilintilidir, her parça bütünün bilgisini taşır.</a:t>
            </a:r>
          </a:p>
          <a:p>
            <a:r>
              <a:rPr lang="tr-TR" baseline="0" dirty="0" smtClean="0"/>
              <a:t>4. Eğer evren saat ya da makine gibi çalışan bir olgu ise evrenin geleceği önceden kestirilebilir./Olasılıklar </a:t>
            </a:r>
            <a:r>
              <a:rPr lang="tr-TR" baseline="0" dirty="0" err="1" smtClean="0"/>
              <a:t>blinebilir</a:t>
            </a:r>
            <a:r>
              <a:rPr lang="tr-TR" baseline="0" dirty="0" smtClean="0"/>
              <a:t> ancak kesin sonuçlar kestirilemez. Geleceğin belirsizliği doğanın koşuludur.</a:t>
            </a:r>
          </a:p>
          <a:p>
            <a:r>
              <a:rPr lang="tr-TR" baseline="0" dirty="0" smtClean="0"/>
              <a:t>5. </a:t>
            </a:r>
            <a:r>
              <a:rPr lang="tr-TR" baseline="0" dirty="0" err="1" smtClean="0"/>
              <a:t>Newtoncu</a:t>
            </a:r>
            <a:r>
              <a:rPr lang="tr-TR" baseline="0" dirty="0" smtClean="0"/>
              <a:t> evrende parçalar arasında nedensellik ilişkisini biliyorsak bu ilişkilerin sonuçlarını da açıklamak mümkündür./A b’ye neden olmak yerine belki a ve b karşılıklı etkileşerek birlikte evrimleşir ve değişirler.</a:t>
            </a:r>
          </a:p>
          <a:p>
            <a:r>
              <a:rPr lang="tr-TR" baseline="0" dirty="0" smtClean="0"/>
              <a:t>6. Sistemler birikim yoluyla gelişirler, yani değişim sisteme yeni bir parça ya da boyut ekler. Nitel veya sıçramalı değişim çok seyrektir/ Düzen düzensizlikten doğabilir. Sistemler nicel değişimlerden çok nitel değişimi yansıtacak şekilde çeşitlilik, </a:t>
            </a:r>
            <a:r>
              <a:rPr lang="tr-TR" baseline="0" dirty="0" err="1" smtClean="0"/>
              <a:t>açıklılık</a:t>
            </a:r>
            <a:r>
              <a:rPr lang="tr-TR" baseline="0" dirty="0" smtClean="0"/>
              <a:t>, karmaşıklık, karşılıklı nedensellik ve belirsizlik gösterir.</a:t>
            </a:r>
          </a:p>
          <a:p>
            <a:r>
              <a:rPr lang="tr-TR" baseline="0" dirty="0" smtClean="0"/>
              <a:t>7. Bilme akıl yoluyla anlama ile olasıdır ve bu süreçte gözlemci ve gözlenen kesin sınırlarla birbirinden ayrılmıştır./ Gözlemci gözlenenden soyutlanmış ve uzak değildir. Nesnellik diye bir şey yoktur, fakat bakış açısı vardır.</a:t>
            </a:r>
            <a:endParaRPr lang="tr-TR" dirty="0"/>
          </a:p>
        </p:txBody>
      </p:sp>
      <p:sp>
        <p:nvSpPr>
          <p:cNvPr id="4" name="Slayt Numarası Yer Tutucusu 3"/>
          <p:cNvSpPr>
            <a:spLocks noGrp="1"/>
          </p:cNvSpPr>
          <p:nvPr>
            <p:ph type="sldNum" sz="quarter" idx="10"/>
          </p:nvPr>
        </p:nvSpPr>
        <p:spPr/>
        <p:txBody>
          <a:bodyPr/>
          <a:lstStyle/>
          <a:p>
            <a:fld id="{DF61EA0F-A667-4B49-8422-0062BC55E249}" type="slidenum">
              <a:rPr lang="en-US" smtClean="0"/>
              <a:t>18</a:t>
            </a:fld>
            <a:endParaRPr lang="en-US"/>
          </a:p>
        </p:txBody>
      </p:sp>
    </p:spTree>
    <p:extLst>
      <p:ext uri="{BB962C8B-B14F-4D97-AF65-F5344CB8AC3E}">
        <p14:creationId xmlns:p14="http://schemas.microsoft.com/office/powerpoint/2010/main" val="30627090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C38F5D67-2CF5-4DAE-9934-BB278878421E}" type="slidenum">
              <a:rPr lang="tr-TR" smtClean="0"/>
              <a:t>19</a:t>
            </a:fld>
            <a:endParaRPr lang="tr-TR"/>
          </a:p>
        </p:txBody>
      </p:sp>
    </p:spTree>
    <p:extLst>
      <p:ext uri="{BB962C8B-B14F-4D97-AF65-F5344CB8AC3E}">
        <p14:creationId xmlns:p14="http://schemas.microsoft.com/office/powerpoint/2010/main" val="42530962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C38F5D67-2CF5-4DAE-9934-BB278878421E}" type="slidenum">
              <a:rPr lang="tr-TR"/>
              <a:t>2</a:t>
            </a:fld>
            <a:endParaRPr lang="tr-TR"/>
          </a:p>
        </p:txBody>
      </p:sp>
    </p:spTree>
    <p:extLst>
      <p:ext uri="{BB962C8B-B14F-4D97-AF65-F5344CB8AC3E}">
        <p14:creationId xmlns:p14="http://schemas.microsoft.com/office/powerpoint/2010/main" val="36740332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C38F5D67-2CF5-4DAE-9934-BB278878421E}" type="slidenum">
              <a:rPr lang="tr-TR" smtClean="0"/>
              <a:t>3</a:t>
            </a:fld>
            <a:endParaRPr lang="tr-TR"/>
          </a:p>
        </p:txBody>
      </p:sp>
    </p:spTree>
    <p:extLst>
      <p:ext uri="{BB962C8B-B14F-4D97-AF65-F5344CB8AC3E}">
        <p14:creationId xmlns:p14="http://schemas.microsoft.com/office/powerpoint/2010/main" val="33222103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err="1" smtClean="0"/>
              <a:t>Kuhn</a:t>
            </a:r>
            <a:r>
              <a:rPr lang="tr-TR" dirty="0" smtClean="0"/>
              <a:t> kuramsal olarak eğitim almış bir fizikçiydi</a:t>
            </a:r>
            <a:r>
              <a:rPr lang="tr-TR" baseline="0" dirty="0" smtClean="0"/>
              <a:t> ve felsefeye büyük ilgisi vardı. </a:t>
            </a:r>
            <a:r>
              <a:rPr lang="tr-TR" baseline="0" dirty="0" err="1" smtClean="0"/>
              <a:t>Kuhn</a:t>
            </a:r>
            <a:r>
              <a:rPr lang="tr-TR" baseline="0" dirty="0" smtClean="0"/>
              <a:t> ve arkadaşları veri ve gözlemlerin kuram, kuramın paradigma kaynaklı olduğuna, bu paradigmalarında tarihsel ve kültürel olarak yerleşmiş olduğuna dair bir argüman geliştirmişlerdir.</a:t>
            </a:r>
            <a:endParaRPr lang="tr-TR" dirty="0"/>
          </a:p>
        </p:txBody>
      </p:sp>
      <p:sp>
        <p:nvSpPr>
          <p:cNvPr id="4" name="Slayt Numarası Yer Tutucusu 3"/>
          <p:cNvSpPr>
            <a:spLocks noGrp="1"/>
          </p:cNvSpPr>
          <p:nvPr>
            <p:ph type="sldNum" sz="quarter" idx="10"/>
          </p:nvPr>
        </p:nvSpPr>
        <p:spPr/>
        <p:txBody>
          <a:bodyPr/>
          <a:lstStyle/>
          <a:p>
            <a:fld id="{DF61EA0F-A667-4B49-8422-0062BC55E249}" type="slidenum">
              <a:rPr lang="en-US" smtClean="0"/>
              <a:t>5</a:t>
            </a:fld>
            <a:endParaRPr lang="en-US"/>
          </a:p>
        </p:txBody>
      </p:sp>
    </p:spTree>
    <p:extLst>
      <p:ext uri="{BB962C8B-B14F-4D97-AF65-F5344CB8AC3E}">
        <p14:creationId xmlns:p14="http://schemas.microsoft.com/office/powerpoint/2010/main" val="11076490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sz="1200" b="0" i="0" u="none" strike="noStrike" kern="1200" baseline="0" dirty="0" smtClean="0">
                <a:solidFill>
                  <a:schemeClr val="tx1"/>
                </a:solidFill>
                <a:latin typeface="+mn-lt"/>
                <a:ea typeface="+mn-ea"/>
                <a:cs typeface="+mn-cs"/>
              </a:rPr>
              <a:t>Bilim öncesi dönem bir hazırlık dönemidir. Bu dönemde araştırmacılar hangi olay veya olguların açıklamaya ve incelemeye değer olduğu, hangi yöntemi kullanmaları gerektiği ve hangi gözlemlerin önemli olduğu konusunda görüş ayrılığı içindedirler. Yine araştırmacıların, kendisinden hareketle, çalışacakları, temel kabul edecekleri tek bir kuramsal öncüller grubu da yoktu. Sonra bilim insanlarından birisinin teorisi kendisini kabul ettirir. </a:t>
            </a:r>
            <a:r>
              <a:rPr lang="tr-TR" sz="1200" b="0" i="0" u="none" strike="noStrike" kern="1200" baseline="0" dirty="0" err="1" smtClean="0">
                <a:solidFill>
                  <a:schemeClr val="tx1"/>
                </a:solidFill>
                <a:latin typeface="+mn-lt"/>
                <a:ea typeface="+mn-ea"/>
                <a:cs typeface="+mn-cs"/>
              </a:rPr>
              <a:t>Kuhn</a:t>
            </a:r>
            <a:r>
              <a:rPr lang="tr-TR" sz="1200" b="0" i="0" u="none" strike="noStrike" kern="1200" baseline="0" dirty="0" smtClean="0">
                <a:solidFill>
                  <a:schemeClr val="tx1"/>
                </a:solidFill>
                <a:latin typeface="+mn-lt"/>
                <a:ea typeface="+mn-ea"/>
                <a:cs typeface="+mn-cs"/>
              </a:rPr>
              <a:t> </a:t>
            </a:r>
            <a:r>
              <a:rPr lang="pt-BR" sz="1200" b="0" i="0" u="none" strike="noStrike" kern="1200" baseline="0" dirty="0" smtClean="0">
                <a:solidFill>
                  <a:schemeClr val="tx1"/>
                </a:solidFill>
                <a:latin typeface="+mn-lt"/>
                <a:ea typeface="+mn-ea"/>
                <a:cs typeface="+mn-cs"/>
              </a:rPr>
              <a:t>i</a:t>
            </a:r>
            <a:r>
              <a:rPr lang="tr-TR" sz="1200" b="0" i="0" u="none" strike="noStrike" kern="1200" baseline="0" dirty="0" smtClean="0">
                <a:solidFill>
                  <a:schemeClr val="tx1"/>
                </a:solidFill>
                <a:latin typeface="+mn-lt"/>
                <a:ea typeface="+mn-ea"/>
                <a:cs typeface="+mn-cs"/>
              </a:rPr>
              <a:t>ş</a:t>
            </a:r>
            <a:r>
              <a:rPr lang="pt-BR" sz="1200" b="0" i="0" u="none" strike="noStrike" kern="1200" baseline="0" dirty="0" smtClean="0">
                <a:solidFill>
                  <a:schemeClr val="tx1"/>
                </a:solidFill>
                <a:latin typeface="+mn-lt"/>
                <a:ea typeface="+mn-ea"/>
                <a:cs typeface="+mn-cs"/>
              </a:rPr>
              <a:t>te bu yöntem yada teoriye paradigma ad</a:t>
            </a:r>
            <a:r>
              <a:rPr lang="tr-TR" sz="1200" b="0" i="0" u="none" strike="noStrike" kern="1200" baseline="0" dirty="0" smtClean="0">
                <a:solidFill>
                  <a:schemeClr val="tx1"/>
                </a:solidFill>
                <a:latin typeface="+mn-lt"/>
                <a:ea typeface="+mn-ea"/>
                <a:cs typeface="+mn-cs"/>
              </a:rPr>
              <a:t>ı</a:t>
            </a:r>
            <a:r>
              <a:rPr lang="pt-BR" sz="1200" b="0" i="0" u="none" strike="noStrike" kern="1200" baseline="0" dirty="0" smtClean="0">
                <a:solidFill>
                  <a:schemeClr val="tx1"/>
                </a:solidFill>
                <a:latin typeface="+mn-lt"/>
                <a:ea typeface="+mn-ea"/>
                <a:cs typeface="+mn-cs"/>
              </a:rPr>
              <a:t>n</a:t>
            </a:r>
            <a:r>
              <a:rPr lang="tr-TR" sz="1200" b="0" i="0" u="none" strike="noStrike" kern="1200" baseline="0" dirty="0" smtClean="0">
                <a:solidFill>
                  <a:schemeClr val="tx1"/>
                </a:solidFill>
                <a:latin typeface="+mn-lt"/>
                <a:ea typeface="+mn-ea"/>
                <a:cs typeface="+mn-cs"/>
              </a:rPr>
              <a:t>ı</a:t>
            </a:r>
            <a:r>
              <a:rPr lang="pt-BR" sz="1200" b="0" i="0" u="none" strike="noStrike" kern="1200" baseline="0" dirty="0" smtClean="0">
                <a:solidFill>
                  <a:schemeClr val="tx1"/>
                </a:solidFill>
                <a:latin typeface="+mn-lt"/>
                <a:ea typeface="+mn-ea"/>
                <a:cs typeface="+mn-cs"/>
              </a:rPr>
              <a:t> verir.</a:t>
            </a:r>
            <a:r>
              <a:rPr lang="tr-TR" sz="1200" b="0" i="0" u="none" strike="noStrike" kern="1200" baseline="0" dirty="0" smtClean="0">
                <a:solidFill>
                  <a:schemeClr val="tx1"/>
                </a:solidFill>
                <a:latin typeface="+mn-lt"/>
                <a:ea typeface="+mn-ea"/>
                <a:cs typeface="+mn-cs"/>
              </a:rPr>
              <a:t>Bir başka değişle paradigma, bilimsel bir yaklaşımın doğayı ve toplumu algılama ve sorgulama biçimidir. Örneğin, Güneş merkezli Evren teorisi bir paradigmadır. Yine Newton fiziği, Einstein fiziği birer paradigmadır. Paradigmaya bağlı olarak çalışılan bu dönem </a:t>
            </a:r>
            <a:r>
              <a:rPr lang="tr-TR" sz="1200" b="0" i="0" u="none" strike="noStrike" kern="1200" baseline="0" dirty="0" err="1" smtClean="0">
                <a:solidFill>
                  <a:schemeClr val="tx1"/>
                </a:solidFill>
                <a:latin typeface="+mn-lt"/>
                <a:ea typeface="+mn-ea"/>
                <a:cs typeface="+mn-cs"/>
              </a:rPr>
              <a:t>Kuhn'un</a:t>
            </a:r>
            <a:r>
              <a:rPr lang="tr-TR" sz="1200" b="0" i="0" u="none" strike="noStrike" kern="1200" baseline="0" dirty="0" smtClean="0">
                <a:solidFill>
                  <a:schemeClr val="tx1"/>
                </a:solidFill>
                <a:latin typeface="+mn-lt"/>
                <a:ea typeface="+mn-ea"/>
                <a:cs typeface="+mn-cs"/>
              </a:rPr>
              <a:t> olağan bilim dediği dönemdir. Bu dönemde kuramlar etrafında toplanan bilim insanları; evren, toplum, insan, hastalık vb. problemleri çözerler.</a:t>
            </a:r>
          </a:p>
          <a:p>
            <a:r>
              <a:rPr lang="tr-TR" sz="1200" b="0" i="0" u="none" strike="noStrike" kern="1200" baseline="0" dirty="0" smtClean="0">
                <a:solidFill>
                  <a:schemeClr val="tx1"/>
                </a:solidFill>
                <a:latin typeface="+mn-lt"/>
                <a:ea typeface="+mn-ea"/>
                <a:cs typeface="+mn-cs"/>
              </a:rPr>
              <a:t>Bilim ve teknoloji alanlarında yeni buluşlar ortaya koyarlar.</a:t>
            </a:r>
          </a:p>
          <a:p>
            <a:r>
              <a:rPr lang="tr-TR" sz="1200" b="0" i="0" u="none" strike="noStrike" kern="1200" baseline="0" dirty="0" err="1" smtClean="0">
                <a:solidFill>
                  <a:schemeClr val="tx1"/>
                </a:solidFill>
                <a:latin typeface="+mn-lt"/>
                <a:ea typeface="+mn-ea"/>
                <a:cs typeface="+mn-cs"/>
              </a:rPr>
              <a:t>Kuhn'na</a:t>
            </a:r>
            <a:r>
              <a:rPr lang="tr-TR" sz="1200" b="0" i="0" u="none" strike="noStrike" kern="1200" baseline="0" dirty="0" smtClean="0">
                <a:solidFill>
                  <a:schemeClr val="tx1"/>
                </a:solidFill>
                <a:latin typeface="+mn-lt"/>
                <a:ea typeface="+mn-ea"/>
                <a:cs typeface="+mn-cs"/>
              </a:rPr>
              <a:t> göre olağan bilim döneminde, paradigma tarafından çözülemeyen bir takım problemler ortaya çıkar ve bilim bir bunalım dönemi içine girer. Bu dönemde bilimler, insanların ihtiyacı olan teknolojiyi karşılayacak düzeyde değildir. Evren hakkında doyurucu</a:t>
            </a:r>
          </a:p>
          <a:p>
            <a:r>
              <a:rPr lang="tr-TR" sz="1200" b="0" i="0" u="none" strike="noStrike" kern="1200" baseline="0" dirty="0" smtClean="0">
                <a:solidFill>
                  <a:schemeClr val="tx1"/>
                </a:solidFill>
                <a:latin typeface="+mn-lt"/>
                <a:ea typeface="+mn-ea"/>
                <a:cs typeface="+mn-cs"/>
              </a:rPr>
              <a:t>yanıtlar verememektedir. Bilimsel açıklamalar ile gerçeklik arasındaki uyumsuzluk sürekli artmaktadır. Bu durumda bilim öncesi dönemindeki arayışlar başlar. Bu bunalım döneminde genç bir bilim insanı ortaya çıkar, yeni bir paradigma ortaya koyarak bilimsel devrimi başlatır. </a:t>
            </a:r>
            <a:endParaRPr lang="tr-TR" dirty="0"/>
          </a:p>
        </p:txBody>
      </p:sp>
      <p:sp>
        <p:nvSpPr>
          <p:cNvPr id="4" name="Slayt Numarası Yer Tutucusu 3"/>
          <p:cNvSpPr>
            <a:spLocks noGrp="1"/>
          </p:cNvSpPr>
          <p:nvPr>
            <p:ph type="sldNum" sz="quarter" idx="10"/>
          </p:nvPr>
        </p:nvSpPr>
        <p:spPr/>
        <p:txBody>
          <a:bodyPr/>
          <a:lstStyle/>
          <a:p>
            <a:fld id="{DF61EA0F-A667-4B49-8422-0062BC55E249}" type="slidenum">
              <a:rPr lang="en-US" smtClean="0"/>
              <a:t>7</a:t>
            </a:fld>
            <a:endParaRPr lang="en-US"/>
          </a:p>
        </p:txBody>
      </p:sp>
    </p:spTree>
    <p:extLst>
      <p:ext uri="{BB962C8B-B14F-4D97-AF65-F5344CB8AC3E}">
        <p14:creationId xmlns:p14="http://schemas.microsoft.com/office/powerpoint/2010/main" val="39627538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1. Dönemde insan evren hakkında doğru bir anlayışa</a:t>
            </a:r>
            <a:r>
              <a:rPr lang="tr-TR" baseline="0" dirty="0" smtClean="0"/>
              <a:t> sahip olmadığı için tanrısal güçler, ikinci dönemde yine tam olarak gelişmediği ve yetişmediği için metafizik kuvvetler </a:t>
            </a:r>
            <a:r>
              <a:rPr lang="tr-TR" baseline="0" dirty="0" err="1" smtClean="0"/>
              <a:t>aramıi</a:t>
            </a:r>
            <a:r>
              <a:rPr lang="tr-TR" baseline="0" dirty="0" smtClean="0"/>
              <a:t> nihayet sonunda pozitif yani olguların arkasında gizli güçler aramayan, onları deney ve gözleme dayanan başka olaylarla açıklayan zihin yapısına sahip olmuştur.</a:t>
            </a:r>
            <a:endParaRPr lang="tr-TR" dirty="0"/>
          </a:p>
        </p:txBody>
      </p:sp>
      <p:sp>
        <p:nvSpPr>
          <p:cNvPr id="4" name="Slayt Numarası Yer Tutucusu 3"/>
          <p:cNvSpPr>
            <a:spLocks noGrp="1"/>
          </p:cNvSpPr>
          <p:nvPr>
            <p:ph type="sldNum" sz="quarter" idx="10"/>
          </p:nvPr>
        </p:nvSpPr>
        <p:spPr/>
        <p:txBody>
          <a:bodyPr/>
          <a:lstStyle/>
          <a:p>
            <a:fld id="{DF61EA0F-A667-4B49-8422-0062BC55E249}" type="slidenum">
              <a:rPr lang="en-US" smtClean="0"/>
              <a:t>8</a:t>
            </a:fld>
            <a:endParaRPr lang="en-US"/>
          </a:p>
        </p:txBody>
      </p:sp>
    </p:spTree>
    <p:extLst>
      <p:ext uri="{BB962C8B-B14F-4D97-AF65-F5344CB8AC3E}">
        <p14:creationId xmlns:p14="http://schemas.microsoft.com/office/powerpoint/2010/main" val="27044159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err="1" smtClean="0"/>
              <a:t>Comte</a:t>
            </a:r>
            <a:r>
              <a:rPr lang="tr-TR" dirty="0" smtClean="0"/>
              <a:t> Kant’ın ahlak</a:t>
            </a:r>
            <a:r>
              <a:rPr lang="tr-TR" baseline="0" dirty="0" smtClean="0"/>
              <a:t> metafiziği kurma teşebbüsünü reddedip, onun yerine bilim değerine sahip olan bir ahlak yaratılmasını savunmuştur.</a:t>
            </a:r>
            <a:endParaRPr lang="tr-TR" dirty="0"/>
          </a:p>
        </p:txBody>
      </p:sp>
      <p:sp>
        <p:nvSpPr>
          <p:cNvPr id="4" name="Slayt Numarası Yer Tutucusu 3"/>
          <p:cNvSpPr>
            <a:spLocks noGrp="1"/>
          </p:cNvSpPr>
          <p:nvPr>
            <p:ph type="sldNum" sz="quarter" idx="10"/>
          </p:nvPr>
        </p:nvSpPr>
        <p:spPr/>
        <p:txBody>
          <a:bodyPr/>
          <a:lstStyle/>
          <a:p>
            <a:fld id="{DF61EA0F-A667-4B49-8422-0062BC55E249}" type="slidenum">
              <a:rPr lang="en-US" smtClean="0"/>
              <a:t>9</a:t>
            </a:fld>
            <a:endParaRPr lang="en-US"/>
          </a:p>
        </p:txBody>
      </p:sp>
    </p:spTree>
    <p:extLst>
      <p:ext uri="{BB962C8B-B14F-4D97-AF65-F5344CB8AC3E}">
        <p14:creationId xmlns:p14="http://schemas.microsoft.com/office/powerpoint/2010/main" val="7898406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Sözü edilen bu mantık, doğa bilimi</a:t>
            </a:r>
            <a:r>
              <a:rPr lang="tr-TR" baseline="0" dirty="0" smtClean="0"/>
              <a:t> </a:t>
            </a:r>
            <a:r>
              <a:rPr lang="tr-TR" dirty="0" smtClean="0"/>
              <a:t>mantığıdır ve sosyal bilimler de eğer bilim</a:t>
            </a:r>
            <a:r>
              <a:rPr lang="tr-TR" baseline="0" dirty="0" smtClean="0"/>
              <a:t> </a:t>
            </a:r>
            <a:r>
              <a:rPr lang="tr-TR" dirty="0" smtClean="0"/>
              <a:t>adını taşımak istiyorlarsa buna uymak</a:t>
            </a:r>
          </a:p>
          <a:p>
            <a:r>
              <a:rPr lang="tr-TR" dirty="0" smtClean="0"/>
              <a:t>zorundadır (</a:t>
            </a:r>
            <a:r>
              <a:rPr lang="tr-TR" dirty="0" err="1" smtClean="0"/>
              <a:t>Keat</a:t>
            </a:r>
            <a:r>
              <a:rPr lang="tr-TR" dirty="0" smtClean="0"/>
              <a:t> ve </a:t>
            </a:r>
            <a:r>
              <a:rPr lang="tr-TR" dirty="0" err="1" smtClean="0"/>
              <a:t>Urry</a:t>
            </a:r>
            <a:r>
              <a:rPr lang="tr-TR" dirty="0" smtClean="0"/>
              <a:t>, 1994). Dolayısıyla,</a:t>
            </a:r>
            <a:r>
              <a:rPr lang="tr-TR" baseline="0" dirty="0" smtClean="0"/>
              <a:t> </a:t>
            </a:r>
            <a:r>
              <a:rPr lang="tr-TR" dirty="0" smtClean="0"/>
              <a:t>‘</a:t>
            </a:r>
            <a:r>
              <a:rPr lang="tr-TR" dirty="0" err="1" smtClean="0"/>
              <a:t>bilim’in</a:t>
            </a:r>
            <a:r>
              <a:rPr lang="tr-TR" dirty="0" smtClean="0"/>
              <a:t> gelişmesindeki hakim yaklaşım</a:t>
            </a:r>
            <a:r>
              <a:rPr lang="tr-TR" baseline="0" dirty="0" smtClean="0"/>
              <a:t> </a:t>
            </a:r>
            <a:r>
              <a:rPr lang="tr-TR" dirty="0" smtClean="0"/>
              <a:t>olarak pozitivizm, sosyal bilimlerin tarihsel</a:t>
            </a:r>
            <a:r>
              <a:rPr lang="tr-TR" baseline="0" dirty="0" smtClean="0"/>
              <a:t> </a:t>
            </a:r>
            <a:r>
              <a:rPr lang="tr-TR" dirty="0" smtClean="0"/>
              <a:t>gelişiminde de hakimiyetini sürdürmüştür.</a:t>
            </a:r>
          </a:p>
          <a:p>
            <a:endParaRPr lang="tr-TR" dirty="0"/>
          </a:p>
        </p:txBody>
      </p:sp>
      <p:sp>
        <p:nvSpPr>
          <p:cNvPr id="4" name="Slayt Numarası Yer Tutucusu 3"/>
          <p:cNvSpPr>
            <a:spLocks noGrp="1"/>
          </p:cNvSpPr>
          <p:nvPr>
            <p:ph type="sldNum" sz="quarter" idx="10"/>
          </p:nvPr>
        </p:nvSpPr>
        <p:spPr/>
        <p:txBody>
          <a:bodyPr/>
          <a:lstStyle/>
          <a:p>
            <a:fld id="{DF61EA0F-A667-4B49-8422-0062BC55E249}" type="slidenum">
              <a:rPr lang="en-US" smtClean="0"/>
              <a:t>10</a:t>
            </a:fld>
            <a:endParaRPr lang="en-US"/>
          </a:p>
        </p:txBody>
      </p:sp>
    </p:spTree>
    <p:extLst>
      <p:ext uri="{BB962C8B-B14F-4D97-AF65-F5344CB8AC3E}">
        <p14:creationId xmlns:p14="http://schemas.microsoft.com/office/powerpoint/2010/main" val="4355276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Post-pozitivist</a:t>
            </a:r>
            <a:r>
              <a:rPr lang="tr-TR" baseline="0" dirty="0" smtClean="0"/>
              <a:t> </a:t>
            </a:r>
            <a:r>
              <a:rPr lang="tr-TR" dirty="0" smtClean="0"/>
              <a:t>paradigma, pozitivist epistemolojiden</a:t>
            </a:r>
            <a:r>
              <a:rPr lang="tr-TR" baseline="0" dirty="0" smtClean="0"/>
              <a:t> </a:t>
            </a:r>
            <a:r>
              <a:rPr lang="tr-TR" dirty="0" smtClean="0"/>
              <a:t>tümüyle bir kopuşu temsil etmemekle birlikte,</a:t>
            </a:r>
          </a:p>
          <a:p>
            <a:r>
              <a:rPr lang="tr-TR" dirty="0" err="1" smtClean="0"/>
              <a:t>düalistik</a:t>
            </a:r>
            <a:r>
              <a:rPr lang="tr-TR" dirty="0" smtClean="0"/>
              <a:t> bakış açısı ve nesnelcilik anlayışı</a:t>
            </a:r>
            <a:r>
              <a:rPr lang="tr-TR" baseline="0" dirty="0" smtClean="0"/>
              <a:t> </a:t>
            </a:r>
            <a:r>
              <a:rPr lang="tr-TR" dirty="0" smtClean="0"/>
              <a:t>biraz değişime uğramıştır. Kavramdaki</a:t>
            </a:r>
            <a:r>
              <a:rPr lang="tr-TR" baseline="0" dirty="0" smtClean="0"/>
              <a:t> bu değişiklikle birlikte post pozitivizm ya da mantıksal deneycilik denmiştir.</a:t>
            </a:r>
            <a:endParaRPr lang="tr-TR" dirty="0"/>
          </a:p>
        </p:txBody>
      </p:sp>
      <p:sp>
        <p:nvSpPr>
          <p:cNvPr id="4" name="Slayt Numarası Yer Tutucusu 3"/>
          <p:cNvSpPr>
            <a:spLocks noGrp="1"/>
          </p:cNvSpPr>
          <p:nvPr>
            <p:ph type="sldNum" sz="quarter" idx="10"/>
          </p:nvPr>
        </p:nvSpPr>
        <p:spPr/>
        <p:txBody>
          <a:bodyPr/>
          <a:lstStyle/>
          <a:p>
            <a:fld id="{DF61EA0F-A667-4B49-8422-0062BC55E249}" type="slidenum">
              <a:rPr lang="en-US" smtClean="0"/>
              <a:t>11</a:t>
            </a:fld>
            <a:endParaRPr lang="en-US"/>
          </a:p>
        </p:txBody>
      </p:sp>
    </p:spTree>
    <p:extLst>
      <p:ext uri="{BB962C8B-B14F-4D97-AF65-F5344CB8AC3E}">
        <p14:creationId xmlns:p14="http://schemas.microsoft.com/office/powerpoint/2010/main" val="3749420537"/>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en-US"/>
              <a:t>Click to edit Master title style</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AEFB311-7818-42FE-83AA-6D570FFC7953}" type="datetime1">
              <a:rPr lang="en-US" smtClean="0"/>
              <a:t>11/29/2017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4FAB73BC-B049-4115-A692-8D63A059BFB8}"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FD2D3-55E1-4B59-B908-843909D4B00A}" type="datetime1">
              <a:rPr lang="en-US" smtClean="0"/>
              <a:t>11/29/2017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AAF4C61-ECDD-4866-9941-77A2159CD2B4}" type="datetime1">
              <a:rPr lang="en-US" smtClean="0"/>
              <a:t>11/29/2017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F05709D-9C7F-40CA-8051-5B3A9F383EFF}" type="datetime1">
              <a:rPr lang="en-US" smtClean="0"/>
              <a:t>11/29/2017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en-US"/>
              <a:t>Click to edit Master title style</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8593667" y="6272784"/>
            <a:ext cx="2644309" cy="365125"/>
          </a:xfrm>
        </p:spPr>
        <p:txBody>
          <a:bodyPr/>
          <a:lstStyle/>
          <a:p>
            <a:fld id="{4A0B819F-C57C-4450-9A5D-FEE3637B32DA}" type="datetime1">
              <a:rPr lang="en-US" smtClean="0"/>
              <a:t>11/29/2017</a:t>
            </a:fld>
            <a:endParaRPr lang="en-US" dirty="0"/>
          </a:p>
        </p:txBody>
      </p:sp>
      <p:sp>
        <p:nvSpPr>
          <p:cNvPr id="5" name="Footer Placeholder 4"/>
          <p:cNvSpPr>
            <a:spLocks noGrp="1"/>
          </p:cNvSpPr>
          <p:nvPr>
            <p:ph type="ftr" sz="quarter" idx="11"/>
          </p:nvPr>
        </p:nvSpPr>
        <p:spPr>
          <a:xfrm>
            <a:off x="2182708" y="6272784"/>
            <a:ext cx="6327648" cy="365125"/>
          </a:xfrm>
        </p:spPr>
        <p:txBody>
          <a:bodyPr/>
          <a:lstStyle/>
          <a:p>
            <a:endParaRPr lang="en-US" dirty="0"/>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4FAB73BC-B049-4115-A692-8D63A059BFB8}"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63D5DF-6000-45FF-9DE0-C3CD5972701E}" type="datetime1">
              <a:rPr lang="en-US" smtClean="0"/>
              <a:t>11/29/2017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32A3343-885A-4A3F-A684-5CF0B65FF48F}" type="datetime1">
              <a:rPr lang="en-US" smtClean="0"/>
              <a:t>11/29/2017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FC833F5-4421-4118-A411-9078BE18146C}" type="datetime1">
              <a:rPr lang="en-US" smtClean="0"/>
              <a:t>11/29/2017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D8FD05D-D05E-4D83-832A-5CD2D43518AA}" type="datetime1">
              <a:rPr lang="en-US" smtClean="0"/>
              <a:t>11/29/2017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a:t>Click to edit Master title style</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18597DF-80EB-4F75-B55E-54E1B64DA18C}" type="datetime1">
              <a:rPr lang="en-US" smtClean="0"/>
              <a:t>11/29/2017</a:t>
            </a:fld>
            <a:endParaRPr lang="en-US" dirty="0"/>
          </a:p>
        </p:txBody>
      </p:sp>
      <p:sp>
        <p:nvSpPr>
          <p:cNvPr id="6" name="Footer Placeholder 5"/>
          <p:cNvSpPr>
            <a:spLocks noGrp="1"/>
          </p:cNvSpPr>
          <p:nvPr>
            <p:ph type="ftr" sz="quarter" idx="11"/>
          </p:nvPr>
        </p:nvSpPr>
        <p:spPr/>
        <p:txBody>
          <a:bodyPr/>
          <a:lstStyle/>
          <a:p>
            <a:endParaRPr lang="en-US" dirty="0"/>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E2DF3B7-BBE3-423A-9B9D-0B1DE9535D58}" type="datetime1">
              <a:rPr lang="en-US" smtClean="0"/>
              <a:t>11/29/2017</a:t>
            </a:fld>
            <a:endParaRPr lang="en-US" dirty="0"/>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A36A617E-1975-4BD2-A289-52EFD9B634E8}" type="datetime1">
              <a:rPr lang="en-US" smtClean="0"/>
              <a:t>11/29/2017</a:t>
            </a:fld>
            <a:endParaRPr lang="en-US" dirty="0"/>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en-US" dirty="0"/>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hdr="0" ftr="0" dt="0"/>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05840" y="1353312"/>
            <a:ext cx="9966960" cy="3035808"/>
          </a:xfrm>
          <a:noFill/>
        </p:spPr>
        <p:txBody>
          <a:bodyPr/>
          <a:lstStyle/>
          <a:p>
            <a:pPr algn="ctr"/>
            <a:r>
              <a:rPr lang="en-US" dirty="0"/>
              <a:t>BİLİMSEL </a:t>
            </a:r>
            <a:r>
              <a:rPr lang="en-US" dirty="0" smtClean="0"/>
              <a:t>ARA</a:t>
            </a:r>
            <a:r>
              <a:rPr lang="tr-TR" sz="10500" dirty="0"/>
              <a:t>Ş</a:t>
            </a:r>
            <a:r>
              <a:rPr lang="en-US" dirty="0" smtClean="0"/>
              <a:t>TIRMA YÖNTEMLERİ</a:t>
            </a:r>
            <a:r>
              <a:rPr lang="tr-TR" dirty="0" smtClean="0"/>
              <a:t> 2. DERS</a:t>
            </a:r>
            <a:endParaRPr lang="tr-TR" dirty="0"/>
          </a:p>
        </p:txBody>
      </p:sp>
      <p:sp>
        <p:nvSpPr>
          <p:cNvPr id="4" name="Unvan 1"/>
          <p:cNvSpPr txBox="1">
            <a:spLocks/>
          </p:cNvSpPr>
          <p:nvPr/>
        </p:nvSpPr>
        <p:spPr>
          <a:xfrm>
            <a:off x="1005840" y="5090983"/>
            <a:ext cx="10058400" cy="1609344"/>
          </a:xfrm>
          <a:prstGeom prst="rect">
            <a:avLst/>
          </a:prstGeom>
        </p:spPr>
        <p:txBody>
          <a:bodyPr vert="horz" lIns="91440" tIns="45720" rIns="91440" bIns="45720" rtlCol="0" anchor="ctr">
            <a:noAutofit/>
          </a:bodyPr>
          <a:lstStyle>
            <a:lvl1pPr algn="l" defTabSz="914400" rtl="0" eaLnBrk="1" latinLnBrk="0" hangingPunct="1">
              <a:lnSpc>
                <a:spcPct val="80000"/>
              </a:lnSpc>
              <a:spcBef>
                <a:spcPct val="0"/>
              </a:spcBef>
              <a:buNone/>
              <a:defRPr sz="9600" kern="1200" cap="all" baseline="0">
                <a:blipFill dpi="0" rotWithShape="1">
                  <a:blip r:embed="rId3"/>
                  <a:srcRect/>
                  <a:tile tx="6350" ty="-127000" sx="65000" sy="64000" flip="none" algn="tl"/>
                </a:blipFill>
                <a:latin typeface="+mj-lt"/>
                <a:ea typeface="+mj-ea"/>
                <a:cs typeface="+mj-cs"/>
              </a:defRPr>
            </a:lvl1pPr>
          </a:lstStyle>
          <a:p>
            <a:r>
              <a:rPr lang="tr-TR" sz="3600" dirty="0" smtClean="0">
                <a:solidFill>
                  <a:srgbClr val="C00000"/>
                </a:solidFill>
              </a:rPr>
              <a:t>NİCEL VE NİTEL ARAŞTIRMA PARADİGMALARI</a:t>
            </a:r>
            <a:endParaRPr lang="tr-TR" sz="3600" dirty="0">
              <a:solidFill>
                <a:srgbClr val="C00000"/>
              </a:solidFill>
            </a:endParaRPr>
          </a:p>
        </p:txBody>
      </p:sp>
      <p:sp>
        <p:nvSpPr>
          <p:cNvPr id="5" name="Slayt Numarası Yer Tutucusu 4"/>
          <p:cNvSpPr>
            <a:spLocks noGrp="1"/>
          </p:cNvSpPr>
          <p:nvPr>
            <p:ph type="sldNum" sz="quarter" idx="12"/>
          </p:nvPr>
        </p:nvSpPr>
        <p:spPr/>
        <p:txBody>
          <a:bodyPr/>
          <a:lstStyle/>
          <a:p>
            <a:fld id="{4FAB73BC-B049-4115-A692-8D63A059BFB8}" type="slidenum">
              <a:rPr lang="en-US" smtClean="0"/>
              <a:pPr/>
              <a:t>1</a:t>
            </a:fld>
            <a:endParaRPr lang="en-US" dirty="0"/>
          </a:p>
        </p:txBody>
      </p:sp>
    </p:spTree>
    <p:extLst>
      <p:ext uri="{BB962C8B-B14F-4D97-AF65-F5344CB8AC3E}">
        <p14:creationId xmlns:p14="http://schemas.microsoft.com/office/powerpoint/2010/main" val="387934632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024128" y="301752"/>
            <a:ext cx="10104120" cy="1609344"/>
          </a:xfrm>
        </p:spPr>
        <p:txBody>
          <a:bodyPr/>
          <a:lstStyle/>
          <a:p>
            <a:r>
              <a:rPr lang="tr-TR" dirty="0" err="1" smtClean="0"/>
              <a:t>Pozİtİvİst</a:t>
            </a:r>
            <a:r>
              <a:rPr lang="tr-TR" dirty="0" smtClean="0"/>
              <a:t> </a:t>
            </a:r>
            <a:r>
              <a:rPr lang="tr-TR" dirty="0" err="1" smtClean="0"/>
              <a:t>Paradİgma</a:t>
            </a:r>
            <a:endParaRPr lang="tr-TR" dirty="0"/>
          </a:p>
        </p:txBody>
      </p:sp>
      <p:sp>
        <p:nvSpPr>
          <p:cNvPr id="3" name="İçerik Yer Tutucusu 2"/>
          <p:cNvSpPr>
            <a:spLocks noGrp="1"/>
          </p:cNvSpPr>
          <p:nvPr>
            <p:ph idx="1"/>
          </p:nvPr>
        </p:nvSpPr>
        <p:spPr>
          <a:xfrm>
            <a:off x="609600" y="1825625"/>
            <a:ext cx="5423066" cy="1868586"/>
          </a:xfrm>
        </p:spPr>
        <p:txBody>
          <a:bodyPr>
            <a:normAutofit/>
          </a:bodyPr>
          <a:lstStyle/>
          <a:p>
            <a:pPr algn="just"/>
            <a:r>
              <a:rPr lang="tr-TR" sz="2200" dirty="0"/>
              <a:t>Pozitivist görüş, ‘metodolojik </a:t>
            </a:r>
            <a:r>
              <a:rPr lang="tr-TR" sz="2200" dirty="0" smtClean="0"/>
              <a:t>birlik’ ilkesini </a:t>
            </a:r>
            <a:r>
              <a:rPr lang="tr-TR" sz="2200" dirty="0"/>
              <a:t>kabul eder. Buna göre, tek bir </a:t>
            </a:r>
            <a:r>
              <a:rPr lang="tr-TR" sz="2200" dirty="0" smtClean="0"/>
              <a:t>bilim mantığı </a:t>
            </a:r>
            <a:r>
              <a:rPr lang="tr-TR" sz="2200" dirty="0"/>
              <a:t>vardır ve bilim adını taşıyan </a:t>
            </a:r>
            <a:r>
              <a:rPr lang="tr-TR" sz="2200" dirty="0" smtClean="0"/>
              <a:t>her entelektüel </a:t>
            </a:r>
            <a:r>
              <a:rPr lang="tr-TR" sz="2200" dirty="0"/>
              <a:t>etkinlik bu mantığa </a:t>
            </a:r>
            <a:r>
              <a:rPr lang="tr-TR" sz="2200" dirty="0" smtClean="0"/>
              <a:t>uymalıdır</a:t>
            </a:r>
            <a:r>
              <a:rPr lang="tr-TR" sz="2200" dirty="0"/>
              <a:t> </a:t>
            </a:r>
            <a:r>
              <a:rPr lang="tr-TR" sz="2200" dirty="0" smtClean="0"/>
              <a:t>(7).</a:t>
            </a:r>
          </a:p>
        </p:txBody>
      </p:sp>
      <p:sp>
        <p:nvSpPr>
          <p:cNvPr id="4" name="Yuvarlatılmış Dikdörtgen 3"/>
          <p:cNvSpPr/>
          <p:nvPr/>
        </p:nvSpPr>
        <p:spPr>
          <a:xfrm>
            <a:off x="6650182" y="2553194"/>
            <a:ext cx="4963886" cy="296883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tr-TR" b="1" dirty="0"/>
              <a:t>«Eğer siz pozitivist bir araştırmacıysanız, insanlara sunulan tek bir gerçekliğin var olduğunu ve bu gerçekliğin ölçülebildiğini ve belli ölçüde bir kesinliği olduğunu söyleyen ontolojik bir inanca sahipsiniz demektir</a:t>
            </a:r>
            <a:r>
              <a:rPr lang="tr-TR" b="1" dirty="0" smtClean="0"/>
              <a:t>»</a:t>
            </a:r>
            <a:endParaRPr lang="tr-TR" b="1" dirty="0"/>
          </a:p>
        </p:txBody>
      </p:sp>
      <p:sp>
        <p:nvSpPr>
          <p:cNvPr id="5" name="Metin kutusu 4"/>
          <p:cNvSpPr txBox="1"/>
          <p:nvPr/>
        </p:nvSpPr>
        <p:spPr>
          <a:xfrm>
            <a:off x="296884" y="6390119"/>
            <a:ext cx="8953994" cy="246221"/>
          </a:xfrm>
          <a:prstGeom prst="rect">
            <a:avLst/>
          </a:prstGeom>
          <a:noFill/>
        </p:spPr>
        <p:txBody>
          <a:bodyPr wrap="square" rtlCol="0">
            <a:spAutoFit/>
          </a:bodyPr>
          <a:lstStyle/>
          <a:p>
            <a:r>
              <a:rPr lang="tr-TR" sz="1000" dirty="0" smtClean="0"/>
              <a:t>7. Kuş, E. (2007). </a:t>
            </a:r>
            <a:r>
              <a:rPr lang="tr-TR" sz="1000" dirty="0"/>
              <a:t>Sosyal Bilim </a:t>
            </a:r>
            <a:r>
              <a:rPr lang="tr-TR" sz="1000" dirty="0" smtClean="0"/>
              <a:t>Metodolojisinde Paradigma Dönüşümü ve </a:t>
            </a:r>
            <a:r>
              <a:rPr lang="tr-TR" sz="1000" dirty="0"/>
              <a:t>Psikolojide </a:t>
            </a:r>
            <a:r>
              <a:rPr lang="tr-TR" sz="1000" dirty="0" smtClean="0"/>
              <a:t>Nitel Araştırma.</a:t>
            </a:r>
            <a:r>
              <a:rPr lang="tr-TR" sz="1000" dirty="0"/>
              <a:t> Türk Psikoloji </a:t>
            </a:r>
            <a:r>
              <a:rPr lang="tr-TR" sz="1000" dirty="0" smtClean="0"/>
              <a:t>Yazıları,. 10 </a:t>
            </a:r>
            <a:r>
              <a:rPr lang="tr-TR" sz="1000" dirty="0"/>
              <a:t>(20), 19-41</a:t>
            </a:r>
          </a:p>
        </p:txBody>
      </p:sp>
      <p:pic>
        <p:nvPicPr>
          <p:cNvPr id="2050" name="Picture 2" descr="http://www.risalehaber.com/d/news/10938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44822" y="3694211"/>
            <a:ext cx="3029059" cy="2279392"/>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6" name="Slayt Numarası Yer Tutucusu 5"/>
          <p:cNvSpPr>
            <a:spLocks noGrp="1"/>
          </p:cNvSpPr>
          <p:nvPr>
            <p:ph type="sldNum" sz="quarter" idx="12"/>
          </p:nvPr>
        </p:nvSpPr>
        <p:spPr/>
        <p:txBody>
          <a:bodyPr/>
          <a:lstStyle/>
          <a:p>
            <a:fld id="{4FAB73BC-B049-4115-A692-8D63A059BFB8}" type="slidenum">
              <a:rPr lang="en-US" smtClean="0"/>
              <a:t>10</a:t>
            </a:fld>
            <a:endParaRPr lang="en-US" dirty="0"/>
          </a:p>
        </p:txBody>
      </p:sp>
    </p:spTree>
    <p:extLst>
      <p:ext uri="{BB962C8B-B14F-4D97-AF65-F5344CB8AC3E}">
        <p14:creationId xmlns:p14="http://schemas.microsoft.com/office/powerpoint/2010/main" val="375119062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899160" y="131064"/>
            <a:ext cx="10058400" cy="1609344"/>
          </a:xfrm>
        </p:spPr>
        <p:txBody>
          <a:bodyPr/>
          <a:lstStyle/>
          <a:p>
            <a:r>
              <a:rPr lang="tr-TR" cap="none" dirty="0" smtClean="0"/>
              <a:t>Post Pozitivist Paradigma</a:t>
            </a:r>
            <a:endParaRPr lang="tr-TR" cap="none" dirty="0"/>
          </a:p>
        </p:txBody>
      </p:sp>
      <p:sp>
        <p:nvSpPr>
          <p:cNvPr id="3" name="İçerik Yer Tutucusu 2"/>
          <p:cNvSpPr>
            <a:spLocks noGrp="1"/>
          </p:cNvSpPr>
          <p:nvPr>
            <p:ph idx="1"/>
          </p:nvPr>
        </p:nvSpPr>
        <p:spPr>
          <a:xfrm>
            <a:off x="447304" y="1671145"/>
            <a:ext cx="4819640" cy="4505818"/>
          </a:xfrm>
        </p:spPr>
        <p:txBody>
          <a:bodyPr>
            <a:normAutofit/>
          </a:bodyPr>
          <a:lstStyle/>
          <a:p>
            <a:pPr algn="just"/>
            <a:r>
              <a:rPr lang="tr-TR" sz="2200" dirty="0"/>
              <a:t>Post-pozitivist bilim anlayışı, pozitivizmin akla ve bilimin ayrıcalıklı özelliği olarak deneye verilen konumun eleştirisi üzerinde yükselir</a:t>
            </a:r>
            <a:r>
              <a:rPr lang="tr-TR" sz="2200" dirty="0" smtClean="0"/>
              <a:t>.</a:t>
            </a:r>
          </a:p>
          <a:p>
            <a:pPr algn="just"/>
            <a:endParaRPr lang="tr-TR" sz="2200" dirty="0"/>
          </a:p>
          <a:p>
            <a:pPr algn="just"/>
            <a:r>
              <a:rPr lang="tr-TR" sz="2200" dirty="0" smtClean="0"/>
              <a:t>1930 ve 1940’larda ölçülebilir ve bilinen tek bir gerçekliğin olduğu ontolojisine dayanan mantıksal pozitivizm birçok eleştiri almıştır(5). </a:t>
            </a:r>
            <a:endParaRPr lang="tr-TR" sz="2200" dirty="0"/>
          </a:p>
        </p:txBody>
      </p:sp>
      <p:sp>
        <p:nvSpPr>
          <p:cNvPr id="4" name="Dikdörtgen 3"/>
          <p:cNvSpPr/>
          <p:nvPr/>
        </p:nvSpPr>
        <p:spPr>
          <a:xfrm>
            <a:off x="447304" y="6478427"/>
            <a:ext cx="6096000" cy="246221"/>
          </a:xfrm>
          <a:prstGeom prst="rect">
            <a:avLst/>
          </a:prstGeom>
        </p:spPr>
        <p:txBody>
          <a:bodyPr>
            <a:spAutoFit/>
          </a:bodyPr>
          <a:lstStyle/>
          <a:p>
            <a:r>
              <a:rPr lang="tr-TR" sz="1000" dirty="0"/>
              <a:t>5. </a:t>
            </a:r>
            <a:r>
              <a:rPr lang="tr-TR" sz="1000" dirty="0" err="1"/>
              <a:t>Glesne</a:t>
            </a:r>
            <a:r>
              <a:rPr lang="tr-TR" sz="1000" dirty="0"/>
              <a:t> C. (2013). Nitel Araştırma Giriş (3.Baskı). Anı Yayıncılık, Ankara</a:t>
            </a:r>
          </a:p>
        </p:txBody>
      </p:sp>
      <p:pic>
        <p:nvPicPr>
          <p:cNvPr id="1026" name="Picture 2" descr="http://3.bp.blogspot.com/-GAGrbeZAmpQ/T3x_FMs8HJI/AAAAAAAAA8w/CJMQGxXRdtc/s1600/akil-icin-yol-birdir.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01037" y="1986456"/>
            <a:ext cx="5044178" cy="3736428"/>
          </a:xfrm>
          <a:prstGeom prst="rect">
            <a:avLst/>
          </a:prstGeom>
          <a:noFill/>
          <a:extLst>
            <a:ext uri="{909E8E84-426E-40DD-AFC4-6F175D3DCCD1}">
              <a14:hiddenFill xmlns:a14="http://schemas.microsoft.com/office/drawing/2010/main">
                <a:solidFill>
                  <a:srgbClr val="FFFFFF"/>
                </a:solidFill>
              </a14:hiddenFill>
            </a:ext>
          </a:extLst>
        </p:spPr>
      </p:pic>
      <p:sp>
        <p:nvSpPr>
          <p:cNvPr id="5" name="Slayt Numarası Yer Tutucusu 4"/>
          <p:cNvSpPr>
            <a:spLocks noGrp="1"/>
          </p:cNvSpPr>
          <p:nvPr>
            <p:ph type="sldNum" sz="quarter" idx="12"/>
          </p:nvPr>
        </p:nvSpPr>
        <p:spPr/>
        <p:txBody>
          <a:bodyPr/>
          <a:lstStyle/>
          <a:p>
            <a:fld id="{4FAB73BC-B049-4115-A692-8D63A059BFB8}" type="slidenum">
              <a:rPr lang="en-US" smtClean="0"/>
              <a:t>11</a:t>
            </a:fld>
            <a:endParaRPr lang="en-US" dirty="0"/>
          </a:p>
        </p:txBody>
      </p:sp>
    </p:spTree>
    <p:extLst>
      <p:ext uri="{BB962C8B-B14F-4D97-AF65-F5344CB8AC3E}">
        <p14:creationId xmlns:p14="http://schemas.microsoft.com/office/powerpoint/2010/main" val="49414806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069848" y="484632"/>
            <a:ext cx="10058400" cy="1173480"/>
          </a:xfrm>
        </p:spPr>
        <p:txBody>
          <a:bodyPr/>
          <a:lstStyle/>
          <a:p>
            <a:r>
              <a:rPr lang="tr-TR" cap="none" dirty="0" smtClean="0"/>
              <a:t>Ele</a:t>
            </a:r>
            <a:r>
              <a:rPr lang="tr-TR" sz="5800" cap="none" dirty="0" smtClean="0"/>
              <a:t>ş</a:t>
            </a:r>
            <a:r>
              <a:rPr lang="tr-TR" cap="none" dirty="0" smtClean="0"/>
              <a:t>tirel Kuram Paradigması</a:t>
            </a:r>
            <a:endParaRPr lang="tr-TR" cap="none" dirty="0"/>
          </a:p>
        </p:txBody>
      </p:sp>
      <p:sp>
        <p:nvSpPr>
          <p:cNvPr id="3" name="İçerik Yer Tutucusu 2"/>
          <p:cNvSpPr>
            <a:spLocks noGrp="1"/>
          </p:cNvSpPr>
          <p:nvPr>
            <p:ph idx="1"/>
          </p:nvPr>
        </p:nvSpPr>
        <p:spPr>
          <a:xfrm>
            <a:off x="723900" y="1825625"/>
            <a:ext cx="6286499" cy="4351338"/>
          </a:xfrm>
        </p:spPr>
        <p:txBody>
          <a:bodyPr>
            <a:noAutofit/>
          </a:bodyPr>
          <a:lstStyle/>
          <a:p>
            <a:pPr algn="just"/>
            <a:r>
              <a:rPr lang="tr-TR" sz="2200" dirty="0" smtClean="0"/>
              <a:t>Eleştirel kuramda eleştiri terimi «</a:t>
            </a:r>
            <a:r>
              <a:rPr lang="tr-TR" sz="2200" b="1" dirty="0" smtClean="0">
                <a:solidFill>
                  <a:srgbClr val="C00000"/>
                </a:solidFill>
              </a:rPr>
              <a:t>insan özgürlüğünü, adaleti ve demokrasiyi sınırlayan inanç ve eylemleri belirleyip ortaya çıkarma»</a:t>
            </a:r>
            <a:r>
              <a:rPr lang="tr-TR" sz="2200" dirty="0" smtClean="0"/>
              <a:t> anlamına gelir (5).</a:t>
            </a:r>
          </a:p>
          <a:p>
            <a:pPr algn="just"/>
            <a:endParaRPr lang="tr-TR" sz="2200" dirty="0" smtClean="0"/>
          </a:p>
          <a:p>
            <a:pPr algn="just"/>
            <a:r>
              <a:rPr lang="tr-TR" sz="2200" dirty="0" smtClean="0"/>
              <a:t>Eleştirel kuram çalışmalarında temel düşünce ideolojilerin gerçekliği çarpıtmak için uğraştığıdır. Eleştirel araştırmacıların rolü bu çarpıtılmış ideolojilerin sürekliliğini sağlayan ilişkili yapıları, mekanizmaları ve süreçleri ortaya çıkarmak ve irdelemektir (5).</a:t>
            </a:r>
          </a:p>
        </p:txBody>
      </p:sp>
      <p:pic>
        <p:nvPicPr>
          <p:cNvPr id="2050" name="Picture 2" descr="http://img12.imageshack.us/img12/5705/paradigmagozlugu.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11398" y="2376075"/>
            <a:ext cx="3810000" cy="2195925"/>
          </a:xfrm>
          <a:prstGeom prst="rect">
            <a:avLst/>
          </a:prstGeom>
          <a:noFill/>
          <a:extLst>
            <a:ext uri="{909E8E84-426E-40DD-AFC4-6F175D3DCCD1}">
              <a14:hiddenFill xmlns:a14="http://schemas.microsoft.com/office/drawing/2010/main">
                <a:solidFill>
                  <a:srgbClr val="FFFFFF"/>
                </a:solidFill>
              </a14:hiddenFill>
            </a:ext>
          </a:extLst>
        </p:spPr>
      </p:pic>
      <p:sp>
        <p:nvSpPr>
          <p:cNvPr id="4" name="Dikdörtgen 3"/>
          <p:cNvSpPr/>
          <p:nvPr/>
        </p:nvSpPr>
        <p:spPr>
          <a:xfrm>
            <a:off x="447304" y="6335923"/>
            <a:ext cx="6096000" cy="246221"/>
          </a:xfrm>
          <a:prstGeom prst="rect">
            <a:avLst/>
          </a:prstGeom>
        </p:spPr>
        <p:txBody>
          <a:bodyPr>
            <a:spAutoFit/>
          </a:bodyPr>
          <a:lstStyle/>
          <a:p>
            <a:r>
              <a:rPr lang="tr-TR" sz="1000" dirty="0"/>
              <a:t>5. </a:t>
            </a:r>
            <a:r>
              <a:rPr lang="tr-TR" sz="1000" dirty="0" err="1"/>
              <a:t>Glesne</a:t>
            </a:r>
            <a:r>
              <a:rPr lang="tr-TR" sz="1000" dirty="0"/>
              <a:t> C. (2013). Nitel Araştırma Giriş (3.Baskı). Anı Yayıncılık, Ankara</a:t>
            </a:r>
          </a:p>
        </p:txBody>
      </p:sp>
      <p:sp>
        <p:nvSpPr>
          <p:cNvPr id="5" name="Slayt Numarası Yer Tutucusu 4"/>
          <p:cNvSpPr>
            <a:spLocks noGrp="1"/>
          </p:cNvSpPr>
          <p:nvPr>
            <p:ph type="sldNum" sz="quarter" idx="12"/>
          </p:nvPr>
        </p:nvSpPr>
        <p:spPr/>
        <p:txBody>
          <a:bodyPr/>
          <a:lstStyle/>
          <a:p>
            <a:fld id="{4FAB73BC-B049-4115-A692-8D63A059BFB8}" type="slidenum">
              <a:rPr lang="en-US" smtClean="0"/>
              <a:t>12</a:t>
            </a:fld>
            <a:endParaRPr lang="en-US" dirty="0"/>
          </a:p>
        </p:txBody>
      </p:sp>
    </p:spTree>
    <p:extLst>
      <p:ext uri="{BB962C8B-B14F-4D97-AF65-F5344CB8AC3E}">
        <p14:creationId xmlns:p14="http://schemas.microsoft.com/office/powerpoint/2010/main" val="215870246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82752" y="228600"/>
            <a:ext cx="10457688" cy="1609344"/>
          </a:xfrm>
        </p:spPr>
        <p:txBody>
          <a:bodyPr/>
          <a:lstStyle/>
          <a:p>
            <a:r>
              <a:rPr lang="tr-TR" cap="none" dirty="0" smtClean="0"/>
              <a:t>Eleştirel Kurama Dayanan Araştırmaların Özellikleri</a:t>
            </a:r>
            <a:endParaRPr lang="tr-TR" cap="none" dirty="0"/>
          </a:p>
        </p:txBody>
      </p:sp>
      <p:sp>
        <p:nvSpPr>
          <p:cNvPr id="3" name="İçerik Yer Tutucusu 2"/>
          <p:cNvSpPr>
            <a:spLocks noGrp="1"/>
          </p:cNvSpPr>
          <p:nvPr>
            <p:ph idx="1"/>
          </p:nvPr>
        </p:nvSpPr>
        <p:spPr>
          <a:xfrm>
            <a:off x="803069" y="2250194"/>
            <a:ext cx="6097603" cy="3234055"/>
          </a:xfrm>
        </p:spPr>
        <p:txBody>
          <a:bodyPr>
            <a:noAutofit/>
          </a:bodyPr>
          <a:lstStyle/>
          <a:p>
            <a:pPr marL="342900" indent="-342900" algn="just">
              <a:buAutoNum type="arabicPeriod"/>
            </a:pPr>
            <a:r>
              <a:rPr lang="tr-TR" sz="2400" dirty="0" smtClean="0"/>
              <a:t>Araştırmayı bir politik hareket olarak görürler.</a:t>
            </a:r>
          </a:p>
          <a:p>
            <a:pPr marL="342900" indent="-342900" algn="just">
              <a:buAutoNum type="arabicPeriod"/>
            </a:pPr>
            <a:r>
              <a:rPr lang="tr-TR" sz="2400" dirty="0" smtClean="0"/>
              <a:t>Sıklıkla dile ya da neyin söylenip söylenemediğine, kimin otoritenin rızasıyla konuşup kimin dinlemek zorunda olduğuna ve söylenmeden herkesin uyduğu kurallara odaklanır.</a:t>
            </a:r>
          </a:p>
          <a:p>
            <a:pPr marL="342900" indent="-342900" algn="just">
              <a:buAutoNum type="arabicPeriod"/>
            </a:pPr>
            <a:r>
              <a:rPr lang="tr-TR" sz="2400" dirty="0" smtClean="0"/>
              <a:t>Genellikle düşünce ile eylem, kuram ile uygulama arasındaki ilişkilerle ilgilenir.</a:t>
            </a:r>
          </a:p>
        </p:txBody>
      </p:sp>
      <p:sp>
        <p:nvSpPr>
          <p:cNvPr id="4" name="Dikdörtgen 3"/>
          <p:cNvSpPr/>
          <p:nvPr/>
        </p:nvSpPr>
        <p:spPr>
          <a:xfrm>
            <a:off x="411678" y="6324048"/>
            <a:ext cx="6096000" cy="246221"/>
          </a:xfrm>
          <a:prstGeom prst="rect">
            <a:avLst/>
          </a:prstGeom>
        </p:spPr>
        <p:txBody>
          <a:bodyPr>
            <a:spAutoFit/>
          </a:bodyPr>
          <a:lstStyle/>
          <a:p>
            <a:r>
              <a:rPr lang="tr-TR" sz="1000" dirty="0"/>
              <a:t>5. </a:t>
            </a:r>
            <a:r>
              <a:rPr lang="tr-TR" sz="1000" dirty="0" err="1"/>
              <a:t>Glesne</a:t>
            </a:r>
            <a:r>
              <a:rPr lang="tr-TR" sz="1000" dirty="0"/>
              <a:t> C. (2013). Nitel Araştırma Giriş (3.Baskı). Anı Yayıncılık, Ankara</a:t>
            </a:r>
          </a:p>
        </p:txBody>
      </p:sp>
      <p:pic>
        <p:nvPicPr>
          <p:cNvPr id="4098" name="Picture 2" descr="http://www.filozof.net/Turkce/images/stories/tarih/sosyal-adalet.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96524" y="1935802"/>
            <a:ext cx="2921751" cy="386284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5" name="Slayt Numarası Yer Tutucusu 4"/>
          <p:cNvSpPr>
            <a:spLocks noGrp="1"/>
          </p:cNvSpPr>
          <p:nvPr>
            <p:ph type="sldNum" sz="quarter" idx="12"/>
          </p:nvPr>
        </p:nvSpPr>
        <p:spPr/>
        <p:txBody>
          <a:bodyPr/>
          <a:lstStyle/>
          <a:p>
            <a:fld id="{4FAB73BC-B049-4115-A692-8D63A059BFB8}" type="slidenum">
              <a:rPr lang="en-US" smtClean="0"/>
              <a:t>13</a:t>
            </a:fld>
            <a:endParaRPr lang="en-US" dirty="0"/>
          </a:p>
        </p:txBody>
      </p:sp>
    </p:spTree>
    <p:extLst>
      <p:ext uri="{BB962C8B-B14F-4D97-AF65-F5344CB8AC3E}">
        <p14:creationId xmlns:p14="http://schemas.microsoft.com/office/powerpoint/2010/main" val="213386470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cap="none" dirty="0" smtClean="0"/>
              <a:t>Post Modern/Post Kolonyal/Post Yapısal Paradigmalar</a:t>
            </a:r>
            <a:endParaRPr lang="tr-TR" cap="none" dirty="0"/>
          </a:p>
        </p:txBody>
      </p:sp>
      <p:sp>
        <p:nvSpPr>
          <p:cNvPr id="3" name="İçerik Yer Tutucusu 2"/>
          <p:cNvSpPr>
            <a:spLocks noGrp="1"/>
          </p:cNvSpPr>
          <p:nvPr>
            <p:ph idx="1"/>
          </p:nvPr>
        </p:nvSpPr>
        <p:spPr>
          <a:xfrm>
            <a:off x="5218176" y="2121408"/>
            <a:ext cx="5910072" cy="4167352"/>
          </a:xfrm>
        </p:spPr>
        <p:txBody>
          <a:bodyPr>
            <a:noAutofit/>
          </a:bodyPr>
          <a:lstStyle/>
          <a:p>
            <a:pPr algn="just"/>
            <a:r>
              <a:rPr lang="tr-TR" sz="2800" dirty="0" smtClean="0"/>
              <a:t>Post modern  bakış açısına sahip araştırma paradigması genelde  post modern, post yapısal, post kolonyal ve post </a:t>
            </a:r>
            <a:r>
              <a:rPr lang="tr-TR" sz="2800" dirty="0" err="1" smtClean="0"/>
              <a:t>fordist</a:t>
            </a:r>
            <a:r>
              <a:rPr lang="tr-TR" sz="2800" dirty="0" smtClean="0"/>
              <a:t> olarak adlandırılır.</a:t>
            </a:r>
          </a:p>
          <a:p>
            <a:pPr algn="just"/>
            <a:endParaRPr lang="tr-TR" sz="2800" dirty="0"/>
          </a:p>
          <a:p>
            <a:pPr algn="just"/>
            <a:r>
              <a:rPr lang="tr-TR" sz="2800" dirty="0" smtClean="0"/>
              <a:t>Bu araştırmacılar modern batılı düşünceyi iç ve dış etmenlerini de içine alarak radikal bir biçimde eleştirirler.</a:t>
            </a:r>
            <a:endParaRPr lang="tr-TR" sz="2800" dirty="0"/>
          </a:p>
        </p:txBody>
      </p:sp>
      <p:pic>
        <p:nvPicPr>
          <p:cNvPr id="2050" name="Picture 2" descr="https://encrypted-tbn0.gstatic.com/images?q=tbn:ANd9GcTMx2WIVarEJ1SiNFzPUD9dpFtPxo3EU00bUnZ3yLqW7ANWues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8414" y="2289574"/>
            <a:ext cx="3691557" cy="399918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4" name="Slayt Numarası Yer Tutucusu 3"/>
          <p:cNvSpPr>
            <a:spLocks noGrp="1"/>
          </p:cNvSpPr>
          <p:nvPr>
            <p:ph type="sldNum" sz="quarter" idx="12"/>
          </p:nvPr>
        </p:nvSpPr>
        <p:spPr/>
        <p:txBody>
          <a:bodyPr/>
          <a:lstStyle/>
          <a:p>
            <a:fld id="{4FAB73BC-B049-4115-A692-8D63A059BFB8}" type="slidenum">
              <a:rPr lang="en-US" smtClean="0"/>
              <a:t>14</a:t>
            </a:fld>
            <a:endParaRPr lang="en-US" dirty="0"/>
          </a:p>
        </p:txBody>
      </p:sp>
    </p:spTree>
    <p:extLst>
      <p:ext uri="{BB962C8B-B14F-4D97-AF65-F5344CB8AC3E}">
        <p14:creationId xmlns:p14="http://schemas.microsoft.com/office/powerpoint/2010/main" val="35795549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765048" y="448056"/>
            <a:ext cx="10058400" cy="1051560"/>
          </a:xfrm>
        </p:spPr>
        <p:txBody>
          <a:bodyPr/>
          <a:lstStyle/>
          <a:p>
            <a:r>
              <a:rPr lang="tr-TR" cap="none" dirty="0" err="1" smtClean="0"/>
              <a:t>Yorumlamacı</a:t>
            </a:r>
            <a:r>
              <a:rPr lang="tr-TR" cap="none" dirty="0" smtClean="0"/>
              <a:t> Paradigma</a:t>
            </a:r>
            <a:endParaRPr lang="tr-TR" cap="none" dirty="0"/>
          </a:p>
        </p:txBody>
      </p:sp>
      <p:sp>
        <p:nvSpPr>
          <p:cNvPr id="3" name="İçerik Yer Tutucusu 2"/>
          <p:cNvSpPr>
            <a:spLocks noGrp="1"/>
          </p:cNvSpPr>
          <p:nvPr>
            <p:ph idx="1"/>
          </p:nvPr>
        </p:nvSpPr>
        <p:spPr>
          <a:xfrm>
            <a:off x="377952" y="1873126"/>
            <a:ext cx="6400800" cy="3597832"/>
          </a:xfrm>
        </p:spPr>
        <p:txBody>
          <a:bodyPr>
            <a:noAutofit/>
          </a:bodyPr>
          <a:lstStyle/>
          <a:p>
            <a:pPr marL="0" indent="0" algn="just">
              <a:buNone/>
            </a:pPr>
            <a:endParaRPr lang="tr-TR" sz="2800" dirty="0" smtClean="0"/>
          </a:p>
          <a:p>
            <a:pPr algn="just"/>
            <a:r>
              <a:rPr lang="tr-TR" sz="2800" dirty="0" smtClean="0"/>
              <a:t>Bugün </a:t>
            </a:r>
            <a:r>
              <a:rPr lang="tr-TR" sz="2800" dirty="0"/>
              <a:t>mevcut birçok nitel </a:t>
            </a:r>
            <a:r>
              <a:rPr lang="tr-TR" sz="2800" dirty="0" smtClean="0"/>
              <a:t>araştırmaya dayanak </a:t>
            </a:r>
            <a:r>
              <a:rPr lang="tr-TR" sz="2800" dirty="0"/>
              <a:t>olan bir diğer paradigma </a:t>
            </a:r>
            <a:r>
              <a:rPr lang="tr-TR" sz="2800" dirty="0" smtClean="0"/>
              <a:t>ise </a:t>
            </a:r>
            <a:r>
              <a:rPr lang="tr-TR" sz="2800" dirty="0" err="1" smtClean="0"/>
              <a:t>yorumlamacı</a:t>
            </a:r>
            <a:r>
              <a:rPr lang="tr-TR" sz="2800" dirty="0" smtClean="0"/>
              <a:t> yaklaşımdan </a:t>
            </a:r>
            <a:r>
              <a:rPr lang="tr-TR" sz="2800" dirty="0"/>
              <a:t>beslenmektedir</a:t>
            </a:r>
            <a:r>
              <a:rPr lang="tr-TR" sz="2800" dirty="0" smtClean="0"/>
              <a:t>.</a:t>
            </a:r>
          </a:p>
          <a:p>
            <a:pPr algn="just"/>
            <a:r>
              <a:rPr lang="tr-TR" sz="2800" dirty="0" err="1" smtClean="0"/>
              <a:t>Yorumlamacı</a:t>
            </a:r>
            <a:r>
              <a:rPr lang="tr-TR" sz="2800" dirty="0" smtClean="0"/>
              <a:t> geleneğe yakın olan ontolojik inanç, gerçeğin sosyal ortamda oluştuğu, karmaşık olduğu ve sürekli değiştiği bir dünya görüşünü savunur.</a:t>
            </a:r>
            <a:endParaRPr lang="tr-TR" sz="2800" dirty="0"/>
          </a:p>
        </p:txBody>
      </p:sp>
      <p:pic>
        <p:nvPicPr>
          <p:cNvPr id="3074" name="Picture 2" descr="http://4.bp.blogspot.com/_u-2_xKur3nI/TN6Z28G8w7I/AAAAAAAAAEo/umeTmSuD0mw/s400/sosyal-medy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01721" y="1670482"/>
            <a:ext cx="3810000" cy="3800476"/>
          </a:xfrm>
          <a:prstGeom prst="rect">
            <a:avLst/>
          </a:prstGeom>
          <a:noFill/>
          <a:extLst>
            <a:ext uri="{909E8E84-426E-40DD-AFC4-6F175D3DCCD1}">
              <a14:hiddenFill xmlns:a14="http://schemas.microsoft.com/office/drawing/2010/main">
                <a:solidFill>
                  <a:srgbClr val="FFFFFF"/>
                </a:solidFill>
              </a14:hiddenFill>
            </a:ext>
          </a:extLst>
        </p:spPr>
      </p:pic>
      <p:sp>
        <p:nvSpPr>
          <p:cNvPr id="4" name="Slayt Numarası Yer Tutucusu 3"/>
          <p:cNvSpPr>
            <a:spLocks noGrp="1"/>
          </p:cNvSpPr>
          <p:nvPr>
            <p:ph type="sldNum" sz="quarter" idx="12"/>
          </p:nvPr>
        </p:nvSpPr>
        <p:spPr/>
        <p:txBody>
          <a:bodyPr/>
          <a:lstStyle/>
          <a:p>
            <a:fld id="{4FAB73BC-B049-4115-A692-8D63A059BFB8}" type="slidenum">
              <a:rPr lang="en-US" smtClean="0"/>
              <a:t>15</a:t>
            </a:fld>
            <a:endParaRPr lang="en-US" dirty="0"/>
          </a:p>
        </p:txBody>
      </p:sp>
    </p:spTree>
    <p:extLst>
      <p:ext uri="{BB962C8B-B14F-4D97-AF65-F5344CB8AC3E}">
        <p14:creationId xmlns:p14="http://schemas.microsoft.com/office/powerpoint/2010/main" val="210069312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069848" y="484632"/>
            <a:ext cx="10058400" cy="1197864"/>
          </a:xfrm>
        </p:spPr>
        <p:txBody>
          <a:bodyPr/>
          <a:lstStyle/>
          <a:p>
            <a:r>
              <a:rPr lang="tr-TR" cap="none" dirty="0" err="1" smtClean="0"/>
              <a:t>Yorumlamacı</a:t>
            </a:r>
            <a:r>
              <a:rPr lang="tr-TR" cap="none" dirty="0" smtClean="0"/>
              <a:t> Paradigma</a:t>
            </a:r>
            <a:endParaRPr lang="tr-TR" cap="none" dirty="0"/>
          </a:p>
        </p:txBody>
      </p:sp>
      <p:sp>
        <p:nvSpPr>
          <p:cNvPr id="3" name="İçerik Yer Tutucusu 2"/>
          <p:cNvSpPr>
            <a:spLocks noGrp="1"/>
          </p:cNvSpPr>
          <p:nvPr>
            <p:ph idx="1"/>
          </p:nvPr>
        </p:nvSpPr>
        <p:spPr>
          <a:xfrm>
            <a:off x="451104" y="1889760"/>
            <a:ext cx="5242560" cy="3012302"/>
          </a:xfrm>
        </p:spPr>
        <p:txBody>
          <a:bodyPr>
            <a:noAutofit/>
          </a:bodyPr>
          <a:lstStyle/>
          <a:p>
            <a:pPr algn="ctr"/>
            <a:r>
              <a:rPr lang="tr-TR" sz="2800" dirty="0" smtClean="0"/>
              <a:t>Sosyal bilimler 20. yüzyılın başlarında gelişmeye başladığında bu alanda çalışanlar kendilerini doğal olarak pozitivist paradigmanın içinde buldular.</a:t>
            </a:r>
          </a:p>
          <a:p>
            <a:pPr algn="ctr"/>
            <a:r>
              <a:rPr lang="tr-TR" sz="2800" dirty="0" smtClean="0"/>
              <a:t>Çalışmaların bu paradigmaya göre bilimsel sayılabilmesi için tıpkı kimyacı ve fizikçiler gibi çalıştılar.</a:t>
            </a:r>
            <a:endParaRPr lang="tr-TR" sz="2800" dirty="0"/>
          </a:p>
        </p:txBody>
      </p:sp>
      <p:pic>
        <p:nvPicPr>
          <p:cNvPr id="5122" name="Picture 2" descr="http://www.filozof.net/Turkce/images/stories/felsefe/etkileim.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60481" y="2148720"/>
            <a:ext cx="5948342" cy="2847625"/>
          </a:xfrm>
          <a:prstGeom prst="rect">
            <a:avLst/>
          </a:prstGeom>
          <a:noFill/>
          <a:extLst>
            <a:ext uri="{909E8E84-426E-40DD-AFC4-6F175D3DCCD1}">
              <a14:hiddenFill xmlns:a14="http://schemas.microsoft.com/office/drawing/2010/main">
                <a:solidFill>
                  <a:srgbClr val="FFFFFF"/>
                </a:solidFill>
              </a14:hiddenFill>
            </a:ext>
          </a:extLst>
        </p:spPr>
      </p:pic>
      <p:sp>
        <p:nvSpPr>
          <p:cNvPr id="4" name="Slayt Numarası Yer Tutucusu 3"/>
          <p:cNvSpPr>
            <a:spLocks noGrp="1"/>
          </p:cNvSpPr>
          <p:nvPr>
            <p:ph type="sldNum" sz="quarter" idx="12"/>
          </p:nvPr>
        </p:nvSpPr>
        <p:spPr/>
        <p:txBody>
          <a:bodyPr/>
          <a:lstStyle/>
          <a:p>
            <a:fld id="{4FAB73BC-B049-4115-A692-8D63A059BFB8}" type="slidenum">
              <a:rPr lang="en-US" smtClean="0"/>
              <a:t>16</a:t>
            </a:fld>
            <a:endParaRPr lang="en-US" dirty="0"/>
          </a:p>
        </p:txBody>
      </p:sp>
    </p:spTree>
    <p:extLst>
      <p:ext uri="{BB962C8B-B14F-4D97-AF65-F5344CB8AC3E}">
        <p14:creationId xmlns:p14="http://schemas.microsoft.com/office/powerpoint/2010/main" val="253204544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777240" y="411480"/>
            <a:ext cx="10058400" cy="1609344"/>
          </a:xfrm>
        </p:spPr>
        <p:txBody>
          <a:bodyPr/>
          <a:lstStyle/>
          <a:p>
            <a:r>
              <a:rPr lang="tr-TR" cap="none" dirty="0" err="1" smtClean="0"/>
              <a:t>Yorumlamacı</a:t>
            </a:r>
            <a:r>
              <a:rPr lang="tr-TR" cap="none" dirty="0" smtClean="0"/>
              <a:t> Paradigma</a:t>
            </a:r>
            <a:endParaRPr lang="tr-TR" cap="none" dirty="0"/>
          </a:p>
        </p:txBody>
      </p:sp>
      <p:sp>
        <p:nvSpPr>
          <p:cNvPr id="3" name="İçerik Yer Tutucusu 2"/>
          <p:cNvSpPr>
            <a:spLocks noGrp="1"/>
          </p:cNvSpPr>
          <p:nvPr>
            <p:ph idx="1"/>
          </p:nvPr>
        </p:nvSpPr>
        <p:spPr>
          <a:xfrm>
            <a:off x="719328" y="2363190"/>
            <a:ext cx="5437632" cy="2817943"/>
          </a:xfrm>
        </p:spPr>
        <p:txBody>
          <a:bodyPr>
            <a:noAutofit/>
          </a:bodyPr>
          <a:lstStyle/>
          <a:p>
            <a:pPr algn="just"/>
            <a:r>
              <a:rPr lang="tr-TR" sz="2800" dirty="0" smtClean="0"/>
              <a:t>Sosyal bilimciler bu düşünceden hareketle fen bilimlerinin kavramları ve yöntemleri yanında kendi doğasına özgü kavramlar ve araştırma yöntemleri bulmaya başlamaktadır (8).</a:t>
            </a:r>
          </a:p>
          <a:p>
            <a:pPr algn="just"/>
            <a:endParaRPr lang="tr-TR" sz="2800" dirty="0"/>
          </a:p>
        </p:txBody>
      </p:sp>
      <p:sp>
        <p:nvSpPr>
          <p:cNvPr id="4" name="Oval 3"/>
          <p:cNvSpPr/>
          <p:nvPr/>
        </p:nvSpPr>
        <p:spPr>
          <a:xfrm>
            <a:off x="7113319" y="2363190"/>
            <a:ext cx="4049486" cy="192380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dirty="0"/>
              <a:t>«Bilginin örgütlenmesi ve sunulmasında tek, en doğru bir biçim yoktur» </a:t>
            </a:r>
          </a:p>
        </p:txBody>
      </p:sp>
      <p:sp>
        <p:nvSpPr>
          <p:cNvPr id="5" name="Metin kutusu 4"/>
          <p:cNvSpPr txBox="1"/>
          <p:nvPr/>
        </p:nvSpPr>
        <p:spPr>
          <a:xfrm>
            <a:off x="546265" y="6353299"/>
            <a:ext cx="7137070" cy="246221"/>
          </a:xfrm>
          <a:prstGeom prst="rect">
            <a:avLst/>
          </a:prstGeom>
          <a:noFill/>
        </p:spPr>
        <p:txBody>
          <a:bodyPr wrap="square" rtlCol="0">
            <a:spAutoFit/>
          </a:bodyPr>
          <a:lstStyle/>
          <a:p>
            <a:r>
              <a:rPr lang="tr-TR" sz="1000" dirty="0" smtClean="0"/>
              <a:t>8.  Yıldırım, A., Şimşek, H. (2013). Sosyal Bilimlerde Nitel Araştırma Yöntemleri(9. Baskı). Ankara: Seçkin</a:t>
            </a:r>
            <a:endParaRPr lang="tr-TR" sz="1000" dirty="0"/>
          </a:p>
        </p:txBody>
      </p:sp>
      <p:sp>
        <p:nvSpPr>
          <p:cNvPr id="6" name="Slayt Numarası Yer Tutucusu 5"/>
          <p:cNvSpPr>
            <a:spLocks noGrp="1"/>
          </p:cNvSpPr>
          <p:nvPr>
            <p:ph type="sldNum" sz="quarter" idx="12"/>
          </p:nvPr>
        </p:nvSpPr>
        <p:spPr/>
        <p:txBody>
          <a:bodyPr/>
          <a:lstStyle/>
          <a:p>
            <a:fld id="{4FAB73BC-B049-4115-A692-8D63A059BFB8}" type="slidenum">
              <a:rPr lang="en-US" smtClean="0"/>
              <a:t>17</a:t>
            </a:fld>
            <a:endParaRPr lang="en-US" dirty="0"/>
          </a:p>
        </p:txBody>
      </p:sp>
    </p:spTree>
    <p:extLst>
      <p:ext uri="{BB962C8B-B14F-4D97-AF65-F5344CB8AC3E}">
        <p14:creationId xmlns:p14="http://schemas.microsoft.com/office/powerpoint/2010/main" val="74005649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866775" y="0"/>
            <a:ext cx="10058400" cy="1038608"/>
          </a:xfrm>
        </p:spPr>
        <p:txBody>
          <a:bodyPr/>
          <a:lstStyle/>
          <a:p>
            <a:r>
              <a:rPr lang="tr-TR" cap="none" dirty="0" smtClean="0"/>
              <a:t>Temel Nitelikler</a:t>
            </a:r>
            <a:endParaRPr lang="tr-TR" cap="none"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3122317844"/>
              </p:ext>
            </p:extLst>
          </p:nvPr>
        </p:nvGraphicFramePr>
        <p:xfrm>
          <a:off x="866774" y="852084"/>
          <a:ext cx="10058400" cy="5852883"/>
        </p:xfrm>
        <a:graphic>
          <a:graphicData uri="http://schemas.openxmlformats.org/drawingml/2006/table">
            <a:tbl>
              <a:tblPr firstRow="1" bandRow="1">
                <a:tableStyleId>{93296810-A885-4BE3-A3E7-6D5BEEA58F35}</a:tableStyleId>
              </a:tblPr>
              <a:tblGrid>
                <a:gridCol w="5029200"/>
                <a:gridCol w="5029200"/>
              </a:tblGrid>
              <a:tr h="590134">
                <a:tc>
                  <a:txBody>
                    <a:bodyPr/>
                    <a:lstStyle/>
                    <a:p>
                      <a:r>
                        <a:rPr lang="tr-TR" sz="2200" dirty="0" smtClean="0"/>
                        <a:t>Pozitivist</a:t>
                      </a:r>
                      <a:r>
                        <a:rPr lang="tr-TR" sz="2200" baseline="0" dirty="0" smtClean="0"/>
                        <a:t> Paradigma</a:t>
                      </a:r>
                      <a:endParaRPr lang="tr-TR" sz="2200" dirty="0"/>
                    </a:p>
                  </a:txBody>
                  <a:tcPr/>
                </a:tc>
                <a:tc>
                  <a:txBody>
                    <a:bodyPr/>
                    <a:lstStyle/>
                    <a:p>
                      <a:r>
                        <a:rPr lang="tr-TR" sz="2200" dirty="0" smtClean="0"/>
                        <a:t>Post Pozitivist/</a:t>
                      </a:r>
                      <a:r>
                        <a:rPr lang="tr-TR" sz="2200" dirty="0" err="1" smtClean="0"/>
                        <a:t>Yorumlamacı</a:t>
                      </a:r>
                      <a:endParaRPr lang="tr-TR" sz="2200" dirty="0"/>
                    </a:p>
                  </a:txBody>
                  <a:tcPr/>
                </a:tc>
              </a:tr>
              <a:tr h="596993">
                <a:tc>
                  <a:txBody>
                    <a:bodyPr/>
                    <a:lstStyle/>
                    <a:p>
                      <a:r>
                        <a:rPr lang="tr-TR" sz="2200" dirty="0" smtClean="0"/>
                        <a:t>1.Gerçeklik basittir.</a:t>
                      </a:r>
                      <a:endParaRPr lang="tr-TR" sz="2200" dirty="0"/>
                    </a:p>
                  </a:txBody>
                  <a:tcPr/>
                </a:tc>
                <a:tc>
                  <a:txBody>
                    <a:bodyPr/>
                    <a:lstStyle/>
                    <a:p>
                      <a:r>
                        <a:rPr lang="tr-TR" sz="2200" dirty="0" smtClean="0"/>
                        <a:t>1. Gerçeklik karmaşıktır.</a:t>
                      </a:r>
                      <a:endParaRPr lang="tr-TR" sz="2200" dirty="0"/>
                    </a:p>
                  </a:txBody>
                  <a:tcPr/>
                </a:tc>
              </a:tr>
              <a:tr h="596993">
                <a:tc>
                  <a:txBody>
                    <a:bodyPr/>
                    <a:lstStyle/>
                    <a:p>
                      <a:r>
                        <a:rPr lang="tr-TR" sz="2200" dirty="0" smtClean="0"/>
                        <a:t>2. Hiyerarşi düzenin</a:t>
                      </a:r>
                      <a:r>
                        <a:rPr lang="tr-TR" sz="2200" baseline="0" dirty="0" smtClean="0"/>
                        <a:t> ilkesidir.</a:t>
                      </a:r>
                      <a:endParaRPr lang="tr-TR" sz="2200" dirty="0"/>
                    </a:p>
                  </a:txBody>
                  <a:tcPr/>
                </a:tc>
                <a:tc>
                  <a:txBody>
                    <a:bodyPr/>
                    <a:lstStyle/>
                    <a:p>
                      <a:r>
                        <a:rPr lang="tr-TR" sz="2200" dirty="0" smtClean="0"/>
                        <a:t>2. </a:t>
                      </a:r>
                      <a:r>
                        <a:rPr lang="tr-TR" sz="2200" dirty="0" err="1" smtClean="0"/>
                        <a:t>Heterarşik</a:t>
                      </a:r>
                      <a:r>
                        <a:rPr lang="tr-TR" sz="2200" dirty="0" smtClean="0"/>
                        <a:t> düzendir</a:t>
                      </a:r>
                      <a:r>
                        <a:rPr lang="tr-TR" sz="2200" baseline="0" dirty="0" smtClean="0"/>
                        <a:t> (</a:t>
                      </a:r>
                      <a:r>
                        <a:rPr lang="tr-TR" sz="2200" baseline="0" dirty="0" err="1" smtClean="0"/>
                        <a:t>Herşey</a:t>
                      </a:r>
                      <a:r>
                        <a:rPr lang="tr-TR" sz="2200" baseline="0" dirty="0" smtClean="0"/>
                        <a:t> önceden kestirilemez)</a:t>
                      </a:r>
                      <a:endParaRPr lang="tr-TR" sz="2200" dirty="0"/>
                    </a:p>
                  </a:txBody>
                  <a:tcPr/>
                </a:tc>
              </a:tr>
              <a:tr h="596993">
                <a:tc>
                  <a:txBody>
                    <a:bodyPr/>
                    <a:lstStyle/>
                    <a:p>
                      <a:r>
                        <a:rPr lang="tr-TR" sz="2200" dirty="0" smtClean="0"/>
                        <a:t>3. Evren mekaniktir.</a:t>
                      </a:r>
                      <a:endParaRPr lang="tr-TR" sz="2200" dirty="0"/>
                    </a:p>
                  </a:txBody>
                  <a:tcPr/>
                </a:tc>
                <a:tc>
                  <a:txBody>
                    <a:bodyPr/>
                    <a:lstStyle/>
                    <a:p>
                      <a:r>
                        <a:rPr lang="tr-TR" sz="2200" dirty="0" smtClean="0"/>
                        <a:t>3. Evren holografiktir</a:t>
                      </a:r>
                      <a:r>
                        <a:rPr lang="tr-TR" sz="2200" baseline="0" dirty="0" smtClean="0"/>
                        <a:t> (</a:t>
                      </a:r>
                      <a:r>
                        <a:rPr lang="tr-TR" sz="2200" baseline="0" dirty="0" err="1" smtClean="0"/>
                        <a:t>herşey</a:t>
                      </a:r>
                      <a:r>
                        <a:rPr lang="tr-TR" sz="2200" baseline="0" dirty="0" smtClean="0"/>
                        <a:t> birbiri ile ilintilidir)</a:t>
                      </a:r>
                      <a:endParaRPr lang="tr-TR" sz="2200" dirty="0"/>
                    </a:p>
                  </a:txBody>
                  <a:tcPr/>
                </a:tc>
              </a:tr>
              <a:tr h="596993">
                <a:tc>
                  <a:txBody>
                    <a:bodyPr/>
                    <a:lstStyle/>
                    <a:p>
                      <a:r>
                        <a:rPr lang="tr-TR" sz="2200" dirty="0" smtClean="0"/>
                        <a:t>4. Gelecek ve yön belirlidir.</a:t>
                      </a:r>
                      <a:endParaRPr lang="tr-TR" sz="2200" dirty="0"/>
                    </a:p>
                  </a:txBody>
                  <a:tcPr/>
                </a:tc>
                <a:tc>
                  <a:txBody>
                    <a:bodyPr/>
                    <a:lstStyle/>
                    <a:p>
                      <a:r>
                        <a:rPr lang="tr-TR" sz="2200" dirty="0" smtClean="0"/>
                        <a:t>4. Gelecek ve yön belirsizdir.</a:t>
                      </a:r>
                    </a:p>
                  </a:txBody>
                  <a:tcPr/>
                </a:tc>
              </a:tr>
              <a:tr h="1020763">
                <a:tc>
                  <a:txBody>
                    <a:bodyPr/>
                    <a:lstStyle/>
                    <a:p>
                      <a:r>
                        <a:rPr lang="tr-TR" sz="2200" dirty="0" smtClean="0"/>
                        <a:t>5. Nedensellik İlişkisi</a:t>
                      </a:r>
                      <a:endParaRPr lang="tr-TR" sz="2200" dirty="0"/>
                    </a:p>
                  </a:txBody>
                  <a:tcPr/>
                </a:tc>
                <a:tc>
                  <a:txBody>
                    <a:bodyPr/>
                    <a:lstStyle/>
                    <a:p>
                      <a:r>
                        <a:rPr lang="tr-TR" sz="2200" dirty="0" smtClean="0"/>
                        <a:t>5. İlişkiler doğrusal değildir</a:t>
                      </a:r>
                      <a:r>
                        <a:rPr lang="tr-TR" sz="2200" baseline="0" dirty="0" smtClean="0"/>
                        <a:t> ve karşılıklı nedensellik vardır.</a:t>
                      </a:r>
                      <a:endParaRPr lang="tr-TR" sz="2200" dirty="0"/>
                    </a:p>
                  </a:txBody>
                  <a:tcPr/>
                </a:tc>
              </a:tr>
              <a:tr h="748019">
                <a:tc>
                  <a:txBody>
                    <a:bodyPr/>
                    <a:lstStyle/>
                    <a:p>
                      <a:r>
                        <a:rPr lang="tr-TR" sz="2200" dirty="0" smtClean="0"/>
                        <a:t>6.Değişim nicel</a:t>
                      </a:r>
                      <a:r>
                        <a:rPr lang="tr-TR" sz="2200" baseline="0" dirty="0" smtClean="0"/>
                        <a:t> ve birikim şeklindedir.</a:t>
                      </a:r>
                      <a:endParaRPr lang="tr-TR" sz="2200" dirty="0"/>
                    </a:p>
                  </a:txBody>
                  <a:tcPr/>
                </a:tc>
                <a:tc>
                  <a:txBody>
                    <a:bodyPr/>
                    <a:lstStyle/>
                    <a:p>
                      <a:r>
                        <a:rPr lang="tr-TR" sz="2200" dirty="0" smtClean="0"/>
                        <a:t>6. Değişim </a:t>
                      </a:r>
                      <a:r>
                        <a:rPr lang="tr-TR" sz="2200" dirty="0" err="1" smtClean="0"/>
                        <a:t>morfogenetiktir</a:t>
                      </a:r>
                      <a:r>
                        <a:rPr lang="tr-TR" sz="2200" baseline="0" dirty="0" smtClean="0"/>
                        <a:t> (çeşitlilik, karmaşıklık gösterir)</a:t>
                      </a:r>
                      <a:endParaRPr lang="tr-TR" sz="2200" dirty="0" smtClean="0"/>
                    </a:p>
                  </a:txBody>
                  <a:tcPr/>
                </a:tc>
              </a:tr>
              <a:tr h="748019">
                <a:tc>
                  <a:txBody>
                    <a:bodyPr/>
                    <a:lstStyle/>
                    <a:p>
                      <a:r>
                        <a:rPr lang="tr-TR" sz="2200" dirty="0" smtClean="0"/>
                        <a:t>7. Nesnellik</a:t>
                      </a:r>
                      <a:r>
                        <a:rPr lang="tr-TR" sz="2200" baseline="0" dirty="0" smtClean="0"/>
                        <a:t> zorunluluktur.</a:t>
                      </a:r>
                      <a:endParaRPr lang="tr-TR" sz="2200" dirty="0"/>
                    </a:p>
                  </a:txBody>
                  <a:tcPr/>
                </a:tc>
                <a:tc>
                  <a:txBody>
                    <a:bodyPr/>
                    <a:lstStyle/>
                    <a:p>
                      <a:r>
                        <a:rPr lang="tr-TR" sz="2200" dirty="0" smtClean="0"/>
                        <a:t>7. Gözlemci belirli bir</a:t>
                      </a:r>
                      <a:r>
                        <a:rPr lang="tr-TR" sz="2200" baseline="0" dirty="0" smtClean="0"/>
                        <a:t> bakış açısına sahip katılımcıdır.</a:t>
                      </a:r>
                      <a:endParaRPr lang="tr-TR" sz="2200" dirty="0"/>
                    </a:p>
                  </a:txBody>
                  <a:tcPr/>
                </a:tc>
              </a:tr>
            </a:tbl>
          </a:graphicData>
        </a:graphic>
      </p:graphicFrame>
      <p:sp>
        <p:nvSpPr>
          <p:cNvPr id="3" name="Slayt Numarası Yer Tutucusu 2"/>
          <p:cNvSpPr>
            <a:spLocks noGrp="1"/>
          </p:cNvSpPr>
          <p:nvPr>
            <p:ph type="sldNum" sz="quarter" idx="12"/>
          </p:nvPr>
        </p:nvSpPr>
        <p:spPr/>
        <p:txBody>
          <a:bodyPr/>
          <a:lstStyle/>
          <a:p>
            <a:fld id="{4FAB73BC-B049-4115-A692-8D63A059BFB8}" type="slidenum">
              <a:rPr lang="en-US" smtClean="0"/>
              <a:t>18</a:t>
            </a:fld>
            <a:endParaRPr lang="en-US" dirty="0"/>
          </a:p>
        </p:txBody>
      </p:sp>
    </p:spTree>
    <p:extLst>
      <p:ext uri="{BB962C8B-B14F-4D97-AF65-F5344CB8AC3E}">
        <p14:creationId xmlns:p14="http://schemas.microsoft.com/office/powerpoint/2010/main" val="367742756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560832" y="94488"/>
            <a:ext cx="10518648" cy="1173480"/>
          </a:xfrm>
        </p:spPr>
        <p:txBody>
          <a:bodyPr>
            <a:normAutofit/>
          </a:bodyPr>
          <a:lstStyle/>
          <a:p>
            <a:r>
              <a:rPr lang="tr-TR" sz="3000" cap="none" dirty="0" smtClean="0"/>
              <a:t>Araştırmada Pozitivist Ve </a:t>
            </a:r>
            <a:r>
              <a:rPr lang="tr-TR" sz="3000" cap="none" dirty="0" err="1" smtClean="0"/>
              <a:t>Yorumlamacı</a:t>
            </a:r>
            <a:r>
              <a:rPr lang="tr-TR" sz="3000" cap="none" dirty="0" smtClean="0"/>
              <a:t> Yaklaşımın Eğilimleri</a:t>
            </a:r>
            <a:endParaRPr lang="tr-TR" sz="3000" cap="none"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231250353"/>
              </p:ext>
            </p:extLst>
          </p:nvPr>
        </p:nvGraphicFramePr>
        <p:xfrm>
          <a:off x="560832" y="1170433"/>
          <a:ext cx="10750296" cy="5467476"/>
        </p:xfrm>
        <a:graphic>
          <a:graphicData uri="http://schemas.openxmlformats.org/drawingml/2006/table">
            <a:tbl>
              <a:tblPr firstRow="1" bandRow="1">
                <a:tableStyleId>{93296810-A885-4BE3-A3E7-6D5BEEA58F35}</a:tableStyleId>
              </a:tblPr>
              <a:tblGrid>
                <a:gridCol w="5375148"/>
                <a:gridCol w="5375148"/>
              </a:tblGrid>
              <a:tr h="828758">
                <a:tc>
                  <a:txBody>
                    <a:bodyPr/>
                    <a:lstStyle/>
                    <a:p>
                      <a:r>
                        <a:rPr lang="tr-TR" sz="2400" dirty="0" smtClean="0"/>
                        <a:t>Pozitivist Yaklaşım</a:t>
                      </a:r>
                      <a:endParaRPr lang="tr-TR" sz="2400" dirty="0"/>
                    </a:p>
                  </a:txBody>
                  <a:tcPr/>
                </a:tc>
                <a:tc>
                  <a:txBody>
                    <a:bodyPr/>
                    <a:lstStyle/>
                    <a:p>
                      <a:r>
                        <a:rPr lang="tr-TR" sz="2400" dirty="0" smtClean="0"/>
                        <a:t>Yorumlayıcı Yaklaşım</a:t>
                      </a:r>
                      <a:endParaRPr lang="tr-TR" sz="2400" dirty="0"/>
                    </a:p>
                  </a:txBody>
                  <a:tcPr/>
                </a:tc>
              </a:tr>
              <a:tr h="2254619">
                <a:tc>
                  <a:txBody>
                    <a:bodyPr/>
                    <a:lstStyle/>
                    <a:p>
                      <a:r>
                        <a:rPr lang="tr-TR" sz="2400" dirty="0" smtClean="0"/>
                        <a:t>Varsayımlar</a:t>
                      </a:r>
                    </a:p>
                    <a:p>
                      <a:r>
                        <a:rPr lang="tr-TR" sz="2400" dirty="0" smtClean="0"/>
                        <a:t>-Sosyal</a:t>
                      </a:r>
                      <a:r>
                        <a:rPr lang="tr-TR" sz="2400" baseline="0" dirty="0" smtClean="0"/>
                        <a:t> olgular nesnel bir gerçekliğe sahiptir.</a:t>
                      </a:r>
                    </a:p>
                    <a:p>
                      <a:r>
                        <a:rPr lang="tr-TR" sz="2400" baseline="0" dirty="0" smtClean="0"/>
                        <a:t>- Değişkenler tanımlanabilir ve ilişkiler ölçülebilir</a:t>
                      </a:r>
                      <a:endParaRPr lang="tr-TR" sz="2400" dirty="0"/>
                    </a:p>
                  </a:txBody>
                  <a:tcPr/>
                </a:tc>
                <a:tc>
                  <a:txBody>
                    <a:bodyPr/>
                    <a:lstStyle/>
                    <a:p>
                      <a:r>
                        <a:rPr lang="tr-TR" sz="2400" dirty="0" smtClean="0"/>
                        <a:t>Varsayımlar</a:t>
                      </a:r>
                    </a:p>
                    <a:p>
                      <a:pPr marL="285750" indent="-285750">
                        <a:buFontTx/>
                        <a:buChar char="-"/>
                      </a:pPr>
                      <a:r>
                        <a:rPr lang="tr-TR" sz="2400" baseline="0" dirty="0" smtClean="0"/>
                        <a:t>Gerçeklik sosyal olarak oluşturulur.</a:t>
                      </a:r>
                    </a:p>
                    <a:p>
                      <a:pPr marL="285750" indent="-285750">
                        <a:buFontTx/>
                        <a:buChar char="-"/>
                      </a:pPr>
                      <a:r>
                        <a:rPr lang="tr-TR" sz="2400" baseline="0" dirty="0" smtClean="0"/>
                        <a:t>Değişkenler karmaşık, bağlantılı ve zor ölçülebilir</a:t>
                      </a:r>
                      <a:endParaRPr lang="tr-TR" sz="2400" dirty="0"/>
                    </a:p>
                  </a:txBody>
                  <a:tcPr/>
                </a:tc>
              </a:tr>
              <a:tr h="2384099">
                <a:tc>
                  <a:txBody>
                    <a:bodyPr/>
                    <a:lstStyle/>
                    <a:p>
                      <a:r>
                        <a:rPr lang="tr-TR" sz="2400" dirty="0" smtClean="0"/>
                        <a:t>Araştırma Amaçları</a:t>
                      </a:r>
                    </a:p>
                    <a:p>
                      <a:pPr marL="285750" indent="-285750">
                        <a:buFontTx/>
                        <a:buChar char="-"/>
                      </a:pPr>
                      <a:r>
                        <a:rPr lang="tr-TR" sz="2400" dirty="0" err="1" smtClean="0"/>
                        <a:t>Genellenebilirlik</a:t>
                      </a:r>
                      <a:endParaRPr lang="tr-TR" sz="2400" dirty="0" smtClean="0"/>
                    </a:p>
                    <a:p>
                      <a:pPr marL="285750" indent="-285750">
                        <a:buFontTx/>
                        <a:buChar char="-"/>
                      </a:pPr>
                      <a:r>
                        <a:rPr lang="tr-TR" sz="2400" dirty="0" err="1" smtClean="0"/>
                        <a:t>Nedensel</a:t>
                      </a:r>
                      <a:r>
                        <a:rPr lang="tr-TR" sz="2400" dirty="0" smtClean="0"/>
                        <a:t> açıklamalar</a:t>
                      </a:r>
                    </a:p>
                    <a:p>
                      <a:pPr marL="285750" indent="-285750">
                        <a:buFontTx/>
                        <a:buChar char="-"/>
                      </a:pPr>
                      <a:r>
                        <a:rPr lang="tr-TR" sz="2400" dirty="0" smtClean="0"/>
                        <a:t>Tahmin</a:t>
                      </a:r>
                      <a:endParaRPr lang="tr-TR" sz="2400" dirty="0"/>
                    </a:p>
                  </a:txBody>
                  <a:tcPr/>
                </a:tc>
                <a:tc>
                  <a:txBody>
                    <a:bodyPr/>
                    <a:lstStyle/>
                    <a:p>
                      <a:r>
                        <a:rPr lang="tr-TR" sz="2400" dirty="0" smtClean="0"/>
                        <a:t>Araştırma Amaçları</a:t>
                      </a:r>
                    </a:p>
                    <a:p>
                      <a:pPr marL="285750" indent="-285750">
                        <a:buFontTx/>
                        <a:buChar char="-"/>
                      </a:pPr>
                      <a:r>
                        <a:rPr lang="tr-TR" sz="2400" baseline="0" dirty="0" err="1" smtClean="0"/>
                        <a:t>Bağlamlaştırma</a:t>
                      </a:r>
                      <a:endParaRPr lang="tr-TR" sz="2400" baseline="0" dirty="0" smtClean="0"/>
                    </a:p>
                    <a:p>
                      <a:pPr marL="285750" indent="-285750">
                        <a:buFontTx/>
                        <a:buChar char="-"/>
                      </a:pPr>
                      <a:r>
                        <a:rPr lang="tr-TR" sz="2400" baseline="0" dirty="0" smtClean="0"/>
                        <a:t>Anlama</a:t>
                      </a:r>
                    </a:p>
                    <a:p>
                      <a:pPr marL="285750" indent="-285750">
                        <a:buFontTx/>
                        <a:buChar char="-"/>
                      </a:pPr>
                      <a:r>
                        <a:rPr lang="tr-TR" sz="2400" baseline="0" dirty="0" smtClean="0"/>
                        <a:t>Yorum</a:t>
                      </a:r>
                      <a:endParaRPr lang="tr-TR" sz="2400" dirty="0"/>
                    </a:p>
                  </a:txBody>
                  <a:tcPr/>
                </a:tc>
              </a:tr>
            </a:tbl>
          </a:graphicData>
        </a:graphic>
      </p:graphicFrame>
      <p:sp>
        <p:nvSpPr>
          <p:cNvPr id="3" name="Slayt Numarası Yer Tutucusu 2"/>
          <p:cNvSpPr>
            <a:spLocks noGrp="1"/>
          </p:cNvSpPr>
          <p:nvPr>
            <p:ph type="sldNum" sz="quarter" idx="12"/>
          </p:nvPr>
        </p:nvSpPr>
        <p:spPr/>
        <p:txBody>
          <a:bodyPr/>
          <a:lstStyle/>
          <a:p>
            <a:fld id="{4FAB73BC-B049-4115-A692-8D63A059BFB8}" type="slidenum">
              <a:rPr lang="en-US" smtClean="0"/>
              <a:t>19</a:t>
            </a:fld>
            <a:endParaRPr lang="en-US" dirty="0"/>
          </a:p>
        </p:txBody>
      </p:sp>
    </p:spTree>
    <p:extLst>
      <p:ext uri="{BB962C8B-B14F-4D97-AF65-F5344CB8AC3E}">
        <p14:creationId xmlns:p14="http://schemas.microsoft.com/office/powerpoint/2010/main" val="4714962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41248" y="4278631"/>
            <a:ext cx="10369128" cy="1609344"/>
          </a:xfrm>
        </p:spPr>
        <p:txBody>
          <a:bodyPr/>
          <a:lstStyle/>
          <a:p>
            <a:pPr algn="ctr"/>
            <a:r>
              <a:rPr lang="tr-TR" dirty="0"/>
              <a:t>NİCEL VE NİTEL ARAŞTIRMA PARADİGMALARI</a:t>
            </a:r>
          </a:p>
        </p:txBody>
      </p:sp>
      <p:sp>
        <p:nvSpPr>
          <p:cNvPr id="3" name="Slayt Numarası Yer Tutucusu 2"/>
          <p:cNvSpPr>
            <a:spLocks noGrp="1"/>
          </p:cNvSpPr>
          <p:nvPr>
            <p:ph type="sldNum" sz="quarter" idx="12"/>
          </p:nvPr>
        </p:nvSpPr>
        <p:spPr/>
        <p:txBody>
          <a:bodyPr/>
          <a:lstStyle/>
          <a:p>
            <a:fld id="{4FAB73BC-B049-4115-A692-8D63A059BFB8}" type="slidenum">
              <a:rPr lang="en-US" smtClean="0"/>
              <a:t>2</a:t>
            </a:fld>
            <a:endParaRPr lang="en-US" dirty="0"/>
          </a:p>
        </p:txBody>
      </p:sp>
      <p:pic>
        <p:nvPicPr>
          <p:cNvPr id="1028" name="Picture 4" descr="http://cultural.bzi.ro/public/upload/photos/168/Thomas_Kuh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25367" y="366705"/>
            <a:ext cx="4306697" cy="354584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336195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İçerik Yer Tutucusu 4"/>
          <p:cNvGraphicFramePr>
            <a:graphicFrameLocks noGrp="1"/>
          </p:cNvGraphicFramePr>
          <p:nvPr>
            <p:ph idx="1"/>
            <p:extLst>
              <p:ext uri="{D42A27DB-BD31-4B8C-83A1-F6EECF244321}">
                <p14:modId xmlns:p14="http://schemas.microsoft.com/office/powerpoint/2010/main" val="2364887017"/>
              </p:ext>
            </p:extLst>
          </p:nvPr>
        </p:nvGraphicFramePr>
        <p:xfrm>
          <a:off x="0" y="925830"/>
          <a:ext cx="12192000" cy="5132832"/>
        </p:xfrm>
        <a:graphic>
          <a:graphicData uri="http://schemas.openxmlformats.org/drawingml/2006/table">
            <a:tbl>
              <a:tblPr firstRow="1" bandRow="1">
                <a:tableStyleId>{93296810-A885-4BE3-A3E7-6D5BEEA58F35}</a:tableStyleId>
              </a:tblPr>
              <a:tblGrid>
                <a:gridCol w="6096000"/>
                <a:gridCol w="6096000"/>
              </a:tblGrid>
              <a:tr h="3774141">
                <a:tc>
                  <a:txBody>
                    <a:bodyPr/>
                    <a:lstStyle/>
                    <a:p>
                      <a:r>
                        <a:rPr lang="tr-TR" sz="2200" dirty="0" smtClean="0"/>
                        <a:t>Araştırma Yaklaşımı</a:t>
                      </a:r>
                    </a:p>
                    <a:p>
                      <a:pPr marL="285750" indent="-285750">
                        <a:buFontTx/>
                        <a:buChar char="-"/>
                      </a:pPr>
                      <a:r>
                        <a:rPr lang="tr-TR" sz="2200" dirty="0" smtClean="0"/>
                        <a:t>Varsayım ve kuram ile başlar</a:t>
                      </a:r>
                    </a:p>
                    <a:p>
                      <a:pPr marL="285750" indent="-285750">
                        <a:buFontTx/>
                        <a:buChar char="-"/>
                      </a:pPr>
                      <a:r>
                        <a:rPr lang="tr-TR" sz="2200" dirty="0" err="1" smtClean="0"/>
                        <a:t>Formal</a:t>
                      </a:r>
                      <a:r>
                        <a:rPr lang="tr-TR" sz="2200" dirty="0" smtClean="0"/>
                        <a:t> ölçme araçları kullanılır</a:t>
                      </a:r>
                    </a:p>
                    <a:p>
                      <a:pPr marL="285750" indent="-285750">
                        <a:buFontTx/>
                        <a:buChar char="-"/>
                      </a:pPr>
                      <a:r>
                        <a:rPr lang="tr-TR" sz="2200" dirty="0" smtClean="0"/>
                        <a:t>Deneysel</a:t>
                      </a:r>
                    </a:p>
                    <a:p>
                      <a:pPr marL="285750" indent="-285750">
                        <a:buFontTx/>
                        <a:buChar char="-"/>
                      </a:pPr>
                      <a:r>
                        <a:rPr lang="tr-TR" sz="2200" dirty="0" smtClean="0"/>
                        <a:t>Tümdengelim</a:t>
                      </a:r>
                    </a:p>
                    <a:p>
                      <a:pPr marL="285750" indent="-285750">
                        <a:buFontTx/>
                        <a:buChar char="-"/>
                      </a:pPr>
                      <a:r>
                        <a:rPr lang="tr-TR" sz="2200" dirty="0" smtClean="0"/>
                        <a:t>Bileşen</a:t>
                      </a:r>
                      <a:r>
                        <a:rPr lang="tr-TR" sz="2200" baseline="0" dirty="0" smtClean="0"/>
                        <a:t> analizi</a:t>
                      </a:r>
                    </a:p>
                    <a:p>
                      <a:pPr marL="285750" indent="-285750">
                        <a:buFontTx/>
                        <a:buChar char="-"/>
                      </a:pPr>
                      <a:r>
                        <a:rPr lang="tr-TR" sz="2200" baseline="0" dirty="0" smtClean="0"/>
                        <a:t>Normu arar/araştırır</a:t>
                      </a:r>
                    </a:p>
                    <a:p>
                      <a:pPr marL="285750" indent="-285750">
                        <a:buFontTx/>
                        <a:buChar char="-"/>
                      </a:pPr>
                      <a:r>
                        <a:rPr lang="tr-TR" sz="2200" baseline="0" dirty="0" smtClean="0"/>
                        <a:t>Veriler sayısal göstergelere indirgenir</a:t>
                      </a:r>
                    </a:p>
                    <a:p>
                      <a:pPr marL="285750" indent="-285750">
                        <a:buFontTx/>
                        <a:buChar char="-"/>
                      </a:pPr>
                      <a:r>
                        <a:rPr lang="tr-TR" sz="2200" baseline="0" dirty="0" smtClean="0"/>
                        <a:t>Rapor kısa ve öz yazılır</a:t>
                      </a:r>
                      <a:endParaRPr lang="tr-TR" sz="2200" dirty="0"/>
                    </a:p>
                  </a:txBody>
                  <a:tcPr/>
                </a:tc>
                <a:tc>
                  <a:txBody>
                    <a:bodyPr/>
                    <a:lstStyle/>
                    <a:p>
                      <a:r>
                        <a:rPr lang="tr-TR" sz="2200" dirty="0" smtClean="0"/>
                        <a:t>Araştırma Yaklaşımı</a:t>
                      </a:r>
                    </a:p>
                    <a:p>
                      <a:r>
                        <a:rPr lang="tr-TR" sz="2200" dirty="0" smtClean="0"/>
                        <a:t>- Varsayım ve kuram ile</a:t>
                      </a:r>
                      <a:r>
                        <a:rPr lang="tr-TR" sz="2200" baseline="0" dirty="0" smtClean="0"/>
                        <a:t> </a:t>
                      </a:r>
                      <a:r>
                        <a:rPr lang="tr-TR" sz="2200" dirty="0" err="1" smtClean="0"/>
                        <a:t>sonuçlanabilirlik</a:t>
                      </a:r>
                      <a:endParaRPr lang="tr-TR" sz="2200" dirty="0" smtClean="0"/>
                    </a:p>
                    <a:p>
                      <a:pPr marL="285750" indent="-285750">
                        <a:buFontTx/>
                        <a:buChar char="-"/>
                      </a:pPr>
                      <a:r>
                        <a:rPr lang="tr-TR" sz="2200" dirty="0" smtClean="0"/>
                        <a:t>Araştırmacı</a:t>
                      </a:r>
                      <a:r>
                        <a:rPr lang="tr-TR" sz="2200" baseline="0" dirty="0" smtClean="0"/>
                        <a:t> araçtır</a:t>
                      </a:r>
                    </a:p>
                    <a:p>
                      <a:pPr marL="285750" indent="-285750">
                        <a:buFontTx/>
                        <a:buChar char="-"/>
                      </a:pPr>
                      <a:r>
                        <a:rPr lang="tr-TR" sz="2200" baseline="0" dirty="0" smtClean="0"/>
                        <a:t>Doğal</a:t>
                      </a:r>
                    </a:p>
                    <a:p>
                      <a:pPr marL="285750" indent="-285750">
                        <a:buFontTx/>
                        <a:buChar char="-"/>
                      </a:pPr>
                      <a:r>
                        <a:rPr lang="tr-TR" sz="2200" baseline="0" dirty="0" smtClean="0"/>
                        <a:t>Tümevarım</a:t>
                      </a:r>
                    </a:p>
                    <a:p>
                      <a:pPr marL="285750" indent="-285750">
                        <a:buFontTx/>
                        <a:buChar char="-"/>
                      </a:pPr>
                      <a:r>
                        <a:rPr lang="tr-TR" sz="2200" baseline="0" dirty="0" smtClean="0"/>
                        <a:t>Örüntüler araştırılır</a:t>
                      </a:r>
                    </a:p>
                    <a:p>
                      <a:pPr marL="285750" indent="-285750">
                        <a:buFontTx/>
                        <a:buChar char="-"/>
                      </a:pPr>
                      <a:r>
                        <a:rPr lang="tr-TR" sz="2200" baseline="0" dirty="0" smtClean="0"/>
                        <a:t>Çoğulculuk ve karmaşıklık aranır</a:t>
                      </a:r>
                    </a:p>
                    <a:p>
                      <a:pPr marL="285750" indent="-285750">
                        <a:buFontTx/>
                        <a:buChar char="-"/>
                      </a:pPr>
                      <a:r>
                        <a:rPr lang="tr-TR" sz="2200" baseline="0" dirty="0" smtClean="0"/>
                        <a:t>Sayısallaştırma çok azdır</a:t>
                      </a:r>
                    </a:p>
                    <a:p>
                      <a:pPr marL="285750" indent="-285750">
                        <a:buFontTx/>
                        <a:buChar char="-"/>
                      </a:pPr>
                      <a:r>
                        <a:rPr lang="tr-TR" sz="2200" baseline="0" dirty="0" smtClean="0"/>
                        <a:t>Rapor ayrıntılı yazılır</a:t>
                      </a:r>
                    </a:p>
                  </a:txBody>
                  <a:tcPr/>
                </a:tc>
              </a:tr>
              <a:tr h="1358691">
                <a:tc>
                  <a:txBody>
                    <a:bodyPr/>
                    <a:lstStyle/>
                    <a:p>
                      <a:r>
                        <a:rPr lang="tr-TR" sz="2200" dirty="0" smtClean="0"/>
                        <a:t>Araştırmacının rolü</a:t>
                      </a:r>
                    </a:p>
                    <a:p>
                      <a:pPr marL="285750" indent="-285750">
                        <a:buFontTx/>
                        <a:buChar char="-"/>
                      </a:pPr>
                      <a:r>
                        <a:rPr lang="tr-TR" sz="2200" dirty="0" smtClean="0"/>
                        <a:t>Tarafsız</a:t>
                      </a:r>
                    </a:p>
                    <a:p>
                      <a:pPr marL="285750" indent="-285750">
                        <a:buFontTx/>
                        <a:buChar char="-"/>
                      </a:pPr>
                      <a:r>
                        <a:rPr lang="tr-TR" sz="2200" dirty="0" smtClean="0"/>
                        <a:t>Nesnel betimleme</a:t>
                      </a:r>
                      <a:endParaRPr lang="tr-TR" sz="2200" dirty="0"/>
                    </a:p>
                  </a:txBody>
                  <a:tcPr/>
                </a:tc>
                <a:tc>
                  <a:txBody>
                    <a:bodyPr/>
                    <a:lstStyle/>
                    <a:p>
                      <a:r>
                        <a:rPr lang="tr-TR" sz="2200" dirty="0" smtClean="0"/>
                        <a:t>Araştırmacının rolü</a:t>
                      </a:r>
                    </a:p>
                    <a:p>
                      <a:pPr marL="285750" indent="-285750">
                        <a:buFontTx/>
                        <a:buChar char="-"/>
                      </a:pPr>
                      <a:r>
                        <a:rPr lang="tr-TR" sz="2200" dirty="0" smtClean="0"/>
                        <a:t>Bireysel ilgi</a:t>
                      </a:r>
                    </a:p>
                    <a:p>
                      <a:pPr marL="285750" indent="-285750">
                        <a:buFontTx/>
                        <a:buChar char="-"/>
                      </a:pPr>
                      <a:r>
                        <a:rPr lang="tr-TR" sz="2200" dirty="0" err="1" smtClean="0"/>
                        <a:t>Empatik</a:t>
                      </a:r>
                      <a:r>
                        <a:rPr lang="tr-TR" sz="2200" dirty="0" smtClean="0"/>
                        <a:t> anlama</a:t>
                      </a:r>
                      <a:endParaRPr lang="tr-TR" sz="2200" dirty="0"/>
                    </a:p>
                  </a:txBody>
                  <a:tcPr/>
                </a:tc>
              </a:tr>
            </a:tbl>
          </a:graphicData>
        </a:graphic>
      </p:graphicFrame>
      <p:sp>
        <p:nvSpPr>
          <p:cNvPr id="4" name="Slayt Numarası Yer Tutucusu 3"/>
          <p:cNvSpPr>
            <a:spLocks noGrp="1"/>
          </p:cNvSpPr>
          <p:nvPr>
            <p:ph type="sldNum" sz="quarter" idx="12"/>
          </p:nvPr>
        </p:nvSpPr>
        <p:spPr/>
        <p:txBody>
          <a:bodyPr/>
          <a:lstStyle/>
          <a:p>
            <a:fld id="{4FAB73BC-B049-4115-A692-8D63A059BFB8}" type="slidenum">
              <a:rPr lang="en-US" smtClean="0"/>
              <a:t>20</a:t>
            </a:fld>
            <a:endParaRPr lang="en-US" dirty="0"/>
          </a:p>
        </p:txBody>
      </p:sp>
      <p:sp>
        <p:nvSpPr>
          <p:cNvPr id="6" name="Başlık 1"/>
          <p:cNvSpPr>
            <a:spLocks noGrp="1"/>
          </p:cNvSpPr>
          <p:nvPr>
            <p:ph type="title"/>
          </p:nvPr>
        </p:nvSpPr>
        <p:spPr>
          <a:xfrm>
            <a:off x="582168" y="0"/>
            <a:ext cx="10058400" cy="1173480"/>
          </a:xfrm>
        </p:spPr>
        <p:txBody>
          <a:bodyPr>
            <a:normAutofit/>
          </a:bodyPr>
          <a:lstStyle/>
          <a:p>
            <a:r>
              <a:rPr lang="tr-TR" sz="3000" cap="none" dirty="0" smtClean="0"/>
              <a:t>Araştırmada Pozitivist ve </a:t>
            </a:r>
            <a:r>
              <a:rPr lang="tr-TR" sz="3000" cap="none" dirty="0" err="1" smtClean="0"/>
              <a:t>Yorumlamacı</a:t>
            </a:r>
            <a:r>
              <a:rPr lang="tr-TR" sz="3000" cap="none" dirty="0" smtClean="0"/>
              <a:t> Yaklaşımın Eğilimleri</a:t>
            </a:r>
            <a:endParaRPr lang="tr-TR" sz="3000" cap="none" dirty="0"/>
          </a:p>
        </p:txBody>
      </p:sp>
    </p:spTree>
    <p:extLst>
      <p:ext uri="{BB962C8B-B14F-4D97-AF65-F5344CB8AC3E}">
        <p14:creationId xmlns:p14="http://schemas.microsoft.com/office/powerpoint/2010/main" val="39167975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33400" y="423672"/>
            <a:ext cx="10058400" cy="929640"/>
          </a:xfrm>
        </p:spPr>
        <p:txBody>
          <a:bodyPr/>
          <a:lstStyle/>
          <a:p>
            <a:r>
              <a:rPr lang="tr-TR" dirty="0" smtClean="0"/>
              <a:t>PARADİGMA FARKI</a:t>
            </a:r>
            <a:endParaRPr lang="tr-TR" dirty="0"/>
          </a:p>
        </p:txBody>
      </p:sp>
      <p:sp>
        <p:nvSpPr>
          <p:cNvPr id="3" name="Slayt Numarası Yer Tutucusu 2"/>
          <p:cNvSpPr>
            <a:spLocks noGrp="1"/>
          </p:cNvSpPr>
          <p:nvPr>
            <p:ph type="sldNum" sz="quarter" idx="12"/>
          </p:nvPr>
        </p:nvSpPr>
        <p:spPr/>
        <p:txBody>
          <a:bodyPr/>
          <a:lstStyle/>
          <a:p>
            <a:fld id="{4FAB73BC-B049-4115-A692-8D63A059BFB8}" type="slidenum">
              <a:rPr lang="en-US" smtClean="0"/>
              <a:t>21</a:t>
            </a:fld>
            <a:endParaRPr lang="en-US"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456" y="1633728"/>
            <a:ext cx="11826240" cy="5084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6321605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960120" y="1487424"/>
            <a:ext cx="10058400" cy="4050792"/>
          </a:xfrm>
        </p:spPr>
        <p:style>
          <a:lnRef idx="2">
            <a:schemeClr val="accent6">
              <a:shade val="50000"/>
            </a:schemeClr>
          </a:lnRef>
          <a:fillRef idx="1">
            <a:schemeClr val="accent6"/>
          </a:fillRef>
          <a:effectRef idx="0">
            <a:schemeClr val="accent6"/>
          </a:effectRef>
          <a:fontRef idx="minor">
            <a:schemeClr val="lt1"/>
          </a:fontRef>
        </p:style>
        <p:txBody>
          <a:bodyPr>
            <a:normAutofit/>
          </a:bodyPr>
          <a:lstStyle/>
          <a:p>
            <a:pPr algn="just"/>
            <a:endParaRPr lang="tr-TR" sz="3600" dirty="0" smtClean="0"/>
          </a:p>
          <a:p>
            <a:pPr algn="just"/>
            <a:r>
              <a:rPr lang="tr-TR" sz="3600" dirty="0" smtClean="0"/>
              <a:t>Bilgisini </a:t>
            </a:r>
            <a:r>
              <a:rPr lang="tr-TR" sz="3600" dirty="0"/>
              <a:t>edinmek istediğimiz gerçekliğin nasıl bir şey olduğunu </a:t>
            </a:r>
            <a:r>
              <a:rPr lang="tr-TR" sz="3600" b="1" i="1" dirty="0"/>
              <a:t>(ontolojik) </a:t>
            </a:r>
            <a:r>
              <a:rPr lang="tr-TR" sz="3600" dirty="0"/>
              <a:t>bilmeliyiz ki, bu gerçekliğin bilgisine hangi tür bilgi </a:t>
            </a:r>
            <a:r>
              <a:rPr lang="tr-TR" sz="3600" b="1" i="1" dirty="0"/>
              <a:t>(epistemoloji) </a:t>
            </a:r>
            <a:r>
              <a:rPr lang="tr-TR" sz="3600" dirty="0"/>
              <a:t>ile nasıl ulaşabileceğimizi </a:t>
            </a:r>
            <a:r>
              <a:rPr lang="tr-TR" sz="3600" b="1" i="1" dirty="0"/>
              <a:t>(metodoloji) </a:t>
            </a:r>
            <a:r>
              <a:rPr lang="tr-TR" sz="3600" dirty="0"/>
              <a:t>bilelim.</a:t>
            </a:r>
          </a:p>
        </p:txBody>
      </p:sp>
      <p:sp>
        <p:nvSpPr>
          <p:cNvPr id="4" name="Slayt Numarası Yer Tutucusu 3"/>
          <p:cNvSpPr>
            <a:spLocks noGrp="1"/>
          </p:cNvSpPr>
          <p:nvPr>
            <p:ph type="sldNum" sz="quarter" idx="12"/>
          </p:nvPr>
        </p:nvSpPr>
        <p:spPr/>
        <p:txBody>
          <a:bodyPr/>
          <a:lstStyle/>
          <a:p>
            <a:fld id="{4FAB73BC-B049-4115-A692-8D63A059BFB8}" type="slidenum">
              <a:rPr lang="en-US" smtClean="0"/>
              <a:t>22</a:t>
            </a:fld>
            <a:endParaRPr lang="en-US" dirty="0"/>
          </a:p>
        </p:txBody>
      </p:sp>
    </p:spTree>
    <p:extLst>
      <p:ext uri="{BB962C8B-B14F-4D97-AF65-F5344CB8AC3E}">
        <p14:creationId xmlns:p14="http://schemas.microsoft.com/office/powerpoint/2010/main" val="26483741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67384" y="131064"/>
            <a:ext cx="10058400" cy="1173480"/>
          </a:xfrm>
        </p:spPr>
        <p:txBody>
          <a:bodyPr/>
          <a:lstStyle/>
          <a:p>
            <a:r>
              <a:rPr lang="tr-TR" cap="none" dirty="0" smtClean="0"/>
              <a:t>Paradigma</a:t>
            </a:r>
            <a:endParaRPr lang="tr-TR" cap="none" dirty="0"/>
          </a:p>
        </p:txBody>
      </p:sp>
      <p:sp>
        <p:nvSpPr>
          <p:cNvPr id="3" name="İçerik Yer Tutucusu 2"/>
          <p:cNvSpPr>
            <a:spLocks noGrp="1"/>
          </p:cNvSpPr>
          <p:nvPr>
            <p:ph idx="1"/>
          </p:nvPr>
        </p:nvSpPr>
        <p:spPr>
          <a:xfrm>
            <a:off x="1780032" y="1892046"/>
            <a:ext cx="8893302" cy="2940558"/>
          </a:xfrm>
        </p:spPr>
        <p:style>
          <a:lnRef idx="2">
            <a:schemeClr val="accent2"/>
          </a:lnRef>
          <a:fillRef idx="1">
            <a:schemeClr val="lt1"/>
          </a:fillRef>
          <a:effectRef idx="0">
            <a:schemeClr val="accent2"/>
          </a:effectRef>
          <a:fontRef idx="minor">
            <a:schemeClr val="dk1"/>
          </a:fontRef>
        </p:style>
        <p:txBody>
          <a:bodyPr>
            <a:noAutofit/>
          </a:bodyPr>
          <a:lstStyle/>
          <a:p>
            <a:pPr algn="just"/>
            <a:r>
              <a:rPr lang="tr-TR" sz="2400" dirty="0" smtClean="0">
                <a:solidFill>
                  <a:schemeClr val="tx1"/>
                </a:solidFill>
              </a:rPr>
              <a:t>Paradigma: Araştırmacıya ve araştırma sürecine rehberlik eden inanç sistemi ya da dünya görüşü (</a:t>
            </a:r>
            <a:r>
              <a:rPr lang="tr-TR" sz="2400" dirty="0" err="1" smtClean="0">
                <a:solidFill>
                  <a:schemeClr val="tx1"/>
                </a:solidFill>
              </a:rPr>
              <a:t>Guba</a:t>
            </a:r>
            <a:r>
              <a:rPr lang="tr-TR" sz="2400" dirty="0" smtClean="0">
                <a:solidFill>
                  <a:schemeClr val="tx1"/>
                </a:solidFill>
              </a:rPr>
              <a:t> ve Lincoln,1994): Bu dünya görüşü bizim olaylara, hayata baktığımız penceremiz</a:t>
            </a:r>
            <a:r>
              <a:rPr lang="tr-TR" sz="2400" dirty="0">
                <a:solidFill>
                  <a:schemeClr val="tx1"/>
                </a:solidFill>
              </a:rPr>
              <a:t>.</a:t>
            </a:r>
          </a:p>
          <a:p>
            <a:r>
              <a:rPr lang="tr-TR" sz="2400" dirty="0" smtClean="0">
                <a:solidFill>
                  <a:schemeClr val="tx1"/>
                </a:solidFill>
              </a:rPr>
              <a:t>Paradigma=Çerçeve</a:t>
            </a:r>
          </a:p>
          <a:p>
            <a:r>
              <a:rPr lang="tr-TR" sz="2400" dirty="0" smtClean="0">
                <a:solidFill>
                  <a:schemeClr val="tx1"/>
                </a:solidFill>
              </a:rPr>
              <a:t>Hangi soruların hangi araştırma yöntemleriyle çözülebileceğine yol gösterir</a:t>
            </a:r>
            <a:r>
              <a:rPr lang="tr-TR" sz="2400" dirty="0">
                <a:solidFill>
                  <a:schemeClr val="tx1"/>
                </a:solidFill>
              </a:rPr>
              <a:t>.</a:t>
            </a:r>
          </a:p>
          <a:p>
            <a:endParaRPr lang="tr-TR" sz="2400" dirty="0">
              <a:solidFill>
                <a:schemeClr val="tx1"/>
              </a:solidFill>
            </a:endParaRPr>
          </a:p>
          <a:p>
            <a:endParaRPr lang="tr-TR" sz="2400" dirty="0">
              <a:solidFill>
                <a:schemeClr val="tx1"/>
              </a:solidFill>
            </a:endParaRPr>
          </a:p>
          <a:p>
            <a:endParaRPr lang="en-US" sz="2400" dirty="0">
              <a:solidFill>
                <a:schemeClr val="tx1"/>
              </a:solidFill>
            </a:endParaRPr>
          </a:p>
          <a:p>
            <a:endParaRPr lang="en-US" sz="2400" dirty="0">
              <a:solidFill>
                <a:schemeClr val="tx1"/>
              </a:solidFill>
            </a:endParaRPr>
          </a:p>
          <a:p>
            <a:endParaRPr lang="en-US" sz="2400" dirty="0">
              <a:solidFill>
                <a:schemeClr val="tx1"/>
              </a:solidFill>
            </a:endParaRPr>
          </a:p>
          <a:p>
            <a:endParaRPr lang="tr-TR" sz="2400" dirty="0">
              <a:solidFill>
                <a:schemeClr val="tx1"/>
              </a:solidFill>
            </a:endParaRPr>
          </a:p>
        </p:txBody>
      </p:sp>
      <p:sp>
        <p:nvSpPr>
          <p:cNvPr id="4" name="Slayt Numarası Yer Tutucusu 3"/>
          <p:cNvSpPr>
            <a:spLocks noGrp="1"/>
          </p:cNvSpPr>
          <p:nvPr>
            <p:ph type="sldNum" sz="quarter" idx="12"/>
          </p:nvPr>
        </p:nvSpPr>
        <p:spPr/>
        <p:txBody>
          <a:bodyPr/>
          <a:lstStyle/>
          <a:p>
            <a:fld id="{4FAB73BC-B049-4115-A692-8D63A059BFB8}" type="slidenum">
              <a:rPr lang="en-US" smtClean="0"/>
              <a:t>3</a:t>
            </a:fld>
            <a:endParaRPr lang="en-US" dirty="0"/>
          </a:p>
        </p:txBody>
      </p:sp>
    </p:spTree>
    <p:extLst>
      <p:ext uri="{BB962C8B-B14F-4D97-AF65-F5344CB8AC3E}">
        <p14:creationId xmlns:p14="http://schemas.microsoft.com/office/powerpoint/2010/main" val="330712583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11778" y="657224"/>
            <a:ext cx="10749367" cy="551643"/>
          </a:xfrm>
        </p:spPr>
        <p:txBody>
          <a:bodyPr>
            <a:noAutofit/>
          </a:bodyPr>
          <a:lstStyle/>
          <a:p>
            <a:pPr algn="ctr"/>
            <a:r>
              <a:rPr lang="tr-TR" cap="none" dirty="0" smtClean="0"/>
              <a:t>Bilimsel Araştırma Paradigmaları</a:t>
            </a:r>
            <a:endParaRPr lang="tr-TR" cap="none" dirty="0"/>
          </a:p>
        </p:txBody>
      </p:sp>
      <p:sp>
        <p:nvSpPr>
          <p:cNvPr id="3" name="İçerik Yer Tutucusu 2"/>
          <p:cNvSpPr>
            <a:spLocks noGrp="1"/>
          </p:cNvSpPr>
          <p:nvPr>
            <p:ph idx="1"/>
          </p:nvPr>
        </p:nvSpPr>
        <p:spPr>
          <a:xfrm>
            <a:off x="447675" y="2216150"/>
            <a:ext cx="6089650" cy="1917700"/>
          </a:xfrm>
        </p:spPr>
        <p:txBody>
          <a:bodyPr>
            <a:noAutofit/>
          </a:bodyPr>
          <a:lstStyle/>
          <a:p>
            <a:pPr algn="just"/>
            <a:r>
              <a:rPr lang="tr-TR" sz="2800" dirty="0" smtClean="0"/>
              <a:t>Paradigma: Doğruluk ve gerçekliğin doğasına ilişkin varsayımları, araştırılabilecek nitelikteki soruları ortaya koyan ve bunların nasıl yapılacağına ilişkin bir bilim felsefesi ya da çerçevesidir (5).</a:t>
            </a:r>
            <a:endParaRPr lang="tr-TR" sz="2800" dirty="0"/>
          </a:p>
        </p:txBody>
      </p:sp>
      <p:pic>
        <p:nvPicPr>
          <p:cNvPr id="1026" name="Picture 2" descr="http://perakendehayat.com/wp-content/uploads/2013/09/paradigm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56475" y="1709737"/>
            <a:ext cx="4168775" cy="3595710"/>
          </a:xfrm>
          <a:prstGeom prst="rect">
            <a:avLst/>
          </a:prstGeom>
          <a:noFill/>
          <a:extLst>
            <a:ext uri="{909E8E84-426E-40DD-AFC4-6F175D3DCCD1}">
              <a14:hiddenFill xmlns:a14="http://schemas.microsoft.com/office/drawing/2010/main">
                <a:solidFill>
                  <a:srgbClr val="FFFFFF"/>
                </a:solidFill>
              </a14:hiddenFill>
            </a:ext>
          </a:extLst>
        </p:spPr>
      </p:pic>
      <p:sp>
        <p:nvSpPr>
          <p:cNvPr id="4" name="Metin kutusu 3"/>
          <p:cNvSpPr txBox="1"/>
          <p:nvPr/>
        </p:nvSpPr>
        <p:spPr>
          <a:xfrm>
            <a:off x="447675" y="6419850"/>
            <a:ext cx="11077575" cy="276999"/>
          </a:xfrm>
          <a:prstGeom prst="rect">
            <a:avLst/>
          </a:prstGeom>
          <a:noFill/>
        </p:spPr>
        <p:txBody>
          <a:bodyPr wrap="square" rtlCol="0">
            <a:spAutoFit/>
          </a:bodyPr>
          <a:lstStyle/>
          <a:p>
            <a:r>
              <a:rPr lang="tr-TR" sz="1200" dirty="0" smtClean="0"/>
              <a:t>5. </a:t>
            </a:r>
            <a:r>
              <a:rPr lang="tr-TR" sz="1200" dirty="0" err="1" smtClean="0"/>
              <a:t>Glesne</a:t>
            </a:r>
            <a:r>
              <a:rPr lang="tr-TR" sz="1200" dirty="0" smtClean="0"/>
              <a:t> C. (2013). Nitel Araştırma Giriş (3.Baskı). Anı Yayıncılık, Ankara</a:t>
            </a:r>
            <a:endParaRPr lang="tr-TR" sz="1200" dirty="0"/>
          </a:p>
        </p:txBody>
      </p:sp>
      <p:sp>
        <p:nvSpPr>
          <p:cNvPr id="5" name="Slayt Numarası Yer Tutucusu 4"/>
          <p:cNvSpPr>
            <a:spLocks noGrp="1"/>
          </p:cNvSpPr>
          <p:nvPr>
            <p:ph type="sldNum" sz="quarter" idx="12"/>
          </p:nvPr>
        </p:nvSpPr>
        <p:spPr/>
        <p:txBody>
          <a:bodyPr/>
          <a:lstStyle/>
          <a:p>
            <a:fld id="{4FAB73BC-B049-4115-A692-8D63A059BFB8}" type="slidenum">
              <a:rPr lang="en-US" smtClean="0"/>
              <a:t>4</a:t>
            </a:fld>
            <a:endParaRPr lang="en-US" dirty="0"/>
          </a:p>
        </p:txBody>
      </p:sp>
    </p:spTree>
    <p:extLst>
      <p:ext uri="{BB962C8B-B14F-4D97-AF65-F5344CB8AC3E}">
        <p14:creationId xmlns:p14="http://schemas.microsoft.com/office/powerpoint/2010/main" val="35530439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05642" y="252984"/>
            <a:ext cx="10058400" cy="1609344"/>
          </a:xfrm>
        </p:spPr>
        <p:txBody>
          <a:bodyPr>
            <a:normAutofit/>
          </a:bodyPr>
          <a:lstStyle/>
          <a:p>
            <a:r>
              <a:rPr lang="tr-TR" cap="none" dirty="0" smtClean="0"/>
              <a:t>Bilimsel Araştırma Paradigmaları</a:t>
            </a:r>
            <a:endParaRPr lang="tr-TR" cap="none" dirty="0"/>
          </a:p>
        </p:txBody>
      </p:sp>
      <p:sp>
        <p:nvSpPr>
          <p:cNvPr id="3" name="İçerik Yer Tutucusu 2"/>
          <p:cNvSpPr>
            <a:spLocks noGrp="1"/>
          </p:cNvSpPr>
          <p:nvPr>
            <p:ph idx="1"/>
          </p:nvPr>
        </p:nvSpPr>
        <p:spPr>
          <a:xfrm>
            <a:off x="838201" y="3041656"/>
            <a:ext cx="4167753" cy="1653845"/>
          </a:xfrm>
        </p:spPr>
        <p:txBody>
          <a:bodyPr>
            <a:normAutofit/>
          </a:bodyPr>
          <a:lstStyle/>
          <a:p>
            <a:pPr algn="just"/>
            <a:r>
              <a:rPr lang="tr-TR" dirty="0"/>
              <a:t>Araştırma paradigmaları kavramı Thomas </a:t>
            </a:r>
            <a:r>
              <a:rPr lang="tr-TR" dirty="0" err="1" smtClean="0"/>
              <a:t>Kuhn’un</a:t>
            </a:r>
            <a:r>
              <a:rPr lang="tr-TR" dirty="0" smtClean="0"/>
              <a:t> </a:t>
            </a:r>
            <a:r>
              <a:rPr lang="tr-TR" dirty="0"/>
              <a:t>1962 yılında  yayımlanan «Bilimsel Devrimlerin Yapısı» adlı kitabıyla hız kazandı </a:t>
            </a:r>
            <a:r>
              <a:rPr lang="tr-TR" dirty="0" smtClean="0"/>
              <a:t>(5).</a:t>
            </a:r>
            <a:endParaRPr lang="tr-TR" dirty="0"/>
          </a:p>
          <a:p>
            <a:pPr algn="just"/>
            <a:endParaRPr lang="tr-TR" dirty="0"/>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77149" y="1704975"/>
            <a:ext cx="2809875" cy="43272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Metin kutusu 4"/>
          <p:cNvSpPr txBox="1"/>
          <p:nvPr/>
        </p:nvSpPr>
        <p:spPr>
          <a:xfrm>
            <a:off x="605642" y="6460177"/>
            <a:ext cx="7540831" cy="246221"/>
          </a:xfrm>
          <a:prstGeom prst="rect">
            <a:avLst/>
          </a:prstGeom>
          <a:noFill/>
        </p:spPr>
        <p:txBody>
          <a:bodyPr wrap="square" rtlCol="0">
            <a:spAutoFit/>
          </a:bodyPr>
          <a:lstStyle/>
          <a:p>
            <a:r>
              <a:rPr lang="tr-TR" sz="1000" dirty="0" smtClean="0"/>
              <a:t>5. </a:t>
            </a:r>
            <a:r>
              <a:rPr lang="tr-TR" sz="1000" dirty="0" err="1" smtClean="0"/>
              <a:t>Glesne</a:t>
            </a:r>
            <a:r>
              <a:rPr lang="tr-TR" sz="1000" dirty="0" smtClean="0"/>
              <a:t> </a:t>
            </a:r>
            <a:r>
              <a:rPr lang="tr-TR" sz="1000" dirty="0"/>
              <a:t>C. (2013). Nitel Araştırma Giriş (3.Baskı). Anı Yayıncılık, </a:t>
            </a:r>
            <a:r>
              <a:rPr lang="tr-TR" sz="1000" dirty="0" smtClean="0"/>
              <a:t>Ankara</a:t>
            </a:r>
            <a:endParaRPr lang="tr-TR" sz="1000" dirty="0"/>
          </a:p>
        </p:txBody>
      </p:sp>
      <p:sp>
        <p:nvSpPr>
          <p:cNvPr id="6" name="Slayt Numarası Yer Tutucusu 5"/>
          <p:cNvSpPr>
            <a:spLocks noGrp="1"/>
          </p:cNvSpPr>
          <p:nvPr>
            <p:ph type="sldNum" sz="quarter" idx="12"/>
          </p:nvPr>
        </p:nvSpPr>
        <p:spPr/>
        <p:txBody>
          <a:bodyPr/>
          <a:lstStyle/>
          <a:p>
            <a:fld id="{4FAB73BC-B049-4115-A692-8D63A059BFB8}" type="slidenum">
              <a:rPr lang="en-US" smtClean="0"/>
              <a:t>5</a:t>
            </a:fld>
            <a:endParaRPr lang="en-US" dirty="0"/>
          </a:p>
        </p:txBody>
      </p:sp>
    </p:spTree>
    <p:extLst>
      <p:ext uri="{BB962C8B-B14F-4D97-AF65-F5344CB8AC3E}">
        <p14:creationId xmlns:p14="http://schemas.microsoft.com/office/powerpoint/2010/main" val="31990566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021080" y="155448"/>
            <a:ext cx="10058400" cy="1609344"/>
          </a:xfrm>
        </p:spPr>
        <p:txBody>
          <a:bodyPr/>
          <a:lstStyle/>
          <a:p>
            <a:r>
              <a:rPr lang="tr-TR" dirty="0" err="1" smtClean="0"/>
              <a:t>Thoman</a:t>
            </a:r>
            <a:r>
              <a:rPr lang="tr-TR" dirty="0" smtClean="0"/>
              <a:t> </a:t>
            </a:r>
            <a:r>
              <a:rPr lang="tr-TR" dirty="0" err="1" smtClean="0"/>
              <a:t>Kuhn</a:t>
            </a:r>
            <a:endParaRPr lang="tr-TR" dirty="0"/>
          </a:p>
        </p:txBody>
      </p:sp>
      <p:sp>
        <p:nvSpPr>
          <p:cNvPr id="3" name="İçerik Yer Tutucusu 2"/>
          <p:cNvSpPr>
            <a:spLocks noGrp="1"/>
          </p:cNvSpPr>
          <p:nvPr>
            <p:ph idx="1"/>
          </p:nvPr>
        </p:nvSpPr>
        <p:spPr>
          <a:xfrm>
            <a:off x="730372" y="1771056"/>
            <a:ext cx="5914267" cy="3040696"/>
          </a:xfrm>
        </p:spPr>
        <p:txBody>
          <a:bodyPr>
            <a:noAutofit/>
          </a:bodyPr>
          <a:lstStyle/>
          <a:p>
            <a:pPr algn="just"/>
            <a:r>
              <a:rPr lang="tr-TR" sz="2800" dirty="0" err="1"/>
              <a:t>Kuhn</a:t>
            </a:r>
            <a:r>
              <a:rPr lang="tr-TR" sz="2800" dirty="0"/>
              <a:t> bilimi anlamaya yönelik eserinde (Bilimsel Devrimlerin </a:t>
            </a:r>
            <a:r>
              <a:rPr lang="tr-TR" sz="2800" dirty="0" smtClean="0"/>
              <a:t>Yapısı), bilim adamlarının psikolojisiyle, </a:t>
            </a:r>
            <a:r>
              <a:rPr lang="tr-TR" sz="2800" dirty="0"/>
              <a:t>bilim </a:t>
            </a:r>
            <a:r>
              <a:rPr lang="tr-TR" sz="2800" dirty="0" smtClean="0"/>
              <a:t>adamları topluluğunun </a:t>
            </a:r>
            <a:r>
              <a:rPr lang="tr-TR" sz="2800" dirty="0"/>
              <a:t>sosyolojik özelliklerinin, </a:t>
            </a:r>
            <a:r>
              <a:rPr lang="tr-TR" sz="2800" dirty="0" smtClean="0"/>
              <a:t>bilimi anlamada </a:t>
            </a:r>
            <a:r>
              <a:rPr lang="tr-TR" sz="2800" dirty="0"/>
              <a:t>çok önemli rol </a:t>
            </a:r>
            <a:r>
              <a:rPr lang="tr-TR" sz="2800" dirty="0" smtClean="0"/>
              <a:t>oynadığın</a:t>
            </a:r>
            <a:r>
              <a:rPr lang="tr-TR" sz="2800" dirty="0"/>
              <a:t>ı</a:t>
            </a:r>
            <a:r>
              <a:rPr lang="tr-TR" sz="2800" dirty="0" smtClean="0"/>
              <a:t> </a:t>
            </a:r>
            <a:r>
              <a:rPr lang="tr-TR" sz="2800" dirty="0"/>
              <a:t>vurgular. Yani bilimi anlamada bilimsel </a:t>
            </a:r>
            <a:r>
              <a:rPr lang="tr-TR" sz="2800" dirty="0" smtClean="0"/>
              <a:t>araştırma sürecine </a:t>
            </a:r>
            <a:r>
              <a:rPr lang="tr-TR" sz="2800" dirty="0"/>
              <a:t>ideoloji, ahlak, inanç, gelenek, görenek gibi ögeleri de </a:t>
            </a:r>
            <a:r>
              <a:rPr lang="tr-TR" sz="2800" dirty="0" smtClean="0"/>
              <a:t>katar(6). </a:t>
            </a:r>
            <a:endParaRPr lang="tr-TR" sz="2800"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87516" y="1621291"/>
            <a:ext cx="3867150" cy="38766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Metin kutusu 3"/>
          <p:cNvSpPr txBox="1"/>
          <p:nvPr/>
        </p:nvSpPr>
        <p:spPr>
          <a:xfrm>
            <a:off x="475013" y="6365174"/>
            <a:ext cx="7992093" cy="246221"/>
          </a:xfrm>
          <a:prstGeom prst="rect">
            <a:avLst/>
          </a:prstGeom>
          <a:noFill/>
        </p:spPr>
        <p:txBody>
          <a:bodyPr wrap="square" rtlCol="0">
            <a:spAutoFit/>
          </a:bodyPr>
          <a:lstStyle/>
          <a:p>
            <a:r>
              <a:rPr lang="tr-TR" sz="1000" dirty="0" smtClean="0"/>
              <a:t>Felsefe 1. AOF Yayınları</a:t>
            </a:r>
            <a:endParaRPr lang="tr-TR" sz="1000" dirty="0"/>
          </a:p>
        </p:txBody>
      </p:sp>
      <p:sp>
        <p:nvSpPr>
          <p:cNvPr id="5" name="Slayt Numarası Yer Tutucusu 4"/>
          <p:cNvSpPr>
            <a:spLocks noGrp="1"/>
          </p:cNvSpPr>
          <p:nvPr>
            <p:ph type="sldNum" sz="quarter" idx="12"/>
          </p:nvPr>
        </p:nvSpPr>
        <p:spPr/>
        <p:txBody>
          <a:bodyPr/>
          <a:lstStyle/>
          <a:p>
            <a:fld id="{4FAB73BC-B049-4115-A692-8D63A059BFB8}" type="slidenum">
              <a:rPr lang="en-US" smtClean="0"/>
              <a:t>6</a:t>
            </a:fld>
            <a:endParaRPr lang="en-US" dirty="0"/>
          </a:p>
        </p:txBody>
      </p:sp>
    </p:spTree>
    <p:extLst>
      <p:ext uri="{BB962C8B-B14F-4D97-AF65-F5344CB8AC3E}">
        <p14:creationId xmlns:p14="http://schemas.microsoft.com/office/powerpoint/2010/main" val="109732618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033272" y="204216"/>
            <a:ext cx="10058400" cy="1609344"/>
          </a:xfrm>
        </p:spPr>
        <p:txBody>
          <a:bodyPr/>
          <a:lstStyle/>
          <a:p>
            <a:r>
              <a:rPr lang="tr-TR" dirty="0" err="1" smtClean="0"/>
              <a:t>Thoman</a:t>
            </a:r>
            <a:r>
              <a:rPr lang="tr-TR" dirty="0" smtClean="0"/>
              <a:t> </a:t>
            </a:r>
            <a:r>
              <a:rPr lang="tr-TR" dirty="0" err="1" smtClean="0"/>
              <a:t>Kuhn</a:t>
            </a:r>
            <a:endParaRPr lang="tr-TR" dirty="0"/>
          </a:p>
        </p:txBody>
      </p:sp>
      <p:graphicFrame>
        <p:nvGraphicFramePr>
          <p:cNvPr id="5" name="İçerik Yer Tutucusu 4"/>
          <p:cNvGraphicFramePr>
            <a:graphicFrameLocks noGrp="1"/>
          </p:cNvGraphicFramePr>
          <p:nvPr>
            <p:ph idx="1"/>
            <p:extLst>
              <p:ext uri="{D42A27DB-BD31-4B8C-83A1-F6EECF244321}">
                <p14:modId xmlns:p14="http://schemas.microsoft.com/office/powerpoint/2010/main" val="490281806"/>
              </p:ext>
            </p:extLst>
          </p:nvPr>
        </p:nvGraphicFramePr>
        <p:xfrm>
          <a:off x="838201" y="1825625"/>
          <a:ext cx="9366503"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layt Numarası Yer Tutucusu 2"/>
          <p:cNvSpPr>
            <a:spLocks noGrp="1"/>
          </p:cNvSpPr>
          <p:nvPr>
            <p:ph type="sldNum" sz="quarter" idx="12"/>
          </p:nvPr>
        </p:nvSpPr>
        <p:spPr/>
        <p:txBody>
          <a:bodyPr/>
          <a:lstStyle/>
          <a:p>
            <a:fld id="{4FAB73BC-B049-4115-A692-8D63A059BFB8}" type="slidenum">
              <a:rPr lang="en-US" smtClean="0"/>
              <a:t>7</a:t>
            </a:fld>
            <a:endParaRPr lang="en-US" dirty="0"/>
          </a:p>
        </p:txBody>
      </p:sp>
    </p:spTree>
    <p:extLst>
      <p:ext uri="{BB962C8B-B14F-4D97-AF65-F5344CB8AC3E}">
        <p14:creationId xmlns:p14="http://schemas.microsoft.com/office/powerpoint/2010/main" val="186969182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cap="none" dirty="0" smtClean="0"/>
              <a:t>Pozitivist Paradigma</a:t>
            </a:r>
            <a:endParaRPr lang="tr-TR" cap="none" dirty="0"/>
          </a:p>
        </p:txBody>
      </p:sp>
      <p:sp>
        <p:nvSpPr>
          <p:cNvPr id="3" name="İçerik Yer Tutucusu 2"/>
          <p:cNvSpPr>
            <a:spLocks noGrp="1"/>
          </p:cNvSpPr>
          <p:nvPr>
            <p:ph idx="1"/>
          </p:nvPr>
        </p:nvSpPr>
        <p:spPr>
          <a:xfrm>
            <a:off x="926592" y="2751489"/>
            <a:ext cx="5291328" cy="1662015"/>
          </a:xfrm>
        </p:spPr>
        <p:txBody>
          <a:bodyPr>
            <a:noAutofit/>
          </a:bodyPr>
          <a:lstStyle/>
          <a:p>
            <a:pPr algn="just"/>
            <a:r>
              <a:rPr lang="tr-TR" sz="2800" dirty="0" smtClean="0"/>
              <a:t>Pozitivizm ana iddiası metafiziğin hiçbir değeri olmadığı iddiasıdır. </a:t>
            </a:r>
            <a:r>
              <a:rPr lang="tr-TR" sz="2800" dirty="0" err="1" smtClean="0"/>
              <a:t>Comte’a</a:t>
            </a:r>
            <a:r>
              <a:rPr lang="tr-TR" sz="2800" dirty="0" smtClean="0"/>
              <a:t> göre insan zihni teolojik, metafizik ve pozitif diye adlandırdığı 3 evreden geçmiştir.</a:t>
            </a:r>
            <a:endParaRPr lang="tr-TR" sz="2800" dirty="0"/>
          </a:p>
        </p:txBody>
      </p:sp>
      <p:pic>
        <p:nvPicPr>
          <p:cNvPr id="1026" name="Picture 2" descr="http://upload.wikimedia.org/wikipedia/commons/f/f4/Auguste_Comte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81422" y="2155032"/>
            <a:ext cx="3243777" cy="3767138"/>
          </a:xfrm>
          <a:prstGeom prst="rect">
            <a:avLst/>
          </a:prstGeom>
          <a:noFill/>
          <a:extLst>
            <a:ext uri="{909E8E84-426E-40DD-AFC4-6F175D3DCCD1}">
              <a14:hiddenFill xmlns:a14="http://schemas.microsoft.com/office/drawing/2010/main">
                <a:solidFill>
                  <a:srgbClr val="FFFFFF"/>
                </a:solidFill>
              </a14:hiddenFill>
            </a:ext>
          </a:extLst>
        </p:spPr>
      </p:pic>
      <p:sp>
        <p:nvSpPr>
          <p:cNvPr id="4" name="Slayt Numarası Yer Tutucusu 3"/>
          <p:cNvSpPr>
            <a:spLocks noGrp="1"/>
          </p:cNvSpPr>
          <p:nvPr>
            <p:ph type="sldNum" sz="quarter" idx="12"/>
          </p:nvPr>
        </p:nvSpPr>
        <p:spPr/>
        <p:txBody>
          <a:bodyPr/>
          <a:lstStyle/>
          <a:p>
            <a:fld id="{4FAB73BC-B049-4115-A692-8D63A059BFB8}" type="slidenum">
              <a:rPr lang="en-US" smtClean="0"/>
              <a:t>8</a:t>
            </a:fld>
            <a:endParaRPr lang="en-US" dirty="0"/>
          </a:p>
        </p:txBody>
      </p:sp>
    </p:spTree>
    <p:extLst>
      <p:ext uri="{BB962C8B-B14F-4D97-AF65-F5344CB8AC3E}">
        <p14:creationId xmlns:p14="http://schemas.microsoft.com/office/powerpoint/2010/main" val="284683793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01624" y="2084832"/>
            <a:ext cx="6355080" cy="4050792"/>
          </a:xfrm>
        </p:spPr>
        <p:txBody>
          <a:bodyPr>
            <a:normAutofit/>
          </a:bodyPr>
          <a:lstStyle/>
          <a:p>
            <a:pPr algn="just"/>
            <a:r>
              <a:rPr lang="tr-TR" sz="2800" dirty="0" err="1" smtClean="0"/>
              <a:t>Comte’a</a:t>
            </a:r>
            <a:r>
              <a:rPr lang="tr-TR" sz="2800" dirty="0" smtClean="0"/>
              <a:t> göre Pozitif bir doğa biliminin yanında, pozitif bir toplum biliminin, pozitif bir ahlakın hatta pozitif bir dinin yaratılması mümkündür ve gereklidir.</a:t>
            </a:r>
          </a:p>
          <a:p>
            <a:pPr algn="just"/>
            <a:r>
              <a:rPr lang="tr-TR" sz="2800" dirty="0" smtClean="0"/>
              <a:t>Gerçek bilim yalnızca pozitif olanla, yani bize duyu ve organlarımızla verilmiş olanla ilgilenmek  zorundadır (3).</a:t>
            </a:r>
            <a:endParaRPr lang="tr-TR" sz="2800" dirty="0"/>
          </a:p>
        </p:txBody>
      </p:sp>
      <p:pic>
        <p:nvPicPr>
          <p:cNvPr id="2050" name="Picture 2" descr="http://a4.mzstatic.com/us/r30/Publication/v4/bb/c4/e7/bbc4e74e-ab80-beb1-8095-0ff1882b1d06/Auguste_Comte_Positivism-with-logo_copy.480x480-7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36763" y="1371473"/>
            <a:ext cx="3429000" cy="4572000"/>
          </a:xfrm>
          <a:prstGeom prst="rect">
            <a:avLst/>
          </a:prstGeom>
          <a:noFill/>
          <a:extLst>
            <a:ext uri="{909E8E84-426E-40DD-AFC4-6F175D3DCCD1}">
              <a14:hiddenFill xmlns:a14="http://schemas.microsoft.com/office/drawing/2010/main">
                <a:solidFill>
                  <a:srgbClr val="FFFFFF"/>
                </a:solidFill>
              </a14:hiddenFill>
            </a:ext>
          </a:extLst>
        </p:spPr>
      </p:pic>
      <p:sp>
        <p:nvSpPr>
          <p:cNvPr id="4" name="Dikdörtgen 3"/>
          <p:cNvSpPr/>
          <p:nvPr/>
        </p:nvSpPr>
        <p:spPr>
          <a:xfrm>
            <a:off x="166368" y="6483137"/>
            <a:ext cx="3494867" cy="246221"/>
          </a:xfrm>
          <a:prstGeom prst="rect">
            <a:avLst/>
          </a:prstGeom>
        </p:spPr>
        <p:txBody>
          <a:bodyPr wrap="none">
            <a:spAutoFit/>
          </a:bodyPr>
          <a:lstStyle/>
          <a:p>
            <a:r>
              <a:rPr lang="tr-TR" sz="1000" dirty="0"/>
              <a:t>3. Arslan A. (2013). Felsefeye Giriş (2. Baskı). Adres Yayınları</a:t>
            </a:r>
          </a:p>
        </p:txBody>
      </p:sp>
      <p:sp>
        <p:nvSpPr>
          <p:cNvPr id="7" name="Başlık 1"/>
          <p:cNvSpPr>
            <a:spLocks noGrp="1"/>
          </p:cNvSpPr>
          <p:nvPr>
            <p:ph type="title"/>
          </p:nvPr>
        </p:nvSpPr>
        <p:spPr>
          <a:xfrm>
            <a:off x="1069848" y="484632"/>
            <a:ext cx="10058400" cy="1609344"/>
          </a:xfrm>
        </p:spPr>
        <p:txBody>
          <a:bodyPr/>
          <a:lstStyle/>
          <a:p>
            <a:r>
              <a:rPr lang="tr-TR" cap="none" dirty="0" smtClean="0"/>
              <a:t>Pozitivist Paradigma</a:t>
            </a:r>
            <a:endParaRPr lang="tr-TR" cap="none" dirty="0"/>
          </a:p>
        </p:txBody>
      </p:sp>
      <p:sp>
        <p:nvSpPr>
          <p:cNvPr id="6" name="Slayt Numarası Yer Tutucusu 5"/>
          <p:cNvSpPr>
            <a:spLocks noGrp="1"/>
          </p:cNvSpPr>
          <p:nvPr>
            <p:ph type="sldNum" sz="quarter" idx="12"/>
          </p:nvPr>
        </p:nvSpPr>
        <p:spPr/>
        <p:txBody>
          <a:bodyPr/>
          <a:lstStyle/>
          <a:p>
            <a:fld id="{4FAB73BC-B049-4115-A692-8D63A059BFB8}" type="slidenum">
              <a:rPr lang="en-US" smtClean="0"/>
              <a:t>9</a:t>
            </a:fld>
            <a:endParaRPr lang="en-US" dirty="0"/>
          </a:p>
        </p:txBody>
      </p:sp>
    </p:spTree>
    <p:extLst>
      <p:ext uri="{BB962C8B-B14F-4D97-AF65-F5344CB8AC3E}">
        <p14:creationId xmlns:p14="http://schemas.microsoft.com/office/powerpoint/2010/main" val="279505172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ood Type">
  <a:themeElements>
    <a:clrScheme name="Wood Typ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a:majorFont>
        <a:latin typeface="Rockwell Condensed"/>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xmlns="" name="Wood Type" id="{7ACABC62-BF99-48CF-A9DC-4DB89C7B13DC}" vid="{142A1326-48AB-42A9-8428-CB14AA30176D}"/>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Wood Type</Template>
  <TotalTime>463</TotalTime>
  <Words>1961</Words>
  <Application>Microsoft Office PowerPoint</Application>
  <PresentationFormat>Özel</PresentationFormat>
  <Paragraphs>188</Paragraphs>
  <Slides>22</Slides>
  <Notes>16</Notes>
  <HiddenSlides>0</HiddenSlides>
  <MMClips>0</MMClips>
  <ScaleCrop>false</ScaleCrop>
  <HeadingPairs>
    <vt:vector size="4" baseType="variant">
      <vt:variant>
        <vt:lpstr>Tema</vt:lpstr>
      </vt:variant>
      <vt:variant>
        <vt:i4>1</vt:i4>
      </vt:variant>
      <vt:variant>
        <vt:lpstr>Slayt Başlıkları</vt:lpstr>
      </vt:variant>
      <vt:variant>
        <vt:i4>22</vt:i4>
      </vt:variant>
    </vt:vector>
  </HeadingPairs>
  <TitlesOfParts>
    <vt:vector size="23" baseType="lpstr">
      <vt:lpstr>Wood Type</vt:lpstr>
      <vt:lpstr>BİLİMSEL ARAŞTIRMA YÖNTEMLERİ 2. DERS</vt:lpstr>
      <vt:lpstr>NİCEL VE NİTEL ARAŞTIRMA PARADİGMALARI</vt:lpstr>
      <vt:lpstr>Paradigma</vt:lpstr>
      <vt:lpstr>Bilimsel Araştırma Paradigmaları</vt:lpstr>
      <vt:lpstr>Bilimsel Araştırma Paradigmaları</vt:lpstr>
      <vt:lpstr>Thoman Kuhn</vt:lpstr>
      <vt:lpstr>Thoman Kuhn</vt:lpstr>
      <vt:lpstr>Pozitivist Paradigma</vt:lpstr>
      <vt:lpstr>Pozitivist Paradigma</vt:lpstr>
      <vt:lpstr>Pozİtİvİst Paradİgma</vt:lpstr>
      <vt:lpstr>Post Pozitivist Paradigma</vt:lpstr>
      <vt:lpstr>Eleştirel Kuram Paradigması</vt:lpstr>
      <vt:lpstr>Eleştirel Kurama Dayanan Araştırmaların Özellikleri</vt:lpstr>
      <vt:lpstr>Post Modern/Post Kolonyal/Post Yapısal Paradigmalar</vt:lpstr>
      <vt:lpstr>Yorumlamacı Paradigma</vt:lpstr>
      <vt:lpstr>Yorumlamacı Paradigma</vt:lpstr>
      <vt:lpstr>Yorumlamacı Paradigma</vt:lpstr>
      <vt:lpstr>Temel Nitelikler</vt:lpstr>
      <vt:lpstr>Araştırmada Pozitivist Ve Yorumlamacı Yaklaşımın Eğilimleri</vt:lpstr>
      <vt:lpstr>Araştırmada Pozitivist ve Yorumlamacı Yaklaşımın Eğilimleri</vt:lpstr>
      <vt:lpstr>PARADİGMA FARKI</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SSD Öğretmenlik</dc:creator>
  <cp:lastModifiedBy>Öğretmenlik</cp:lastModifiedBy>
  <cp:revision>31</cp:revision>
  <dcterms:created xsi:type="dcterms:W3CDTF">2014-09-12T02:14:24Z</dcterms:created>
  <dcterms:modified xsi:type="dcterms:W3CDTF">2017-11-29T06:53:19Z</dcterms:modified>
</cp:coreProperties>
</file>