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18E06-1E10-4D7B-BD3C-D85C89D108D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5BF0-50A7-421C-B460-3DCB682229FF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1832-339A-4A06-BC67-C602FCE7FBEB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95C5-D13A-4777-9B1B-25840ACDB85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0C47-56F3-4500-AF63-94CD551421F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7BAF-7B0E-4BDD-97BF-74C52EED0C40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DA53-BB60-42F7-8194-DA5599B478E4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07F-7D29-4D29-B424-3BF5E035B0A3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EF72-321C-4AC1-BEE2-0277EC2C36B4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7DC3-44DE-47AC-BF7B-7EC0862FA90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7327-33A1-4632-8ED3-AE5FDFFACFA2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BCEB-A59A-4527-9ABE-9AB3318F604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11</a:t>
            </a:r>
          </a:p>
          <a:p>
            <a:pPr marL="0" indent="0">
              <a:buNone/>
            </a:pPr>
            <a:r>
              <a:rPr lang="tr-TR" dirty="0"/>
              <a:t>DIGITAL BASEBAND MODULATION:</a:t>
            </a:r>
          </a:p>
          <a:p>
            <a:pPr marL="0" indent="0">
              <a:buNone/>
            </a:pPr>
            <a:r>
              <a:rPr lang="tr-TR" dirty="0"/>
              <a:t>	DIGITAL PULSE AMPLITUDE MODULATION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74CBC6F5-520F-4710-8A23-DECE9CC57384}"/>
                  </a:ext>
                </a:extLst>
              </p:cNvPr>
              <p:cNvSpPr/>
              <p:nvPr/>
            </p:nvSpPr>
            <p:spPr>
              <a:xfrm>
                <a:off x="416599" y="1253944"/>
                <a:ext cx="11177637" cy="28352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Digital message representation at baseband commonly takes the form of an</a:t>
                </a:r>
                <a:r>
                  <a:rPr lang="tr-TR" sz="2400" dirty="0"/>
                  <a:t> </a:t>
                </a:r>
                <a:r>
                  <a:rPr lang="tr-TR" sz="2400" b="1" dirty="0" err="1"/>
                  <a:t>amplitude-modulated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pulse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train</a:t>
                </a:r>
                <a:r>
                  <a:rPr lang="tr-TR" sz="2400" b="1" dirty="0"/>
                  <a:t>.</a:t>
                </a:r>
              </a:p>
              <a:p>
                <a:endParaRPr lang="tr-TR" sz="24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en-US" sz="2400" dirty="0"/>
                  <a:t>where the modulating 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represents the </a:t>
                </a:r>
                <a:r>
                  <a:rPr lang="en-US" sz="2400" i="1" dirty="0"/>
                  <a:t>k</a:t>
                </a:r>
                <a:r>
                  <a:rPr lang="en-US" sz="2400" dirty="0"/>
                  <a:t>th symbol in the message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sequence</a:t>
                </a: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4CBC6F5-520F-4710-8A23-DECE9CC573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99" y="1253944"/>
                <a:ext cx="11177637" cy="2835200"/>
              </a:xfrm>
              <a:prstGeom prst="rect">
                <a:avLst/>
              </a:prstGeom>
              <a:blipFill>
                <a:blip r:embed="rId2"/>
                <a:stretch>
                  <a:fillRect l="-818" t="-1720" r="-218" b="-408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44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D8971887-27A0-48C1-995D-03BA1272E16A}"/>
                  </a:ext>
                </a:extLst>
              </p:cNvPr>
              <p:cNvSpPr/>
              <p:nvPr/>
            </p:nvSpPr>
            <p:spPr>
              <a:xfrm>
                <a:off x="416600" y="1200678"/>
                <a:ext cx="10334258" cy="5136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The unmodulated pulse </a:t>
                </a:r>
                <a:r>
                  <a:rPr lang="en-US" sz="2400" i="1" dirty="0"/>
                  <a:t>p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may be rectangular or some other shape, subject to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conditions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1                          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0      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=±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±2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,…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This condition ensures that we can recover the message by sampling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periodically</a:t>
                </a:r>
                <a:r>
                  <a:rPr lang="tr-TR" sz="2400" dirty="0"/>
                  <a:t> </a:t>
                </a:r>
                <a:r>
                  <a:rPr lang="en-US" sz="2400" dirty="0"/>
                  <a:t>at </a:t>
                </a:r>
                <a:r>
                  <a:rPr lang="en-US" sz="2400" i="1" dirty="0"/>
                  <a:t>t </a:t>
                </a:r>
                <a:r>
                  <a:rPr lang="tr-TR" sz="2400" i="1" dirty="0"/>
                  <a:t>=</a:t>
                </a:r>
                <a:r>
                  <a:rPr lang="en-US" sz="2400" i="1" dirty="0"/>
                  <a:t>KD, K </a:t>
                </a:r>
                <a:r>
                  <a:rPr lang="tr-TR" sz="2400" i="1" dirty="0"/>
                  <a:t>=</a:t>
                </a:r>
                <a:r>
                  <a:rPr lang="en-US" sz="2400" dirty="0"/>
                  <a:t>0, 1, 2, . . . , since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𝐾𝐷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𝐾𝐷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𝑘𝐷</m:t>
                              </m:r>
                            </m:e>
                          </m:d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D8971887-27A0-48C1-995D-03BA1272E1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" y="1200678"/>
                <a:ext cx="10334258" cy="5136342"/>
              </a:xfrm>
              <a:prstGeom prst="rect">
                <a:avLst/>
              </a:prstGeom>
              <a:blipFill>
                <a:blip r:embed="rId2"/>
                <a:stretch>
                  <a:fillRect l="-884" t="-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387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616B3708-0543-4AE6-A77A-A7BFCA5825FD}"/>
                  </a:ext>
                </a:extLst>
              </p:cNvPr>
              <p:cNvSpPr/>
              <p:nvPr/>
            </p:nvSpPr>
            <p:spPr>
              <a:xfrm>
                <a:off x="440709" y="1211347"/>
                <a:ext cx="10700767" cy="5972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The </a:t>
                </a:r>
                <a:r>
                  <a:rPr lang="tr-TR" sz="2400" i="1" dirty="0" err="1"/>
                  <a:t>signaling</a:t>
                </a:r>
                <a:r>
                  <a:rPr lang="tr-TR" sz="2400" i="1" dirty="0"/>
                  <a:t> rate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tr-TR" sz="2400" i="1" dirty="0"/>
                  <a:t> </a:t>
                </a:r>
                <a:r>
                  <a:rPr lang="en-US" sz="2400" dirty="0"/>
                  <a:t>measured in symbols per second, or </a:t>
                </a:r>
                <a:r>
                  <a:rPr lang="en-US" sz="2400" b="1" dirty="0"/>
                  <a:t>baud.</a:t>
                </a:r>
                <a:endParaRPr lang="tr-TR" sz="2400" i="1" dirty="0"/>
              </a:p>
              <a:p>
                <a:endParaRPr lang="tr-TR" sz="2400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tr-TR" sz="2400" b="0" i="1" dirty="0"/>
              </a:p>
              <a:p>
                <a:pPr algn="ctr"/>
                <a:endParaRPr lang="tr-TR" sz="2400" i="1" dirty="0"/>
              </a:p>
              <a:p>
                <a:r>
                  <a:rPr lang="en-US" sz="2400" dirty="0"/>
                  <a:t>In the special but important case of</a:t>
                </a:r>
                <a:r>
                  <a:rPr lang="tr-TR" sz="2400" dirty="0"/>
                  <a:t> </a:t>
                </a:r>
                <a:r>
                  <a:rPr lang="en-US" sz="2400" i="1" dirty="0"/>
                  <a:t>binary </a:t>
                </a:r>
                <a:r>
                  <a:rPr lang="en-US" sz="2400" dirty="0"/>
                  <a:t>signaling (</a:t>
                </a:r>
                <a:r>
                  <a:rPr lang="en-US" sz="2400" i="1" dirty="0"/>
                  <a:t>M</a:t>
                </a:r>
                <a:r>
                  <a:rPr lang="tr-TR" sz="2400" i="1" dirty="0"/>
                  <a:t>=</a:t>
                </a:r>
                <a:r>
                  <a:rPr lang="en-US" sz="2400" dirty="0"/>
                  <a:t>2), we write </a:t>
                </a:r>
                <a:r>
                  <a:rPr lang="en-US" sz="2400" i="1" dirty="0"/>
                  <a:t>D </a:t>
                </a:r>
                <a:r>
                  <a:rPr lang="tr-TR" sz="2400" i="1" dirty="0"/>
                  <a:t>=</a:t>
                </a:r>
                <a:r>
                  <a:rPr lang="en-US" sz="2400" i="1" dirty="0"/>
                  <a:t>Tb </a:t>
                </a:r>
                <a:r>
                  <a:rPr lang="en-US" sz="2400" dirty="0"/>
                  <a:t>for the bit duration and the bit rate is</a:t>
                </a:r>
                <a:endParaRPr lang="tr-TR" sz="2400" dirty="0"/>
              </a:p>
              <a:p>
                <a:endParaRPr lang="tr-TR" sz="2400" b="0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en-US" sz="2400" dirty="0"/>
                  <a:t>measured in bits per second, abbreviated bps or b/s.</a:t>
                </a:r>
                <a:endParaRPr lang="tr-TR" sz="2400" dirty="0"/>
              </a:p>
              <a:p>
                <a:pPr algn="ctr"/>
                <a:endParaRPr lang="tr-TR" sz="2400" b="0" i="1" dirty="0"/>
              </a:p>
              <a:p>
                <a:pPr algn="ctr"/>
                <a:endParaRPr lang="tr-TR" sz="2400" b="0" i="1" dirty="0"/>
              </a:p>
              <a:p>
                <a:pPr algn="ctr"/>
                <a:endParaRPr lang="tr-TR" sz="2400" i="1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16B3708-0543-4AE6-A77A-A7BFCA5825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09" y="1211347"/>
                <a:ext cx="10700767" cy="5972084"/>
              </a:xfrm>
              <a:prstGeom prst="rect">
                <a:avLst/>
              </a:prstGeom>
              <a:blipFill>
                <a:blip r:embed="rId2"/>
                <a:stretch>
                  <a:fillRect l="-854" t="-817" r="-13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66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314CD762-5E55-4D57-AE35-27A00156F6A1}"/>
              </a:ext>
            </a:extLst>
          </p:cNvPr>
          <p:cNvSpPr/>
          <p:nvPr/>
        </p:nvSpPr>
        <p:spPr>
          <a:xfrm>
            <a:off x="416600" y="1591295"/>
            <a:ext cx="106538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Figure 11.1–1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483)</a:t>
            </a:r>
            <a:r>
              <a:rPr lang="en-US" sz="2400" dirty="0"/>
              <a:t> depicts various PAM </a:t>
            </a:r>
            <a:r>
              <a:rPr lang="en-US" sz="2400" b="1" dirty="0"/>
              <a:t>formats </a:t>
            </a:r>
            <a:r>
              <a:rPr lang="en-US" sz="2400" dirty="0"/>
              <a:t>or line codes for the binary message</a:t>
            </a:r>
            <a:r>
              <a:rPr lang="tr-TR" sz="2400" dirty="0"/>
              <a:t> </a:t>
            </a:r>
            <a:r>
              <a:rPr lang="en-US" sz="2400" dirty="0"/>
              <a:t>10110100, taking rectangular pulses for clarity.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8981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6AA0698F-B606-49FB-9C53-16DC0E60CEFE}"/>
                  </a:ext>
                </a:extLst>
              </p:cNvPr>
              <p:cNvSpPr/>
              <p:nvPr/>
            </p:nvSpPr>
            <p:spPr>
              <a:xfrm>
                <a:off x="416599" y="1431499"/>
                <a:ext cx="10591711" cy="37319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Quaternary coding generalizes to </a:t>
                </a:r>
                <a:r>
                  <a:rPr lang="en-US" sz="2400" b="1" i="1" dirty="0"/>
                  <a:t>M</a:t>
                </a:r>
                <a:r>
                  <a:rPr lang="en-US" sz="2400" b="1" dirty="0"/>
                  <a:t>-</a:t>
                </a:r>
                <a:r>
                  <a:rPr lang="en-US" sz="2400" b="1" dirty="0" err="1"/>
                  <a:t>ary</a:t>
                </a:r>
                <a:r>
                  <a:rPr lang="en-US" sz="2400" b="1" dirty="0"/>
                  <a:t> </a:t>
                </a:r>
                <a:r>
                  <a:rPr lang="en-US" sz="2400" dirty="0"/>
                  <a:t>coding in which blocks of </a:t>
                </a:r>
                <a:r>
                  <a:rPr lang="en-US" sz="2400" i="1" dirty="0"/>
                  <a:t>n </a:t>
                </a:r>
                <a:r>
                  <a:rPr lang="en-US" sz="2400" dirty="0"/>
                  <a:t>message</a:t>
                </a:r>
                <a:r>
                  <a:rPr lang="tr-TR" sz="2400" dirty="0"/>
                  <a:t> </a:t>
                </a:r>
                <a:r>
                  <a:rPr lang="en-US" sz="2400" dirty="0"/>
                  <a:t>bits are represented by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-level waveform with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Since each pulse now corresponds to </a:t>
                </a:r>
                <a:r>
                  <a:rPr lang="en-US" sz="2400" i="1" dirty="0"/>
                  <a:t>n</a:t>
                </a:r>
                <a:r>
                  <a:rPr lang="tr-TR" sz="2400" i="1" dirty="0"/>
                  <a:t>=</a:t>
                </a:r>
                <a:r>
                  <a:rPr lang="en-US" sz="2400" dirty="0"/>
                  <a:t>log2 </a:t>
                </a:r>
                <a:r>
                  <a:rPr lang="en-US" sz="2400" i="1" dirty="0"/>
                  <a:t>M </a:t>
                </a:r>
                <a:r>
                  <a:rPr lang="en-US" sz="2400" dirty="0"/>
                  <a:t>bits, the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signaling rate has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been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decreased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to</a:t>
                </a:r>
                <a:endParaRPr lang="tr-TR" sz="2400" dirty="0"/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400" dirty="0"/>
                            <m:t>log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2 </m:t>
                          </m:r>
                          <m:r>
                            <m:rPr>
                              <m:nor/>
                            </m:rPr>
                            <a:rPr lang="en-US" sz="2400" i="1" dirty="0"/>
                            <m:t>M</m:t>
                          </m:r>
                        </m:den>
                      </m:f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AA0698F-B606-49FB-9C53-16DC0E60CE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99" y="1431499"/>
                <a:ext cx="10591711" cy="3731919"/>
              </a:xfrm>
              <a:prstGeom prst="rect">
                <a:avLst/>
              </a:prstGeom>
              <a:blipFill>
                <a:blip r:embed="rId2"/>
                <a:stretch>
                  <a:fillRect l="-863" t="-13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12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F15E7593-0F13-4DF5-BEB8-40CA2452EE0D}"/>
                  </a:ext>
                </a:extLst>
              </p:cNvPr>
              <p:cNvSpPr/>
              <p:nvPr/>
            </p:nvSpPr>
            <p:spPr>
              <a:xfrm>
                <a:off x="416600" y="1564012"/>
                <a:ext cx="11159882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Futura-Book"/>
                  </a:rPr>
                  <a:t>Given an ideal lowpass channel of bandwidth </a:t>
                </a:r>
                <a:r>
                  <a:rPr lang="en-US" sz="2400" i="1" dirty="0">
                    <a:latin typeface="Futura-BookOblique"/>
                  </a:rPr>
                  <a:t>B, </a:t>
                </a:r>
                <a:r>
                  <a:rPr lang="en-US" sz="2400" dirty="0">
                    <a:latin typeface="Futura-Book"/>
                  </a:rPr>
                  <a:t>it is possible to transmit independent</a:t>
                </a:r>
                <a:r>
                  <a:rPr lang="tr-TR" sz="2400" dirty="0">
                    <a:latin typeface="Futura-Book"/>
                  </a:rPr>
                  <a:t> </a:t>
                </a:r>
                <a:r>
                  <a:rPr lang="en-US" sz="2400" dirty="0">
                    <a:latin typeface="Futura-Book"/>
                  </a:rPr>
                  <a:t>symbols at a rate </a:t>
                </a:r>
                <a:r>
                  <a:rPr lang="en-US" sz="2400" i="1" dirty="0">
                    <a:latin typeface="Futura-BookOblique"/>
                  </a:rPr>
                  <a:t>r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latin typeface="Futura-Book"/>
                  </a:rPr>
                  <a:t>2</a:t>
                </a:r>
                <a:r>
                  <a:rPr lang="en-US" sz="2400" i="1" dirty="0">
                    <a:latin typeface="Futura-BookOblique"/>
                  </a:rPr>
                  <a:t>B </a:t>
                </a:r>
                <a:r>
                  <a:rPr lang="en-US" sz="2400" dirty="0">
                    <a:latin typeface="Futura-Book"/>
                  </a:rPr>
                  <a:t>baud without </a:t>
                </a:r>
                <a:r>
                  <a:rPr lang="en-US" sz="2400" dirty="0" err="1">
                    <a:latin typeface="Futura-Book"/>
                  </a:rPr>
                  <a:t>intersymbol</a:t>
                </a:r>
                <a:r>
                  <a:rPr lang="en-US" sz="2400" dirty="0">
                    <a:latin typeface="Futura-Book"/>
                  </a:rPr>
                  <a:t> interference. </a:t>
                </a:r>
                <a:endParaRPr lang="tr-TR" sz="2400" dirty="0">
                  <a:latin typeface="Futura-Book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>
                  <a:latin typeface="Futura-Book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Futura-Book"/>
                  </a:rPr>
                  <a:t>It is</a:t>
                </a:r>
                <a:r>
                  <a:rPr lang="tr-TR" sz="2400" dirty="0">
                    <a:latin typeface="Futura-Book"/>
                  </a:rPr>
                  <a:t> </a:t>
                </a:r>
                <a:r>
                  <a:rPr lang="en-US" sz="2400" dirty="0">
                    <a:latin typeface="Futura-Book"/>
                  </a:rPr>
                  <a:t>not possible to transmit independent symbols at </a:t>
                </a:r>
                <a:r>
                  <a:rPr lang="en-US" sz="2400" i="1" dirty="0">
                    <a:latin typeface="Futura-BookOblique"/>
                  </a:rPr>
                  <a:t>r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2400" dirty="0">
                    <a:latin typeface="Futura-Book"/>
                  </a:rPr>
                  <a:t>2</a:t>
                </a:r>
                <a:r>
                  <a:rPr lang="en-US" sz="2400" i="1" dirty="0">
                    <a:latin typeface="Futura-BookOblique"/>
                  </a:rPr>
                  <a:t>B.</a:t>
                </a: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F15E7593-0F13-4DF5-BEB8-40CA2452EE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" y="1564012"/>
                <a:ext cx="11159882" cy="1938992"/>
              </a:xfrm>
              <a:prstGeom prst="rect">
                <a:avLst/>
              </a:prstGeom>
              <a:blipFill>
                <a:blip r:embed="rId2"/>
                <a:stretch>
                  <a:fillRect l="-710" t="-2516" r="-928" b="-56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75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341</Words>
  <Application>Microsoft Office PowerPoint</Application>
  <PresentationFormat>Geniş ekran</PresentationFormat>
  <Paragraphs>63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Futura-Book</vt:lpstr>
      <vt:lpstr>Futura-BookOblique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84</cp:revision>
  <dcterms:created xsi:type="dcterms:W3CDTF">2018-07-07T11:05:27Z</dcterms:created>
  <dcterms:modified xsi:type="dcterms:W3CDTF">2019-04-08T13:15:04Z</dcterms:modified>
</cp:coreProperties>
</file>