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4E258F2-B58F-4EC5-9B3C-99A5CFE84E1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2140272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4E258F2-B58F-4EC5-9B3C-99A5CFE84E1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2202902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4E258F2-B58F-4EC5-9B3C-99A5CFE84E1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B7FA53-B279-4BFA-ACB2-E2D8F868C37A}"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8971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4E258F2-B58F-4EC5-9B3C-99A5CFE84E1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1454500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4E258F2-B58F-4EC5-9B3C-99A5CFE84E1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B7FA53-B279-4BFA-ACB2-E2D8F868C37A}"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44660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4E258F2-B58F-4EC5-9B3C-99A5CFE84E1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33656905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4E258F2-B58F-4EC5-9B3C-99A5CFE84E1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1021803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4E258F2-B58F-4EC5-9B3C-99A5CFE84E1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423677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4E258F2-B58F-4EC5-9B3C-99A5CFE84E1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766052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4E258F2-B58F-4EC5-9B3C-99A5CFE84E1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1614559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4E258F2-B58F-4EC5-9B3C-99A5CFE84E1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2604069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4E258F2-B58F-4EC5-9B3C-99A5CFE84E18}"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870778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4E258F2-B58F-4EC5-9B3C-99A5CFE84E18}"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191806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E258F2-B58F-4EC5-9B3C-99A5CFE84E18}"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241295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4E258F2-B58F-4EC5-9B3C-99A5CFE84E1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2633728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4E258F2-B58F-4EC5-9B3C-99A5CFE84E1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B7FA53-B279-4BFA-ACB2-E2D8F868C37A}" type="slidenum">
              <a:rPr lang="tr-TR" smtClean="0"/>
              <a:t>‹#›</a:t>
            </a:fld>
            <a:endParaRPr lang="tr-TR"/>
          </a:p>
        </p:txBody>
      </p:sp>
    </p:spTree>
    <p:extLst>
      <p:ext uri="{BB962C8B-B14F-4D97-AF65-F5344CB8AC3E}">
        <p14:creationId xmlns:p14="http://schemas.microsoft.com/office/powerpoint/2010/main" val="1427819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4E258F2-B58F-4EC5-9B3C-99A5CFE84E18}"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9B7FA53-B279-4BFA-ACB2-E2D8F868C37A}" type="slidenum">
              <a:rPr lang="tr-TR" smtClean="0"/>
              <a:t>‹#›</a:t>
            </a:fld>
            <a:endParaRPr lang="tr-TR"/>
          </a:p>
        </p:txBody>
      </p:sp>
    </p:spTree>
    <p:extLst>
      <p:ext uri="{BB962C8B-B14F-4D97-AF65-F5344CB8AC3E}">
        <p14:creationId xmlns:p14="http://schemas.microsoft.com/office/powerpoint/2010/main" val="330926768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Alacaklının Temerrüdü</a:t>
            </a:r>
            <a:endParaRPr lang="tr-TR" dirty="0"/>
          </a:p>
        </p:txBody>
      </p:sp>
      <p:sp>
        <p:nvSpPr>
          <p:cNvPr id="3" name="İçerik Yer Tutucusu 2"/>
          <p:cNvSpPr>
            <a:spLocks noGrp="1"/>
          </p:cNvSpPr>
          <p:nvPr>
            <p:ph idx="1"/>
          </p:nvPr>
        </p:nvSpPr>
        <p:spPr/>
        <p:txBody>
          <a:bodyPr/>
          <a:lstStyle/>
          <a:p>
            <a:r>
              <a:rPr lang="tr-TR" b="1" dirty="0" smtClean="0"/>
              <a:t>TBK m. 106</a:t>
            </a:r>
          </a:p>
          <a:p>
            <a:pPr algn="just"/>
            <a:r>
              <a:rPr lang="tr-TR" dirty="0" smtClean="0"/>
              <a:t>«Yapma veya verme edimi gereği gibi kendisine önerilen alacaklı, haklı bir sebep olmaksızın onu kabulden veya borçlunun borcunu ifa edebilmesi için kendisi tarafından yapılması gereken hazırlık fiillerini yapmaktan kaçınırsa, temerrüde düşmüş olur. Alacaklı, müteselsil borçlulardan birine karşı temerrüde düşerse, diğerlerine karşı da temerrüde düşmüş olur.»</a:t>
            </a:r>
            <a:endParaRPr lang="tr-TR" b="1" dirty="0"/>
          </a:p>
        </p:txBody>
      </p:sp>
    </p:spTree>
    <p:extLst>
      <p:ext uri="{BB962C8B-B14F-4D97-AF65-F5344CB8AC3E}">
        <p14:creationId xmlns:p14="http://schemas.microsoft.com/office/powerpoint/2010/main" val="2084334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15. HD, 13.01.2020,</a:t>
            </a:r>
            <a:br>
              <a:rPr lang="tr-TR" dirty="0" smtClean="0"/>
            </a:br>
            <a:r>
              <a:rPr lang="tr-TR" dirty="0" smtClean="0"/>
              <a:t>E. 2019/2482, K.</a:t>
            </a:r>
            <a:r>
              <a:rPr lang="tr-TR" dirty="0"/>
              <a:t> </a:t>
            </a:r>
            <a:r>
              <a:rPr lang="tr-TR" dirty="0" smtClean="0"/>
              <a:t>2020/22</a:t>
            </a:r>
            <a:endParaRPr lang="tr-TR" dirty="0"/>
          </a:p>
        </p:txBody>
      </p:sp>
      <p:sp>
        <p:nvSpPr>
          <p:cNvPr id="3" name="İçerik Yer Tutucusu 2"/>
          <p:cNvSpPr>
            <a:spLocks noGrp="1"/>
          </p:cNvSpPr>
          <p:nvPr>
            <p:ph idx="1"/>
          </p:nvPr>
        </p:nvSpPr>
        <p:spPr/>
        <p:txBody>
          <a:bodyPr>
            <a:normAutofit fontScale="77500" lnSpcReduction="20000"/>
          </a:bodyPr>
          <a:lstStyle/>
          <a:p>
            <a:pPr algn="just"/>
            <a:r>
              <a:rPr lang="tr-TR" dirty="0" smtClean="0"/>
              <a:t>«Davalı </a:t>
            </a:r>
            <a:r>
              <a:rPr lang="tr-TR" dirty="0"/>
              <a:t>iş sahibinin tamamlanmış olan eseri teslim almaktan haklı bir neden olmaksızın kaçınması halinde de </a:t>
            </a:r>
            <a:r>
              <a:rPr lang="tr-TR" dirty="0"/>
              <a:t>alacaklı temerrüdüne</a:t>
            </a:r>
            <a:r>
              <a:rPr lang="tr-TR" dirty="0"/>
              <a:t> düşeceğinden yüklenici imalâtın gerçekleştirdiği kısmının bedelini talep etmeye hak kazanacaktır. Sözleşmede işin tamamlanıp teslim edileceği süre ve tarih bulunmamaktadır. Davacı, davalının talebi üzerine bitkileri iş sahibinin taşınmazına götürüldüğünü iddia etmekle birlikte iş sahibince kabul edilmeyen bu iddiasını yasal delillerle kanıtlayamamıştır. Yapım yükümlülüğü yüklenicinin kendisine ait olmasına rağmen davacı yüklenici drenaj ve otomatik sulama sistemine tamamlayarak iş sahibini bitkileri teslim alması konusunda uyarıp uyarmadığı ve iş sahibinin </a:t>
            </a:r>
            <a:r>
              <a:rPr lang="tr-TR" dirty="0"/>
              <a:t>alacaklı temerrüdüne</a:t>
            </a:r>
            <a:r>
              <a:rPr lang="tr-TR" dirty="0"/>
              <a:t> düşürüp düşürmediği anlaşılamamaktadır.</a:t>
            </a:r>
            <a:r>
              <a:rPr lang="tr-TR" dirty="0"/>
              <a:t/>
            </a:r>
            <a:br>
              <a:rPr lang="tr-TR" dirty="0"/>
            </a:br>
            <a:r>
              <a:rPr lang="tr-TR" dirty="0"/>
              <a:t>Bu durumda mahkemece davacı yüklenicinin sözleşmeye göre öncelikli edimi olan bitki ve ağaçların dikileceği yerlerde ve yeşil alanda drenaj ve otomatik sulama sistemlerini tamamlayarak bitki ve ağaçları teslim alma konusunda davalı şirkete uyarıda bulunmak suretiyle ve bitkilerin davalı şirket sahasına bırakıldığı tarih itibari ile </a:t>
            </a:r>
            <a:r>
              <a:rPr lang="tr-TR" dirty="0"/>
              <a:t>alacaklı temerrüdün</a:t>
            </a:r>
            <a:r>
              <a:rPr lang="tr-TR" dirty="0"/>
              <a:t>ün gerçekleşip gerçekleşmediği hususunun toplanan ve gösterilen delillere göre tartışılıp değerlendirilerek </a:t>
            </a:r>
            <a:r>
              <a:rPr lang="tr-TR" dirty="0"/>
              <a:t>alacaklı temerrüdü</a:t>
            </a:r>
            <a:r>
              <a:rPr lang="tr-TR" dirty="0"/>
              <a:t> gerçekleşmiş ise davanın şimdiki gibi sonuçlandırılması, </a:t>
            </a:r>
            <a:r>
              <a:rPr lang="tr-TR" dirty="0"/>
              <a:t>alacaklı temerrüdü</a:t>
            </a:r>
            <a:r>
              <a:rPr lang="tr-TR" dirty="0"/>
              <a:t> gerçekleşmemiş ise (iş sahibinin temerrüdü) davalı iş sahibinin taşınmazı ve sahası üzerine dikilerek yararlandığı kurumayan bitki ve ağaçların sözleşme fiyatları ile bedeline hak kazanacağından hükme esas raporu düzenleyen bilirkişi kurulundan alınacak ek raporla bunların bedelinin hesaplattırılarak hüküm altına alınması gerekir.</a:t>
            </a:r>
            <a:r>
              <a:rPr lang="tr-TR" dirty="0"/>
              <a:t/>
            </a:r>
            <a:br>
              <a:rPr lang="tr-TR" dirty="0"/>
            </a:br>
            <a:r>
              <a:rPr lang="tr-TR" dirty="0"/>
              <a:t>Bu hususlar üzerinde durulmadan eksik inceleme ve yanlış değerlendirme sonucu davanın yazılı miktarda kısmen kabulü doğru olmamış, kararın bozulması uygun </a:t>
            </a:r>
            <a:r>
              <a:rPr lang="tr-TR" dirty="0" smtClean="0"/>
              <a:t>bulunmuştur.»</a:t>
            </a:r>
            <a:endParaRPr lang="tr-TR" dirty="0"/>
          </a:p>
        </p:txBody>
      </p:sp>
    </p:spTree>
    <p:extLst>
      <p:ext uri="{BB962C8B-B14F-4D97-AF65-F5344CB8AC3E}">
        <p14:creationId xmlns:p14="http://schemas.microsoft.com/office/powerpoint/2010/main" val="84428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Alacaklı Temerrüdünün Şartları:</a:t>
            </a:r>
          </a:p>
          <a:p>
            <a:r>
              <a:rPr lang="tr-TR" dirty="0" smtClean="0"/>
              <a:t>1- Borçlu edimi alacaklıya gereği gibi önermelidir.</a:t>
            </a:r>
          </a:p>
          <a:p>
            <a:r>
              <a:rPr lang="tr-TR" dirty="0" smtClean="0"/>
              <a:t>2- Alacaklı önerilen edimi kabulden kaçınmalıdır.</a:t>
            </a:r>
          </a:p>
          <a:p>
            <a:r>
              <a:rPr lang="tr-TR" dirty="0" smtClean="0"/>
              <a:t>3- Alacaklının kabulden kaçınması haksız olmalıdır.</a:t>
            </a:r>
            <a:endParaRPr lang="tr-TR" dirty="0"/>
          </a:p>
        </p:txBody>
      </p:sp>
    </p:spTree>
    <p:extLst>
      <p:ext uri="{BB962C8B-B14F-4D97-AF65-F5344CB8AC3E}">
        <p14:creationId xmlns:p14="http://schemas.microsoft.com/office/powerpoint/2010/main" val="2968500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Alacaklı Temerrüdünün Genel Sonuçları:</a:t>
            </a:r>
          </a:p>
          <a:p>
            <a:r>
              <a:rPr lang="tr-TR" dirty="0" smtClean="0"/>
              <a:t>1-Borçlunun sorumluluğunun hafifletilmesi</a:t>
            </a:r>
          </a:p>
          <a:p>
            <a:r>
              <a:rPr lang="tr-TR" dirty="0" smtClean="0"/>
              <a:t>2- Hasarın alacaklıya geçmesi</a:t>
            </a:r>
          </a:p>
          <a:p>
            <a:r>
              <a:rPr lang="tr-TR" dirty="0" smtClean="0"/>
              <a:t>3-Alacaklının </a:t>
            </a:r>
            <a:r>
              <a:rPr lang="tr-TR" dirty="0" err="1" smtClean="0"/>
              <a:t>ödemezlik</a:t>
            </a:r>
            <a:r>
              <a:rPr lang="tr-TR" dirty="0" smtClean="0"/>
              <a:t> def’ini ileri sürememesi</a:t>
            </a:r>
          </a:p>
          <a:p>
            <a:r>
              <a:rPr lang="tr-TR" dirty="0" smtClean="0"/>
              <a:t>4-Borçlu temerrüdünü sona erdirmesi</a:t>
            </a:r>
          </a:p>
          <a:p>
            <a:r>
              <a:rPr lang="tr-TR" dirty="0" smtClean="0"/>
              <a:t>5-Borçlunun masrafları alacaklıdan isteme hakkı</a:t>
            </a:r>
          </a:p>
          <a:p>
            <a:r>
              <a:rPr lang="tr-TR" dirty="0" smtClean="0"/>
              <a:t>6-Sözleşmeden doğan faizlerin işlemeye devam etmesi</a:t>
            </a:r>
          </a:p>
        </p:txBody>
      </p:sp>
    </p:spTree>
    <p:extLst>
      <p:ext uri="{BB962C8B-B14F-4D97-AF65-F5344CB8AC3E}">
        <p14:creationId xmlns:p14="http://schemas.microsoft.com/office/powerpoint/2010/main" val="2965572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Alacaklı Temerrüdünün Özel Sonuçları:</a:t>
            </a:r>
          </a:p>
          <a:p>
            <a:r>
              <a:rPr lang="tr-TR" dirty="0" smtClean="0"/>
              <a:t>1- Tevdi hakkı</a:t>
            </a:r>
          </a:p>
          <a:p>
            <a:r>
              <a:rPr lang="tr-TR" dirty="0" smtClean="0"/>
              <a:t>2- Bizzat satma veya sattırma hakkı</a:t>
            </a:r>
          </a:p>
          <a:p>
            <a:r>
              <a:rPr lang="tr-TR" dirty="0" smtClean="0"/>
              <a:t>3- Sözleşmeden dönme hakkı</a:t>
            </a:r>
          </a:p>
          <a:p>
            <a:endParaRPr lang="tr-TR" dirty="0"/>
          </a:p>
        </p:txBody>
      </p:sp>
    </p:spTree>
    <p:extLst>
      <p:ext uri="{BB962C8B-B14F-4D97-AF65-F5344CB8AC3E}">
        <p14:creationId xmlns:p14="http://schemas.microsoft.com/office/powerpoint/2010/main" val="1435649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 Tevdi Hakkı</a:t>
            </a:r>
          </a:p>
          <a:p>
            <a:r>
              <a:rPr lang="tr-TR" b="1" dirty="0" smtClean="0"/>
              <a:t>TBK m. 107</a:t>
            </a:r>
          </a:p>
          <a:p>
            <a:pPr algn="just"/>
            <a:r>
              <a:rPr lang="tr-TR" dirty="0" smtClean="0"/>
              <a:t>«Alacaklının temerrüde düşmesi durumunda borçlu, hasar ve giderleri alacaklıya ait olmak üzere, teslim edeceği şeyi tevdi ederek borcundan kurtulabilir. Tevdi yerini, ifa yerindeki hâkim belirler. Bununla birlikte ticari mallar, hâkim kararı olmadan da bir ardiyeye tevdi edilebilir.»</a:t>
            </a:r>
            <a:endParaRPr lang="tr-TR" dirty="0"/>
          </a:p>
        </p:txBody>
      </p:sp>
    </p:spTree>
    <p:extLst>
      <p:ext uri="{BB962C8B-B14F-4D97-AF65-F5344CB8AC3E}">
        <p14:creationId xmlns:p14="http://schemas.microsoft.com/office/powerpoint/2010/main" val="1446649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Tevdi konusunu geri alma</a:t>
            </a:r>
          </a:p>
          <a:p>
            <a:r>
              <a:rPr lang="tr-TR" b="1" dirty="0" smtClean="0"/>
              <a:t>TBK m. 109</a:t>
            </a:r>
            <a:r>
              <a:rPr lang="tr-TR" dirty="0" smtClean="0"/>
              <a:t>:</a:t>
            </a:r>
          </a:p>
          <a:p>
            <a:pPr algn="just"/>
            <a:r>
              <a:rPr lang="tr-TR" dirty="0" smtClean="0"/>
              <a:t> «Alacaklı, tevdi edilen şeyi kabul ettiğini açıklamış veya tevdi bir </a:t>
            </a:r>
            <a:r>
              <a:rPr lang="tr-TR" dirty="0" err="1" smtClean="0"/>
              <a:t>rehnin</a:t>
            </a:r>
            <a:r>
              <a:rPr lang="tr-TR" dirty="0"/>
              <a:t> </a:t>
            </a:r>
            <a:r>
              <a:rPr lang="tr-TR" dirty="0" smtClean="0"/>
              <a:t>ortadan kaldırılması sonucunu doğurmuş olmadıkça borçlu, tevdi edilen şeyi geri alabilir. Tevdi edilen şey geri alındığı anda alacak, bütün yan haklarıyla birlikte varlığını sürdürür.»</a:t>
            </a:r>
            <a:endParaRPr lang="tr-TR" dirty="0"/>
          </a:p>
        </p:txBody>
      </p:sp>
    </p:spTree>
    <p:extLst>
      <p:ext uri="{BB962C8B-B14F-4D97-AF65-F5344CB8AC3E}">
        <p14:creationId xmlns:p14="http://schemas.microsoft.com/office/powerpoint/2010/main" val="1798761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2. Satma Hakkı</a:t>
            </a:r>
          </a:p>
          <a:p>
            <a:r>
              <a:rPr lang="tr-TR" b="1" dirty="0" smtClean="0"/>
              <a:t>TBK m. 108</a:t>
            </a:r>
          </a:p>
          <a:p>
            <a:pPr algn="just"/>
            <a:r>
              <a:rPr lang="tr-TR" dirty="0" smtClean="0"/>
              <a:t>«Sözleşmenin konusu olan şeyin niteliği veya işin özelliği tevdi edilmesine uygun düşmez veya teslim edilecek şey bozulabilir ya da bakımı, korunması veya tevdi edilmesi önemli bir gideri gerektirir ise, borçlu, alacaklıya önceden ihtarda bulunması koşuluyla, hâkimin izniyle onu açık artırma yoluyla sattırıp bedelini tevdi edebilir. Teslim edilecek şey, borsada kayıtlıysa veya piyasa fiyatı varsa ya da yapılacak gidere oranla değeri az ise, satışın açık artırma yoluyla yapılması zorunlu olmadığı gibi, hâkim, önceden ihtarda bulunma koşulunu aramaksızın satışa izin verebilir.»</a:t>
            </a:r>
            <a:endParaRPr lang="tr-TR" dirty="0"/>
          </a:p>
        </p:txBody>
      </p:sp>
    </p:spTree>
    <p:extLst>
      <p:ext uri="{BB962C8B-B14F-4D97-AF65-F5344CB8AC3E}">
        <p14:creationId xmlns:p14="http://schemas.microsoft.com/office/powerpoint/2010/main" val="2676197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Satışın Şartları:</a:t>
            </a:r>
          </a:p>
          <a:p>
            <a:pPr algn="just"/>
            <a:r>
              <a:rPr lang="tr-TR" dirty="0" smtClean="0"/>
              <a:t>1- Sözleşme konusu şeyin </a:t>
            </a:r>
            <a:r>
              <a:rPr lang="tr-TR" dirty="0" err="1" smtClean="0"/>
              <a:t>tevdiye</a:t>
            </a:r>
            <a:r>
              <a:rPr lang="tr-TR" dirty="0" smtClean="0"/>
              <a:t> elverişli olmayıp satışa elverişli olması gerekir.</a:t>
            </a:r>
          </a:p>
          <a:p>
            <a:pPr algn="just"/>
            <a:r>
              <a:rPr lang="tr-TR" dirty="0" smtClean="0"/>
              <a:t>2- Borçlu alacaklıya satışı önceden ihtar etmelidir.</a:t>
            </a:r>
          </a:p>
          <a:p>
            <a:pPr algn="just"/>
            <a:r>
              <a:rPr lang="tr-TR" dirty="0" smtClean="0"/>
              <a:t>3- Hakim satışa izin vermiş olmalıdır.</a:t>
            </a:r>
            <a:endParaRPr lang="tr-TR" dirty="0"/>
          </a:p>
        </p:txBody>
      </p:sp>
    </p:spTree>
    <p:extLst>
      <p:ext uri="{BB962C8B-B14F-4D97-AF65-F5344CB8AC3E}">
        <p14:creationId xmlns:p14="http://schemas.microsoft.com/office/powerpoint/2010/main" val="1518592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3. Borçlunun Sözleşmeden Dönme Hakkı</a:t>
            </a:r>
          </a:p>
          <a:p>
            <a:r>
              <a:rPr lang="tr-TR" b="1" dirty="0" smtClean="0"/>
              <a:t>TBK m. 110</a:t>
            </a:r>
          </a:p>
          <a:p>
            <a:pPr algn="just"/>
            <a:r>
              <a:rPr lang="tr-TR" smtClean="0"/>
              <a:t>«Borcun konusu bir şeyin teslimini gerektirmiyorsa, alacaklının temerrüdü hâlinde borçlu, borçlunun temerrüdüne ilişkin hükümlere göre sözleşmeden dönebilir.»</a:t>
            </a:r>
            <a:endParaRPr lang="tr-TR" dirty="0"/>
          </a:p>
        </p:txBody>
      </p:sp>
    </p:spTree>
    <p:extLst>
      <p:ext uri="{BB962C8B-B14F-4D97-AF65-F5344CB8AC3E}">
        <p14:creationId xmlns:p14="http://schemas.microsoft.com/office/powerpoint/2010/main" val="292049152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41</TotalTime>
  <Words>421</Words>
  <Application>Microsoft Office PowerPoint</Application>
  <PresentationFormat>Geniş ekran</PresentationFormat>
  <Paragraphs>36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Alacaklının Temerrüdü</vt:lpstr>
      <vt:lpstr>PowerPoint Sunusu</vt:lpstr>
      <vt:lpstr>PowerPoint Sunusu</vt:lpstr>
      <vt:lpstr>PowerPoint Sunusu</vt:lpstr>
      <vt:lpstr>PowerPoint Sunusu</vt:lpstr>
      <vt:lpstr>PowerPoint Sunusu</vt:lpstr>
      <vt:lpstr>PowerPoint Sunusu</vt:lpstr>
      <vt:lpstr>PowerPoint Sunusu</vt:lpstr>
      <vt:lpstr>PowerPoint Sunusu</vt:lpstr>
      <vt:lpstr>Yarg. 15. HD, 13.01.2020, E. 2019/2482, K. 2020/22</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Alacaklının Temerrüdü</dc:title>
  <dc:creator>TOSHIBA</dc:creator>
  <cp:lastModifiedBy>TOSHIBA</cp:lastModifiedBy>
  <cp:revision>6</cp:revision>
  <dcterms:created xsi:type="dcterms:W3CDTF">2020-05-03T08:32:54Z</dcterms:created>
  <dcterms:modified xsi:type="dcterms:W3CDTF">2020-05-04T13:38:30Z</dcterms:modified>
</cp:coreProperties>
</file>