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Topluma İlişkin Etik Sorumluluklar</a:t>
            </a:r>
            <a:endParaRPr lang="tr-TR" sz="24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a:bodyPr>
          <a:lstStyle/>
          <a:p>
            <a:pPr algn="just">
              <a:buNone/>
            </a:pPr>
            <a:r>
              <a:rPr lang="tr-TR" sz="2000" b="1" dirty="0" smtClean="0">
                <a:latin typeface="Times New Roman" pitchFamily="18" charset="0"/>
                <a:cs typeface="Times New Roman" pitchFamily="18" charset="0"/>
              </a:rPr>
              <a:t>6.01. Sosyal Refah</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bölgesel düzeyden başlayıp daha global düzeye doğru olmak üzere toplumun genel refah düzeyini artırmalı; bireylerin, toplumun ve çevrenin gelişimini sağlamalıdır. Sosyal hizmet uzmanları temel insan haklarının karşılanması için gerekli yaşam koşullarının sağlanması konusunda savunuculuk yapmalı; sosyal adaletin gerçekleştirilmesini destekleyen sosyal, ekonomik, siyasal, kültürel değerler ve kurumların geliştirilmesine katkı vermelidir.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a:bodyPr>
          <a:lstStyle/>
          <a:p>
            <a:pPr algn="just">
              <a:buNone/>
            </a:pPr>
            <a:r>
              <a:rPr lang="tr-TR" sz="2000" b="1" dirty="0" smtClean="0">
                <a:latin typeface="Times New Roman" pitchFamily="18" charset="0"/>
                <a:cs typeface="Times New Roman" pitchFamily="18" charset="0"/>
              </a:rPr>
              <a:t>6.02. </a:t>
            </a:r>
            <a:r>
              <a:rPr lang="tr-TR" sz="2000" b="1" dirty="0" smtClean="0">
                <a:latin typeface="Times New Roman" pitchFamily="18" charset="0"/>
                <a:cs typeface="Times New Roman" pitchFamily="18" charset="0"/>
              </a:rPr>
              <a:t>Toplum Katılımı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politikaların ve kurumların oluşturulmasında toplumun bilinçli katılımını kolaylaştırmalıdır.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normAutofit/>
          </a:bodyPr>
          <a:lstStyle/>
          <a:p>
            <a:pPr algn="just">
              <a:buNone/>
            </a:pPr>
            <a:r>
              <a:rPr lang="tr-TR" sz="2000" b="1" dirty="0" smtClean="0">
                <a:latin typeface="Times New Roman" pitchFamily="18" charset="0"/>
                <a:cs typeface="Times New Roman" pitchFamily="18" charset="0"/>
              </a:rPr>
              <a:t>6.03. </a:t>
            </a:r>
            <a:r>
              <a:rPr lang="tr-TR" sz="2000" b="1" dirty="0" smtClean="0">
                <a:latin typeface="Times New Roman" pitchFamily="18" charset="0"/>
                <a:cs typeface="Times New Roman" pitchFamily="18" charset="0"/>
              </a:rPr>
              <a:t>Toplumun </a:t>
            </a:r>
            <a:r>
              <a:rPr lang="tr-TR" sz="2000" b="1" dirty="0" smtClean="0">
                <a:latin typeface="Times New Roman" pitchFamily="18" charset="0"/>
                <a:cs typeface="Times New Roman" pitchFamily="18" charset="0"/>
              </a:rPr>
              <a:t>Acil </a:t>
            </a:r>
            <a:r>
              <a:rPr lang="tr-TR" sz="2000" b="1" dirty="0" smtClean="0">
                <a:latin typeface="Times New Roman" pitchFamily="18" charset="0"/>
                <a:cs typeface="Times New Roman" pitchFamily="18" charset="0"/>
              </a:rPr>
              <a:t>Gereksinimleri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toplumun acil gereksinimlerinin kapsamlı olarak karşılanması için uygun profesyonel hizmetleri sağlamalıdır.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algn="just">
              <a:buNone/>
            </a:pPr>
            <a:r>
              <a:rPr lang="tr-TR" sz="2000" b="1" dirty="0" smtClean="0">
                <a:latin typeface="Times New Roman" pitchFamily="18" charset="0"/>
                <a:cs typeface="Times New Roman" pitchFamily="18" charset="0"/>
              </a:rPr>
              <a:t>6.04. </a:t>
            </a:r>
            <a:r>
              <a:rPr lang="tr-TR" sz="2000" b="1" dirty="0" smtClean="0">
                <a:latin typeface="Times New Roman" pitchFamily="18" charset="0"/>
                <a:cs typeface="Times New Roman" pitchFamily="18" charset="0"/>
              </a:rPr>
              <a:t>Sosyal </a:t>
            </a:r>
            <a:r>
              <a:rPr lang="tr-TR" sz="2000" b="1" dirty="0" smtClean="0">
                <a:latin typeface="Times New Roman" pitchFamily="18" charset="0"/>
                <a:cs typeface="Times New Roman" pitchFamily="18" charset="0"/>
              </a:rPr>
              <a:t>ve Siyasal </a:t>
            </a:r>
            <a:r>
              <a:rPr lang="tr-TR" sz="2000" b="1" dirty="0" smtClean="0">
                <a:latin typeface="Times New Roman" pitchFamily="18" charset="0"/>
                <a:cs typeface="Times New Roman" pitchFamily="18" charset="0"/>
              </a:rPr>
              <a:t>Aksiyon</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İnsanların </a:t>
            </a:r>
            <a:r>
              <a:rPr lang="tr-TR" sz="2000" dirty="0" smtClean="0">
                <a:latin typeface="Times New Roman" pitchFamily="18" charset="0"/>
                <a:cs typeface="Times New Roman" pitchFamily="18" charset="0"/>
              </a:rPr>
              <a:t>temel ihtiyaçlarını karşılamaları ve tam olarak gelişmeleri için kaynaklara, istihdam olanaklarına, hizmetlere ve fırsatlara eşit biçimde ulaşmalarını sağlamak amacıyla sosyal ve siyasal aksiyonlara katılmalıdır. Sosyal hizmet uzmanları siyasal arenanın uygulama üzerindeki etkisinin farkında olmalıdır. Temel insan ihtiyaçlarının karşılanması ve sosyal adaletin gerçekleştirilmesi amacıyla politikalarda ve yasal düzenlemelerde değişiklik yaratmak üzere savunuculuk yapmalıdır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İncinebilir</a:t>
            </a:r>
            <a:r>
              <a:rPr lang="tr-TR" sz="2000" dirty="0" smtClean="0">
                <a:latin typeface="Times New Roman" pitchFamily="18" charset="0"/>
                <a:cs typeface="Times New Roman" pitchFamily="18" charset="0"/>
              </a:rPr>
              <a:t>, dezavantajlı, baskı altında olan ve istismar edilen insanlara ve gruplara özel ilgi göstermekle birlikte, insanların tümü için seçenekler sunmak ve fırsatlar yaratmak amacıyla hareket etmelidir.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c</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Türkiye'de </a:t>
            </a:r>
            <a:r>
              <a:rPr lang="tr-TR" sz="2000" dirty="0" smtClean="0">
                <a:latin typeface="Times New Roman" pitchFamily="18" charset="0"/>
                <a:cs typeface="Times New Roman" pitchFamily="18" charset="0"/>
              </a:rPr>
              <a:t>ve dünyada kültürel ve sosyal farklılıklara saygıyı oluşturacak koşulları ve desteği sağlamalıdır. Bu doğrultudaki uygulamaları geliştirmeli, kültürel bilgi kaynaklarının yayılmasını desteklemeli; kültürel yeterliliği gösterecek programlar ve kurumlar için savunuculuk yapmalı; tüm insanların eşitlik ve sosyal adalet haklarının korunmasına ve kabul edilmesine yardımcı olacak politikaların oluşturulması için çaba göstermelidir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Irk, etnik ve ulusal köken, renk, cinsiyet, yaş, cinsel tercih, medeni durum, siyasal görüş, dinsel inanç farkı, </a:t>
            </a:r>
            <a:r>
              <a:rPr lang="tr-TR" sz="2000" dirty="0" err="1" smtClean="0">
                <a:latin typeface="Times New Roman" pitchFamily="18" charset="0"/>
                <a:cs typeface="Times New Roman" pitchFamily="18" charset="0"/>
              </a:rPr>
              <a:t>mental</a:t>
            </a:r>
            <a:r>
              <a:rPr lang="tr-TR" sz="2000" dirty="0" smtClean="0">
                <a:latin typeface="Times New Roman" pitchFamily="18" charset="0"/>
                <a:cs typeface="Times New Roman" pitchFamily="18" charset="0"/>
              </a:rPr>
              <a:t> ya da fiziksel </a:t>
            </a:r>
            <a:r>
              <a:rPr lang="tr-TR" sz="2000" dirty="0" smtClean="0">
                <a:latin typeface="Times New Roman" pitchFamily="18" charset="0"/>
                <a:cs typeface="Times New Roman" pitchFamily="18" charset="0"/>
              </a:rPr>
              <a:t>özrü</a:t>
            </a:r>
            <a:r>
              <a:rPr lang="tr-TR" sz="2000" dirty="0" smtClean="0">
                <a:latin typeface="Times New Roman" pitchFamily="18" charset="0"/>
                <a:cs typeface="Times New Roman" pitchFamily="18" charset="0"/>
              </a:rPr>
              <a:t>  nedeniyle insanlara, gruplara ya da belirli bir sınıfa yönelik ayrımcılığa karşı çıkmalı, bunlara yönelik baskıları önlemeli ve ortadan kaldırmalıdır.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76</Words>
  <Application>Microsoft Office PowerPoint</Application>
  <PresentationFormat>Ekran Gösterisi (4:3)</PresentationFormat>
  <Paragraphs>20</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Topluma İlişkin Etik Sorumluluklar</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Topluma İlişkin Etik Sorumluluklar</dc:title>
  <dc:creator>İrfan Doğan</dc:creator>
  <cp:lastModifiedBy>sbf</cp:lastModifiedBy>
  <cp:revision>13</cp:revision>
  <dcterms:created xsi:type="dcterms:W3CDTF">2017-11-13T09:44:14Z</dcterms:created>
  <dcterms:modified xsi:type="dcterms:W3CDTF">2017-11-13T09:48:52Z</dcterms:modified>
</cp:coreProperties>
</file>