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360" r:id="rId2"/>
    <p:sldId id="294" r:id="rId3"/>
    <p:sldId id="256" r:id="rId4"/>
    <p:sldId id="257" r:id="rId5"/>
    <p:sldId id="290" r:id="rId6"/>
    <p:sldId id="291" r:id="rId7"/>
    <p:sldId id="258" r:id="rId8"/>
    <p:sldId id="262" r:id="rId9"/>
    <p:sldId id="261" r:id="rId10"/>
    <p:sldId id="264" r:id="rId11"/>
    <p:sldId id="265" r:id="rId12"/>
    <p:sldId id="266" r:id="rId13"/>
    <p:sldId id="295" r:id="rId14"/>
    <p:sldId id="274" r:id="rId15"/>
    <p:sldId id="276" r:id="rId16"/>
    <p:sldId id="279" r:id="rId17"/>
    <p:sldId id="280" r:id="rId18"/>
    <p:sldId id="281" r:id="rId19"/>
    <p:sldId id="297" r:id="rId20"/>
    <p:sldId id="282" r:id="rId21"/>
    <p:sldId id="298" r:id="rId22"/>
    <p:sldId id="283" r:id="rId23"/>
    <p:sldId id="299" r:id="rId24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0FFF"/>
    <a:srgbClr val="FF060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449" autoAdjust="0"/>
  </p:normalViewPr>
  <p:slideViewPr>
    <p:cSldViewPr>
      <p:cViewPr varScale="1">
        <p:scale>
          <a:sx n="66" d="100"/>
          <a:sy n="66" d="100"/>
        </p:scale>
        <p:origin x="-1470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956"/>
    </p:cViewPr>
  </p:sorterViewPr>
  <p:notesViewPr>
    <p:cSldViewPr>
      <p:cViewPr varScale="1">
        <p:scale>
          <a:sx n="96" d="100"/>
          <a:sy n="96" d="100"/>
        </p:scale>
        <p:origin x="-2460" y="-102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9" tIns="48325" rIns="96649" bIns="48325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tr-TR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9" tIns="48325" rIns="96649" bIns="48325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tr-TR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9" tIns="48325" rIns="96649" bIns="48325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tr-TR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9" tIns="48325" rIns="96649" bIns="48325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D5D9096C-D5DD-48F8-B845-D8D84AED3CD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r-TR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tr-TR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r-TR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0207645-532C-4E11-95AD-F464ABC4668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295C5F-B69F-4CA7-9609-E20BEB1A8678}" type="slidenum">
              <a:rPr lang="en-US"/>
              <a:pPr/>
              <a:t>1</a:t>
            </a:fld>
            <a:endParaRPr 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41300" indent="-241300" eaLnBrk="1" hangingPunct="1"/>
            <a:endParaRPr lang="tr-T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B34590-CDA4-4123-BEBE-E102B6906214}" type="slidenum">
              <a:rPr lang="en-US"/>
              <a:pPr/>
              <a:t>3</a:t>
            </a:fld>
            <a:endParaRPr lang="en-US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ga-IE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42C2C9-B549-4E66-A846-9C0B0AB20AC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DBBE34-B039-4CE0-BCDF-61210A90BB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ED7C16-F36E-43DC-9EE0-69D5E2DA1D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C7029C-DD2F-40CA-9086-5FB1DE88FD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6807F0-429A-45FE-A6BC-A8A2838988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49D6DB-9951-4B75-AA82-D977F7A78D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C7E0CB-6C75-49F2-8B3A-F835B143FF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B3944C-EC69-4857-9331-928C7A6BBE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DEFE1A-05B7-4F2D-91E1-2FB9DED65A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22CF24-599B-4DF1-8552-D60ABA2E0F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433BD6-26B9-4074-8FB1-92157EEDE6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F36577-AD30-46FF-871E-45245FF0B3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0E1171-F45D-4682-BA13-C5B8D5E0F3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BE4E3F-FD36-4E92-88FE-D1A34F6A30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76B426-5D52-415A-B909-86B0751E3F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tr-T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tr-T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CFD3657-F5B9-4607-91B7-3AA2246CDE2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F0FFF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F0FFF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F0FFF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F0FFF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F0FFF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rgbClr val="0F0FFF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rgbClr val="0F0FFF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rgbClr val="0F0FFF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rgbClr val="0F0FFF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0" descr="Untitled6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1676400"/>
            <a:ext cx="9144000" cy="68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4000" dirty="0" smtClean="0">
                <a:solidFill>
                  <a:srgbClr val="BABEBF"/>
                </a:solidFill>
                <a:cs typeface="Arial" charset="0"/>
              </a:rPr>
              <a:t>Carbohydrates and </a:t>
            </a:r>
            <a:r>
              <a:rPr lang="en-US" sz="4000" dirty="0" err="1" smtClean="0">
                <a:solidFill>
                  <a:srgbClr val="BABEBF"/>
                </a:solidFill>
                <a:cs typeface="Arial" charset="0"/>
              </a:rPr>
              <a:t>Glycobiology</a:t>
            </a:r>
            <a:endParaRPr lang="en-US" sz="4000" dirty="0" smtClean="0">
              <a:solidFill>
                <a:srgbClr val="5E5FB8"/>
              </a:solidFill>
            </a:endParaRP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236220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endParaRPr lang="en-US" sz="2800" dirty="0">
              <a:solidFill>
                <a:srgbClr val="BABEBF"/>
              </a:solidFill>
              <a:cs typeface="Arial" charset="0"/>
            </a:endParaRPr>
          </a:p>
        </p:txBody>
      </p:sp>
      <p:sp>
        <p:nvSpPr>
          <p:cNvPr id="19461" name="Rectangle 8"/>
          <p:cNvSpPr>
            <a:spLocks noChangeArrowheads="1"/>
          </p:cNvSpPr>
          <p:nvPr/>
        </p:nvSpPr>
        <p:spPr bwMode="auto">
          <a:xfrm>
            <a:off x="3538538" y="6016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tr-TR"/>
          </a:p>
        </p:txBody>
      </p:sp>
      <p:sp>
        <p:nvSpPr>
          <p:cNvPr id="19462" name="Text Box 15"/>
          <p:cNvSpPr txBox="1">
            <a:spLocks noChangeArrowheads="1"/>
          </p:cNvSpPr>
          <p:nvPr/>
        </p:nvSpPr>
        <p:spPr bwMode="auto">
          <a:xfrm>
            <a:off x="1066800" y="5105400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>
                <a:solidFill>
                  <a:srgbClr val="78C5E1"/>
                </a:solidFill>
              </a:rPr>
              <a:t>                                                                   © 2009 W. H. Freeman and Company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8382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Hemiacetals and Hemiketals</a:t>
            </a:r>
          </a:p>
        </p:txBody>
      </p:sp>
      <p:sp>
        <p:nvSpPr>
          <p:cNvPr id="51203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09600" y="1676400"/>
            <a:ext cx="8001000" cy="3429000"/>
          </a:xfrm>
        </p:spPr>
        <p:txBody>
          <a:bodyPr/>
          <a:lstStyle/>
          <a:p>
            <a:pPr eaLnBrk="1" hangingPunct="1">
              <a:lnSpc>
                <a:spcPct val="105000"/>
              </a:lnSpc>
            </a:pPr>
            <a:r>
              <a:rPr lang="en-US" sz="2800" dirty="0" err="1" smtClean="0">
                <a:latin typeface="Arial" charset="0"/>
              </a:rPr>
              <a:t>Aldehyde</a:t>
            </a:r>
            <a:r>
              <a:rPr lang="en-US" sz="2800" dirty="0" smtClean="0">
                <a:latin typeface="Arial" charset="0"/>
              </a:rPr>
              <a:t> and </a:t>
            </a:r>
            <a:r>
              <a:rPr lang="en-US" sz="2800" dirty="0" err="1" smtClean="0">
                <a:latin typeface="Arial" charset="0"/>
              </a:rPr>
              <a:t>ketone</a:t>
            </a:r>
            <a:r>
              <a:rPr lang="en-US" sz="2800" dirty="0" smtClean="0">
                <a:latin typeface="Arial" charset="0"/>
              </a:rPr>
              <a:t> carbons are </a:t>
            </a:r>
            <a:r>
              <a:rPr lang="en-US" sz="2800" dirty="0" err="1" smtClean="0">
                <a:solidFill>
                  <a:srgbClr val="0F0FFF"/>
                </a:solidFill>
                <a:latin typeface="Arial" charset="0"/>
              </a:rPr>
              <a:t>electrophilic</a:t>
            </a:r>
            <a:r>
              <a:rPr lang="en-US" sz="2800" dirty="0" smtClean="0">
                <a:solidFill>
                  <a:srgbClr val="0F0FFF"/>
                </a:solidFill>
                <a:latin typeface="Arial" charset="0"/>
              </a:rPr>
              <a:t> </a:t>
            </a:r>
          </a:p>
          <a:p>
            <a:pPr eaLnBrk="1" hangingPunct="1">
              <a:lnSpc>
                <a:spcPct val="105000"/>
              </a:lnSpc>
            </a:pPr>
            <a:r>
              <a:rPr lang="en-US" sz="2800" dirty="0" smtClean="0">
                <a:latin typeface="Arial" charset="0"/>
              </a:rPr>
              <a:t>Alcohol oxygen atom is a </a:t>
            </a:r>
            <a:r>
              <a:rPr lang="en-US" sz="2800" dirty="0" err="1" smtClean="0">
                <a:solidFill>
                  <a:srgbClr val="0F0FFF"/>
                </a:solidFill>
                <a:latin typeface="Arial" charset="0"/>
              </a:rPr>
              <a:t>nucleophilic</a:t>
            </a:r>
            <a:endParaRPr lang="en-US" sz="2800" dirty="0" smtClean="0">
              <a:latin typeface="Arial" charset="0"/>
            </a:endParaRPr>
          </a:p>
          <a:p>
            <a:pPr eaLnBrk="1" hangingPunct="1">
              <a:lnSpc>
                <a:spcPct val="105000"/>
              </a:lnSpc>
            </a:pPr>
            <a:r>
              <a:rPr lang="en-US" sz="2800" dirty="0" smtClean="0">
                <a:latin typeface="Arial" charset="0"/>
              </a:rPr>
              <a:t>When </a:t>
            </a:r>
            <a:r>
              <a:rPr lang="en-US" sz="2800" dirty="0" err="1" smtClean="0">
                <a:solidFill>
                  <a:srgbClr val="0F0FFF"/>
                </a:solidFill>
                <a:latin typeface="Arial" charset="0"/>
              </a:rPr>
              <a:t>aldehydes</a:t>
            </a:r>
            <a:r>
              <a:rPr lang="en-US" sz="2800" dirty="0" smtClean="0">
                <a:latin typeface="Arial" charset="0"/>
              </a:rPr>
              <a:t> are attacked by alcohols, </a:t>
            </a:r>
            <a:r>
              <a:rPr lang="en-US" sz="2800" dirty="0" err="1" smtClean="0">
                <a:solidFill>
                  <a:srgbClr val="FF0603"/>
                </a:solidFill>
                <a:latin typeface="Arial" charset="0"/>
              </a:rPr>
              <a:t>hemiacetals</a:t>
            </a:r>
            <a:r>
              <a:rPr lang="en-US" sz="2800" dirty="0" smtClean="0">
                <a:solidFill>
                  <a:srgbClr val="FF0603"/>
                </a:solidFill>
                <a:latin typeface="Arial" charset="0"/>
              </a:rPr>
              <a:t> </a:t>
            </a:r>
            <a:r>
              <a:rPr lang="en-US" sz="2800" dirty="0" smtClean="0">
                <a:latin typeface="Arial" charset="0"/>
              </a:rPr>
              <a:t>form</a:t>
            </a:r>
          </a:p>
          <a:p>
            <a:pPr eaLnBrk="1" hangingPunct="1">
              <a:lnSpc>
                <a:spcPct val="105000"/>
              </a:lnSpc>
            </a:pPr>
            <a:r>
              <a:rPr lang="en-US" sz="2800" dirty="0" smtClean="0">
                <a:latin typeface="Arial" charset="0"/>
              </a:rPr>
              <a:t>When </a:t>
            </a:r>
            <a:r>
              <a:rPr lang="en-US" sz="2800" dirty="0" err="1" smtClean="0">
                <a:solidFill>
                  <a:srgbClr val="0F0FFF"/>
                </a:solidFill>
                <a:latin typeface="Arial" charset="0"/>
              </a:rPr>
              <a:t>ketones</a:t>
            </a:r>
            <a:r>
              <a:rPr lang="en-US" sz="2800" dirty="0" smtClean="0">
                <a:solidFill>
                  <a:srgbClr val="0F0FFF"/>
                </a:solidFill>
                <a:latin typeface="Arial" charset="0"/>
              </a:rPr>
              <a:t> </a:t>
            </a:r>
            <a:r>
              <a:rPr lang="en-US" sz="2800" dirty="0" smtClean="0">
                <a:latin typeface="Arial" charset="0"/>
              </a:rPr>
              <a:t>are attacked by alcohols, </a:t>
            </a:r>
            <a:r>
              <a:rPr lang="en-US" sz="2800" dirty="0" err="1" smtClean="0">
                <a:solidFill>
                  <a:srgbClr val="FF0603"/>
                </a:solidFill>
                <a:latin typeface="Arial" charset="0"/>
              </a:rPr>
              <a:t>hemiketals</a:t>
            </a:r>
            <a:r>
              <a:rPr lang="en-US" sz="2800" dirty="0" smtClean="0">
                <a:latin typeface="Arial" charset="0"/>
              </a:rPr>
              <a:t> form</a:t>
            </a:r>
          </a:p>
        </p:txBody>
      </p:sp>
      <p:sp>
        <p:nvSpPr>
          <p:cNvPr id="51204" name="Line 4"/>
          <p:cNvSpPr>
            <a:spLocks noChangeShapeType="1"/>
          </p:cNvSpPr>
          <p:nvPr/>
        </p:nvSpPr>
        <p:spPr bwMode="auto">
          <a:xfrm>
            <a:off x="304800" y="10668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Cyclization of Monosaccharides</a:t>
            </a:r>
          </a:p>
        </p:txBody>
      </p:sp>
      <p:sp>
        <p:nvSpPr>
          <p:cNvPr id="54275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04800" y="1371600"/>
            <a:ext cx="8610600" cy="49530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z="2400" dirty="0" err="1" smtClean="0">
                <a:latin typeface="Arial" charset="0"/>
              </a:rPr>
              <a:t>Pentoses</a:t>
            </a:r>
            <a:r>
              <a:rPr lang="en-US" sz="2400" dirty="0" smtClean="0">
                <a:latin typeface="Arial" charset="0"/>
              </a:rPr>
              <a:t> and </a:t>
            </a:r>
            <a:r>
              <a:rPr lang="en-US" sz="2400" dirty="0" err="1" smtClean="0">
                <a:latin typeface="Arial" charset="0"/>
              </a:rPr>
              <a:t>hexoses</a:t>
            </a:r>
            <a:r>
              <a:rPr lang="en-US" sz="2400" dirty="0" smtClean="0">
                <a:latin typeface="Arial" charset="0"/>
              </a:rPr>
              <a:t> readily undergo </a:t>
            </a:r>
            <a:r>
              <a:rPr lang="en-US" sz="2400" dirty="0" err="1" smtClean="0">
                <a:latin typeface="Arial" charset="0"/>
              </a:rPr>
              <a:t>intramolecular</a:t>
            </a:r>
            <a:r>
              <a:rPr lang="en-US" sz="2400" dirty="0" smtClean="0">
                <a:latin typeface="Arial" charset="0"/>
              </a:rPr>
              <a:t> </a:t>
            </a:r>
            <a:r>
              <a:rPr lang="en-US" sz="2400" dirty="0" err="1" smtClean="0">
                <a:latin typeface="Arial" charset="0"/>
              </a:rPr>
              <a:t>cyclization</a:t>
            </a:r>
            <a:r>
              <a:rPr lang="en-US" sz="2400" dirty="0" smtClean="0">
                <a:latin typeface="Arial" charset="0"/>
              </a:rPr>
              <a:t> 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dirty="0" smtClean="0">
                <a:latin typeface="Arial" charset="0"/>
              </a:rPr>
              <a:t>The former carbonyl carbon becomes a new </a:t>
            </a:r>
            <a:r>
              <a:rPr lang="en-US" sz="2400" dirty="0" err="1" smtClean="0">
                <a:latin typeface="Arial" charset="0"/>
              </a:rPr>
              <a:t>chiral</a:t>
            </a:r>
            <a:r>
              <a:rPr lang="en-US" sz="2400" dirty="0" smtClean="0">
                <a:latin typeface="Arial" charset="0"/>
              </a:rPr>
              <a:t> center, called the </a:t>
            </a:r>
            <a:r>
              <a:rPr lang="en-US" sz="2400" dirty="0" err="1" smtClean="0">
                <a:solidFill>
                  <a:srgbClr val="0F0FFF"/>
                </a:solidFill>
                <a:latin typeface="Arial" charset="0"/>
              </a:rPr>
              <a:t>anomeric</a:t>
            </a:r>
            <a:r>
              <a:rPr lang="en-US" sz="2400" dirty="0" smtClean="0">
                <a:solidFill>
                  <a:srgbClr val="0F0FFF"/>
                </a:solidFill>
                <a:latin typeface="Arial" charset="0"/>
              </a:rPr>
              <a:t> carbon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dirty="0" smtClean="0">
                <a:latin typeface="Arial" charset="0"/>
              </a:rPr>
              <a:t>The former carbonyl oxygen becomes a hydroxyl group; the position of this group determines if the </a:t>
            </a:r>
            <a:r>
              <a:rPr lang="en-US" sz="2400" dirty="0" err="1" smtClean="0">
                <a:latin typeface="Arial" charset="0"/>
              </a:rPr>
              <a:t>anomer</a:t>
            </a:r>
            <a:r>
              <a:rPr lang="en-US" sz="2400" dirty="0" smtClean="0">
                <a:latin typeface="Arial" charset="0"/>
              </a:rPr>
              <a:t> is </a:t>
            </a:r>
            <a:r>
              <a:rPr lang="en-US" sz="2400" b="1" i="1" dirty="0" smtClean="0">
                <a:solidFill>
                  <a:srgbClr val="0F0FFF"/>
                </a:solidFill>
                <a:latin typeface="Arial" charset="0"/>
                <a:sym typeface="Symbol" charset="2"/>
              </a:rPr>
              <a:t> </a:t>
            </a:r>
            <a:r>
              <a:rPr lang="en-US" sz="2400" dirty="0" smtClean="0">
                <a:latin typeface="Arial" charset="0"/>
                <a:sym typeface="Symbol" charset="2"/>
              </a:rPr>
              <a:t>or</a:t>
            </a:r>
            <a:r>
              <a:rPr lang="en-US" sz="2400" b="1" i="1" dirty="0" smtClean="0">
                <a:solidFill>
                  <a:srgbClr val="0F0FFF"/>
                </a:solidFill>
                <a:latin typeface="Arial" charset="0"/>
                <a:sym typeface="Symbol" charset="2"/>
              </a:rPr>
              <a:t> </a:t>
            </a:r>
            <a:endParaRPr lang="en-US" sz="2400" dirty="0" smtClean="0">
              <a:latin typeface="Arial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en-US" sz="2400" dirty="0" smtClean="0">
                <a:latin typeface="Arial" charset="0"/>
              </a:rPr>
              <a:t>If the hydroxyl group is on the opposite side (</a:t>
            </a:r>
            <a:r>
              <a:rPr lang="en-US" sz="2400" dirty="0" smtClean="0">
                <a:solidFill>
                  <a:srgbClr val="0F0FFF"/>
                </a:solidFill>
                <a:latin typeface="Arial" charset="0"/>
              </a:rPr>
              <a:t>trans</a:t>
            </a:r>
            <a:r>
              <a:rPr lang="en-US" sz="2400" dirty="0" smtClean="0">
                <a:latin typeface="Arial" charset="0"/>
              </a:rPr>
              <a:t>) of the ring as the CH</a:t>
            </a:r>
            <a:r>
              <a:rPr lang="en-US" sz="2400" baseline="-25000" dirty="0" smtClean="0">
                <a:latin typeface="Arial" charset="0"/>
              </a:rPr>
              <a:t>2</a:t>
            </a:r>
            <a:r>
              <a:rPr lang="en-US" sz="2400" dirty="0" smtClean="0">
                <a:latin typeface="Arial" charset="0"/>
              </a:rPr>
              <a:t>OH moiety the configuration is </a:t>
            </a:r>
            <a:r>
              <a:rPr lang="en-US" sz="2400" b="1" i="1" dirty="0" smtClean="0">
                <a:solidFill>
                  <a:srgbClr val="0F0FFF"/>
                </a:solidFill>
                <a:latin typeface="Arial" charset="0"/>
                <a:sym typeface="Symbol" charset="2"/>
              </a:rPr>
              <a:t></a:t>
            </a:r>
            <a:r>
              <a:rPr lang="en-US" sz="2400" dirty="0" smtClean="0">
                <a:latin typeface="Arial" charset="0"/>
                <a:sym typeface="Symbol" charset="2"/>
              </a:rPr>
              <a:t> 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dirty="0" smtClean="0">
                <a:latin typeface="Arial" charset="0"/>
              </a:rPr>
              <a:t>In the hydroxyl group is on the same side (</a:t>
            </a:r>
            <a:r>
              <a:rPr lang="en-US" sz="2400" dirty="0" err="1" smtClean="0">
                <a:solidFill>
                  <a:srgbClr val="0F0FFF"/>
                </a:solidFill>
                <a:latin typeface="Arial" charset="0"/>
              </a:rPr>
              <a:t>cis</a:t>
            </a:r>
            <a:r>
              <a:rPr lang="en-US" sz="2400" dirty="0" smtClean="0">
                <a:latin typeface="Arial" charset="0"/>
              </a:rPr>
              <a:t>) of the ring as the CH</a:t>
            </a:r>
            <a:r>
              <a:rPr lang="en-US" sz="2400" baseline="-25000" dirty="0" smtClean="0">
                <a:latin typeface="Arial" charset="0"/>
              </a:rPr>
              <a:t>2</a:t>
            </a:r>
            <a:r>
              <a:rPr lang="en-US" sz="2400" dirty="0" smtClean="0">
                <a:latin typeface="Arial" charset="0"/>
              </a:rPr>
              <a:t>OH moiety, the configuration is </a:t>
            </a:r>
            <a:r>
              <a:rPr lang="en-US" sz="2400" b="1" i="1" dirty="0" smtClean="0">
                <a:solidFill>
                  <a:srgbClr val="0F0FFF"/>
                </a:solidFill>
                <a:latin typeface="Arial" charset="0"/>
                <a:sym typeface="Symbol" charset="2"/>
              </a:rPr>
              <a:t></a:t>
            </a:r>
            <a:r>
              <a:rPr lang="en-US" sz="2400" dirty="0" smtClean="0">
                <a:latin typeface="Arial" charset="0"/>
              </a:rPr>
              <a:t> </a:t>
            </a:r>
          </a:p>
        </p:txBody>
      </p:sp>
      <p:sp>
        <p:nvSpPr>
          <p:cNvPr id="54276" name="Line 4"/>
          <p:cNvSpPr>
            <a:spLocks noChangeShapeType="1"/>
          </p:cNvSpPr>
          <p:nvPr/>
        </p:nvSpPr>
        <p:spPr bwMode="auto">
          <a:xfrm>
            <a:off x="304800" y="12192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Pyranoses and Furanoses</a:t>
            </a:r>
          </a:p>
        </p:txBody>
      </p:sp>
      <p:sp>
        <p:nvSpPr>
          <p:cNvPr id="5734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" y="1219200"/>
            <a:ext cx="8153400" cy="4267200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Arial" charset="0"/>
              </a:rPr>
              <a:t>Six-membered oxygen-containing rings are called </a:t>
            </a:r>
            <a:r>
              <a:rPr lang="en-US" sz="2800" smtClean="0">
                <a:solidFill>
                  <a:srgbClr val="0F0FFF"/>
                </a:solidFill>
                <a:latin typeface="Arial" charset="0"/>
              </a:rPr>
              <a:t>pyranoses</a:t>
            </a:r>
          </a:p>
          <a:p>
            <a:pPr eaLnBrk="1" hangingPunct="1"/>
            <a:r>
              <a:rPr lang="en-US" sz="2800" smtClean="0">
                <a:latin typeface="Arial" charset="0"/>
              </a:rPr>
              <a:t>Five-membered oxygen-containing ring are called</a:t>
            </a:r>
            <a:r>
              <a:rPr lang="en-US" sz="2800" smtClean="0">
                <a:solidFill>
                  <a:srgbClr val="0F0FFF"/>
                </a:solidFill>
                <a:latin typeface="Arial" charset="0"/>
              </a:rPr>
              <a:t> furanoses</a:t>
            </a:r>
            <a:r>
              <a:rPr lang="en-US" sz="2800" smtClean="0"/>
              <a:t> </a:t>
            </a:r>
          </a:p>
          <a:p>
            <a:pPr eaLnBrk="1" hangingPunct="1"/>
            <a:r>
              <a:rPr lang="en-US" sz="2800" smtClean="0">
                <a:latin typeface="Arial" charset="0"/>
              </a:rPr>
              <a:t>The </a:t>
            </a:r>
            <a:r>
              <a:rPr lang="en-US" sz="2800" smtClean="0">
                <a:solidFill>
                  <a:srgbClr val="0F0FFF"/>
                </a:solidFill>
                <a:latin typeface="Arial" charset="0"/>
              </a:rPr>
              <a:t>anomeric </a:t>
            </a:r>
            <a:r>
              <a:rPr lang="en-US" sz="2800" smtClean="0">
                <a:latin typeface="Arial" charset="0"/>
              </a:rPr>
              <a:t>carbon is usually drawn on the </a:t>
            </a:r>
            <a:r>
              <a:rPr lang="en-US" sz="2800" smtClean="0">
                <a:solidFill>
                  <a:srgbClr val="0F0FFF"/>
                </a:solidFill>
                <a:latin typeface="Arial" charset="0"/>
              </a:rPr>
              <a:t>right side</a:t>
            </a:r>
            <a:endParaRPr lang="en-US" sz="2800" smtClean="0">
              <a:latin typeface="Arial" charset="0"/>
            </a:endParaRPr>
          </a:p>
          <a:p>
            <a:pPr eaLnBrk="1" hangingPunct="1"/>
            <a:endParaRPr lang="en-US" sz="2800" smtClean="0">
              <a:latin typeface="Arial" charset="0"/>
            </a:endParaRPr>
          </a:p>
          <a:p>
            <a:pPr eaLnBrk="1" hangingPunct="1"/>
            <a:endParaRPr lang="en-US" sz="2800" smtClean="0">
              <a:latin typeface="Arial" charset="0"/>
            </a:endParaRPr>
          </a:p>
        </p:txBody>
      </p:sp>
      <p:sp>
        <p:nvSpPr>
          <p:cNvPr id="57348" name="Line 4"/>
          <p:cNvSpPr>
            <a:spLocks noChangeShapeType="1"/>
          </p:cNvSpPr>
          <p:nvPr/>
        </p:nvSpPr>
        <p:spPr bwMode="auto">
          <a:xfrm>
            <a:off x="304800" y="10668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050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Chain-ring Equilibrium and Reducing Sugars</a:t>
            </a:r>
          </a:p>
        </p:txBody>
      </p:sp>
      <p:sp>
        <p:nvSpPr>
          <p:cNvPr id="60419" name="Rectangle 2052"/>
          <p:cNvSpPr>
            <a:spLocks noGrp="1" noChangeArrowheads="1"/>
          </p:cNvSpPr>
          <p:nvPr>
            <p:ph type="body" sz="half" idx="2"/>
          </p:nvPr>
        </p:nvSpPr>
        <p:spPr>
          <a:xfrm>
            <a:off x="152400" y="1905000"/>
            <a:ext cx="8686800" cy="2895600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Arial" charset="0"/>
              </a:rPr>
              <a:t>The ring forms exist in equilibrium with the open-chain forms</a:t>
            </a:r>
          </a:p>
          <a:p>
            <a:pPr eaLnBrk="1" hangingPunct="1"/>
            <a:r>
              <a:rPr lang="en-US" sz="2800" smtClean="0">
                <a:latin typeface="Arial" charset="0"/>
              </a:rPr>
              <a:t>Aldehyde can reduce Cu</a:t>
            </a:r>
            <a:r>
              <a:rPr lang="en-US" sz="2800" baseline="30000" smtClean="0">
                <a:latin typeface="Arial" charset="0"/>
              </a:rPr>
              <a:t>2+</a:t>
            </a:r>
            <a:r>
              <a:rPr lang="en-US" sz="2800" smtClean="0">
                <a:latin typeface="Arial" charset="0"/>
              </a:rPr>
              <a:t> to </a:t>
            </a:r>
            <a:r>
              <a:rPr lang="en-US" sz="2800" smtClean="0">
                <a:latin typeface="Arial" charset="0"/>
                <a:sym typeface="Symbol" charset="2"/>
              </a:rPr>
              <a:t>Cu</a:t>
            </a:r>
            <a:r>
              <a:rPr lang="en-US" sz="2800" baseline="30000" smtClean="0">
                <a:latin typeface="Arial" charset="0"/>
                <a:sym typeface="Symbol" charset="2"/>
              </a:rPr>
              <a:t>+</a:t>
            </a:r>
            <a:r>
              <a:rPr lang="en-US" sz="2800" smtClean="0">
                <a:latin typeface="Arial" charset="0"/>
              </a:rPr>
              <a:t> (Fehling’s test)</a:t>
            </a:r>
          </a:p>
          <a:p>
            <a:pPr eaLnBrk="1" hangingPunct="1"/>
            <a:r>
              <a:rPr lang="en-US" sz="2800" smtClean="0">
                <a:latin typeface="Arial" charset="0"/>
              </a:rPr>
              <a:t>Aldehyde can reduce Ag</a:t>
            </a:r>
            <a:r>
              <a:rPr lang="en-US" sz="2800" baseline="30000" smtClean="0">
                <a:latin typeface="Arial" charset="0"/>
              </a:rPr>
              <a:t>+</a:t>
            </a:r>
            <a:r>
              <a:rPr lang="en-US" sz="2800" smtClean="0">
                <a:latin typeface="Arial" charset="0"/>
              </a:rPr>
              <a:t> to </a:t>
            </a:r>
            <a:r>
              <a:rPr lang="en-US" sz="2800" smtClean="0">
                <a:latin typeface="Arial" charset="0"/>
                <a:sym typeface="Symbol" charset="2"/>
              </a:rPr>
              <a:t>Ag</a:t>
            </a:r>
            <a:r>
              <a:rPr lang="en-US" sz="2800" baseline="30000" smtClean="0">
                <a:latin typeface="Arial" charset="0"/>
                <a:sym typeface="Symbol" charset="2"/>
              </a:rPr>
              <a:t>0 </a:t>
            </a:r>
            <a:r>
              <a:rPr lang="en-US" sz="2800" smtClean="0">
                <a:latin typeface="Arial" charset="0"/>
                <a:sym typeface="Symbol" charset="2"/>
              </a:rPr>
              <a:t>(Tollens’ test)</a:t>
            </a:r>
          </a:p>
          <a:p>
            <a:pPr eaLnBrk="1" hangingPunct="1"/>
            <a:r>
              <a:rPr lang="en-US" sz="2800" smtClean="0">
                <a:latin typeface="Arial" charset="0"/>
                <a:sym typeface="Symbol" charset="2"/>
              </a:rPr>
              <a:t>Allows to detect reducing sugars, such as glucose</a:t>
            </a:r>
            <a:endParaRPr lang="en-US" sz="2800" smtClean="0">
              <a:latin typeface="Arial" charset="0"/>
            </a:endParaRPr>
          </a:p>
        </p:txBody>
      </p:sp>
      <p:sp>
        <p:nvSpPr>
          <p:cNvPr id="60420" name="Line 4"/>
          <p:cNvSpPr>
            <a:spLocks noChangeShapeType="1"/>
          </p:cNvSpPr>
          <p:nvPr/>
        </p:nvSpPr>
        <p:spPr bwMode="auto">
          <a:xfrm>
            <a:off x="304800" y="15240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The Glycosidic Bond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1524000"/>
            <a:ext cx="8458200" cy="51816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sz="2800" dirty="0" smtClean="0">
                <a:latin typeface="Arial" charset="0"/>
              </a:rPr>
              <a:t>Two sugar molecules can be joined via a </a:t>
            </a:r>
            <a:r>
              <a:rPr lang="en-US" sz="2800" dirty="0" err="1" smtClean="0">
                <a:solidFill>
                  <a:srgbClr val="062DFF"/>
                </a:solidFill>
                <a:latin typeface="Arial" charset="0"/>
              </a:rPr>
              <a:t>glycosidic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smtClean="0">
                <a:solidFill>
                  <a:srgbClr val="062DFF"/>
                </a:solidFill>
                <a:latin typeface="Arial" charset="0"/>
              </a:rPr>
              <a:t>bond</a:t>
            </a:r>
            <a:r>
              <a:rPr lang="en-US" sz="2800" dirty="0" smtClean="0">
                <a:latin typeface="Arial" charset="0"/>
              </a:rPr>
              <a:t> between an </a:t>
            </a:r>
            <a:r>
              <a:rPr lang="en-US" sz="2800" dirty="0" err="1" smtClean="0">
                <a:latin typeface="Arial" charset="0"/>
              </a:rPr>
              <a:t>anomeric</a:t>
            </a:r>
            <a:r>
              <a:rPr lang="en-US" sz="2800" dirty="0" smtClean="0">
                <a:latin typeface="Arial" charset="0"/>
              </a:rPr>
              <a:t> carbon and a hydroxyl carbon  </a:t>
            </a:r>
          </a:p>
          <a:p>
            <a:pPr eaLnBrk="1" hangingPunct="1">
              <a:lnSpc>
                <a:spcPct val="120000"/>
              </a:lnSpc>
            </a:pPr>
            <a:r>
              <a:rPr lang="en-US" sz="2800" dirty="0" smtClean="0">
                <a:latin typeface="Arial" charset="0"/>
              </a:rPr>
              <a:t>The </a:t>
            </a:r>
            <a:r>
              <a:rPr lang="en-US" sz="2800" dirty="0" err="1" smtClean="0">
                <a:solidFill>
                  <a:srgbClr val="062DFF"/>
                </a:solidFill>
                <a:latin typeface="Arial" charset="0"/>
              </a:rPr>
              <a:t>glycosidic</a:t>
            </a:r>
            <a:r>
              <a:rPr lang="en-US" sz="2800" dirty="0" smtClean="0">
                <a:solidFill>
                  <a:srgbClr val="062DFF"/>
                </a:solidFill>
                <a:latin typeface="Arial" charset="0"/>
              </a:rPr>
              <a:t> bond</a:t>
            </a:r>
            <a:r>
              <a:rPr lang="en-US" sz="2800" dirty="0" smtClean="0">
                <a:latin typeface="Arial" charset="0"/>
              </a:rPr>
              <a:t> (an </a:t>
            </a:r>
            <a:r>
              <a:rPr lang="en-US" sz="2800" dirty="0" err="1" smtClean="0">
                <a:solidFill>
                  <a:srgbClr val="062DFF"/>
                </a:solidFill>
                <a:latin typeface="Arial" charset="0"/>
              </a:rPr>
              <a:t>acetal</a:t>
            </a:r>
            <a:r>
              <a:rPr lang="en-US" sz="2800" dirty="0" smtClean="0">
                <a:latin typeface="Arial" charset="0"/>
              </a:rPr>
              <a:t>) between monomers is less reactive than the </a:t>
            </a:r>
            <a:r>
              <a:rPr lang="en-US" sz="2800" dirty="0" err="1" smtClean="0">
                <a:latin typeface="Arial" charset="0"/>
              </a:rPr>
              <a:t>hemiacetal</a:t>
            </a:r>
            <a:r>
              <a:rPr lang="en-US" sz="2800" dirty="0" smtClean="0">
                <a:latin typeface="Arial" charset="0"/>
              </a:rPr>
              <a:t> at the second monomer </a:t>
            </a:r>
          </a:p>
          <a:p>
            <a:pPr eaLnBrk="1" hangingPunct="1">
              <a:lnSpc>
                <a:spcPct val="120000"/>
              </a:lnSpc>
            </a:pPr>
            <a:r>
              <a:rPr lang="en-US" sz="2800" dirty="0" smtClean="0">
                <a:latin typeface="Arial" charset="0"/>
              </a:rPr>
              <a:t>The disaccharide formed upon condensation of two glucose molecules via 1 </a:t>
            </a:r>
            <a:r>
              <a:rPr lang="en-US" sz="2800" dirty="0" smtClean="0">
                <a:latin typeface="Arial" charset="0"/>
                <a:sym typeface="Symbol" charset="2"/>
              </a:rPr>
              <a:t> </a:t>
            </a:r>
            <a:r>
              <a:rPr lang="en-US" sz="2800" dirty="0" smtClean="0">
                <a:latin typeface="Arial" charset="0"/>
              </a:rPr>
              <a:t>4 bond is called </a:t>
            </a:r>
            <a:r>
              <a:rPr lang="en-US" sz="2800" dirty="0" smtClean="0">
                <a:solidFill>
                  <a:srgbClr val="FF0F06"/>
                </a:solidFill>
                <a:latin typeface="Arial" charset="0"/>
              </a:rPr>
              <a:t>maltose</a:t>
            </a:r>
            <a:endParaRPr lang="en-US" sz="2800" dirty="0" smtClean="0">
              <a:latin typeface="Arial" charset="0"/>
            </a:endParaRPr>
          </a:p>
        </p:txBody>
      </p:sp>
      <p:sp>
        <p:nvSpPr>
          <p:cNvPr id="67588" name="Line 4"/>
          <p:cNvSpPr>
            <a:spLocks noChangeShapeType="1"/>
          </p:cNvSpPr>
          <p:nvPr/>
        </p:nvSpPr>
        <p:spPr bwMode="auto">
          <a:xfrm>
            <a:off x="304800" y="12192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Nonreducing disaccharides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1295400"/>
            <a:ext cx="8382000" cy="48006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sz="2800" smtClean="0">
                <a:latin typeface="Arial" charset="0"/>
              </a:rPr>
              <a:t>Two sugar molecules can be also joined via a </a:t>
            </a:r>
            <a:r>
              <a:rPr lang="en-US" sz="2800" smtClean="0">
                <a:solidFill>
                  <a:srgbClr val="062DFF"/>
                </a:solidFill>
                <a:latin typeface="Arial" charset="0"/>
              </a:rPr>
              <a:t>glycosidic</a:t>
            </a:r>
            <a:r>
              <a:rPr lang="en-US" sz="2800" smtClean="0">
                <a:latin typeface="Arial" charset="0"/>
              </a:rPr>
              <a:t> </a:t>
            </a:r>
            <a:r>
              <a:rPr lang="en-US" sz="2800" smtClean="0">
                <a:solidFill>
                  <a:srgbClr val="062DFF"/>
                </a:solidFill>
                <a:latin typeface="Arial" charset="0"/>
              </a:rPr>
              <a:t>bond</a:t>
            </a:r>
            <a:r>
              <a:rPr lang="en-US" sz="2800" smtClean="0">
                <a:latin typeface="Arial" charset="0"/>
              </a:rPr>
              <a:t> between two anomeric carbons 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Arial" charset="0"/>
              </a:rPr>
              <a:t>The product has two acetal groups and no hemiacetals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Arial" charset="0"/>
              </a:rPr>
              <a:t>There is </a:t>
            </a:r>
            <a:r>
              <a:rPr lang="en-US" sz="2800" smtClean="0">
                <a:solidFill>
                  <a:srgbClr val="0F0FFF"/>
                </a:solidFill>
                <a:latin typeface="Arial" charset="0"/>
              </a:rPr>
              <a:t>no reducing ends</a:t>
            </a:r>
            <a:r>
              <a:rPr lang="en-US" sz="2800" smtClean="0">
                <a:latin typeface="Arial" charset="0"/>
              </a:rPr>
              <a:t>, this is a nonreducing disaccharide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Arial" charset="0"/>
              </a:rPr>
              <a:t>Trehalose is a constituent of hemolymph of insects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Arial" charset="0"/>
              </a:rPr>
              <a:t>Provides protection from drying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>
                <a:latin typeface="Arial" charset="0"/>
              </a:rPr>
              <a:t>Resurrection plant (&gt; 15 yrs)</a:t>
            </a:r>
          </a:p>
        </p:txBody>
      </p:sp>
      <p:sp>
        <p:nvSpPr>
          <p:cNvPr id="70660" name="Line 4"/>
          <p:cNvSpPr>
            <a:spLocks noChangeShapeType="1"/>
          </p:cNvSpPr>
          <p:nvPr/>
        </p:nvSpPr>
        <p:spPr bwMode="auto">
          <a:xfrm>
            <a:off x="304800" y="10668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Polysaccharides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" y="1371600"/>
            <a:ext cx="8458200" cy="51054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z="2800" dirty="0" smtClean="0">
                <a:latin typeface="Arial" charset="0"/>
              </a:rPr>
              <a:t>Natural carbohydrates are usually found as polymers</a:t>
            </a:r>
          </a:p>
          <a:p>
            <a:pPr eaLnBrk="1" hangingPunct="1">
              <a:lnSpc>
                <a:spcPct val="110000"/>
              </a:lnSpc>
            </a:pPr>
            <a:r>
              <a:rPr lang="en-US" sz="2800" dirty="0" smtClean="0">
                <a:latin typeface="Arial" charset="0"/>
              </a:rPr>
              <a:t>These </a:t>
            </a:r>
            <a:r>
              <a:rPr lang="en-US" sz="2800" dirty="0" smtClean="0">
                <a:solidFill>
                  <a:srgbClr val="062DFF"/>
                </a:solidFill>
                <a:latin typeface="Arial" charset="0"/>
              </a:rPr>
              <a:t>polysaccharides</a:t>
            </a:r>
            <a:r>
              <a:rPr lang="en-US" sz="2800" dirty="0" smtClean="0">
                <a:latin typeface="Arial" charset="0"/>
              </a:rPr>
              <a:t> can be</a:t>
            </a:r>
          </a:p>
          <a:p>
            <a:pPr lvl="1" eaLnBrk="1" hangingPunct="1">
              <a:lnSpc>
                <a:spcPct val="110000"/>
              </a:lnSpc>
            </a:pPr>
            <a:r>
              <a:rPr lang="en-US" dirty="0" err="1" smtClean="0">
                <a:solidFill>
                  <a:srgbClr val="062DFF"/>
                </a:solidFill>
                <a:latin typeface="Arial" charset="0"/>
              </a:rPr>
              <a:t>homopolysaccharides</a:t>
            </a:r>
            <a:endParaRPr lang="en-US" dirty="0" smtClean="0">
              <a:latin typeface="Arial" charset="0"/>
            </a:endParaRPr>
          </a:p>
          <a:p>
            <a:pPr lvl="1" eaLnBrk="1" hangingPunct="1">
              <a:lnSpc>
                <a:spcPct val="110000"/>
              </a:lnSpc>
            </a:pPr>
            <a:r>
              <a:rPr lang="en-US" dirty="0" err="1" smtClean="0">
                <a:solidFill>
                  <a:srgbClr val="062DFF"/>
                </a:solidFill>
                <a:latin typeface="Arial" charset="0"/>
              </a:rPr>
              <a:t>heteropolysaccharides</a:t>
            </a:r>
            <a:r>
              <a:rPr lang="en-US" dirty="0" smtClean="0">
                <a:latin typeface="Arial" charset="0"/>
              </a:rPr>
              <a:t> </a:t>
            </a:r>
          </a:p>
          <a:p>
            <a:pPr eaLnBrk="1" hangingPunct="1">
              <a:lnSpc>
                <a:spcPct val="110000"/>
              </a:lnSpc>
            </a:pPr>
            <a:r>
              <a:rPr lang="en-US" sz="2800" dirty="0" smtClean="0">
                <a:latin typeface="Arial" charset="0"/>
              </a:rPr>
              <a:t>Polysaccharides do not have a defined molecular weight.</a:t>
            </a:r>
          </a:p>
          <a:p>
            <a:pPr lvl="1" eaLnBrk="1" hangingPunct="1">
              <a:lnSpc>
                <a:spcPct val="110000"/>
              </a:lnSpc>
            </a:pPr>
            <a:r>
              <a:rPr lang="en-US" dirty="0" smtClean="0">
                <a:latin typeface="Arial" charset="0"/>
              </a:rPr>
              <a:t>This is in contrast to proteins because unlike proteins, no template is used to make polysaccharides</a:t>
            </a:r>
          </a:p>
        </p:txBody>
      </p:sp>
      <p:sp>
        <p:nvSpPr>
          <p:cNvPr id="73732" name="Line 4"/>
          <p:cNvSpPr>
            <a:spLocks noChangeShapeType="1"/>
          </p:cNvSpPr>
          <p:nvPr/>
        </p:nvSpPr>
        <p:spPr bwMode="auto">
          <a:xfrm>
            <a:off x="228600" y="12192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73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73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Glycogen</a:t>
            </a:r>
          </a:p>
        </p:txBody>
      </p:sp>
      <p:sp>
        <p:nvSpPr>
          <p:cNvPr id="76803" name="Rectangle 8"/>
          <p:cNvSpPr>
            <a:spLocks noChangeArrowheads="1"/>
          </p:cNvSpPr>
          <p:nvPr/>
        </p:nvSpPr>
        <p:spPr bwMode="auto">
          <a:xfrm>
            <a:off x="228600" y="1295400"/>
            <a:ext cx="86868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2800">
                <a:latin typeface="Arial" charset="0"/>
              </a:rPr>
              <a:t>Glycogen is a branched homopolysaccharide of </a:t>
            </a:r>
            <a:r>
              <a:rPr lang="en-US" sz="2800">
                <a:solidFill>
                  <a:srgbClr val="0F0FFF"/>
                </a:solidFill>
                <a:latin typeface="Arial" charset="0"/>
              </a:rPr>
              <a:t>glucose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</a:pPr>
            <a:r>
              <a:rPr lang="en-US" sz="2800">
                <a:latin typeface="Arial" charset="0"/>
              </a:rPr>
              <a:t>Glucose monomers form </a:t>
            </a:r>
            <a:r>
              <a:rPr lang="en-US" sz="2800">
                <a:solidFill>
                  <a:srgbClr val="0F0FFF"/>
                </a:solidFill>
                <a:latin typeface="Arial" charset="0"/>
              </a:rPr>
              <a:t>(</a:t>
            </a:r>
            <a:r>
              <a:rPr lang="en-US" sz="2800">
                <a:solidFill>
                  <a:srgbClr val="0F0FFF"/>
                </a:solidFill>
                <a:latin typeface="Arial" charset="0"/>
                <a:sym typeface="Symbol" charset="2"/>
              </a:rPr>
              <a:t></a:t>
            </a:r>
            <a:r>
              <a:rPr lang="en-US" sz="2800">
                <a:solidFill>
                  <a:srgbClr val="0F0FFF"/>
                </a:solidFill>
                <a:latin typeface="Arial" charset="0"/>
              </a:rPr>
              <a:t>1 </a:t>
            </a:r>
            <a:r>
              <a:rPr lang="en-US" sz="2800">
                <a:solidFill>
                  <a:srgbClr val="0F0FFF"/>
                </a:solidFill>
                <a:latin typeface="Arial" charset="0"/>
                <a:sym typeface="Symbol" charset="2"/>
              </a:rPr>
              <a:t> 4)</a:t>
            </a:r>
            <a:r>
              <a:rPr lang="en-US" sz="2800">
                <a:latin typeface="Arial" charset="0"/>
                <a:sym typeface="Symbol" charset="2"/>
              </a:rPr>
              <a:t> linked chains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</a:pPr>
            <a:r>
              <a:rPr lang="en-US" sz="2800">
                <a:solidFill>
                  <a:srgbClr val="FF0603"/>
                </a:solidFill>
                <a:latin typeface="Arial" charset="0"/>
              </a:rPr>
              <a:t>Branch-points</a:t>
            </a:r>
            <a:r>
              <a:rPr lang="en-US" sz="2800">
                <a:latin typeface="Arial" charset="0"/>
              </a:rPr>
              <a:t> with </a:t>
            </a:r>
            <a:r>
              <a:rPr lang="en-US" sz="2800">
                <a:solidFill>
                  <a:srgbClr val="FF0603"/>
                </a:solidFill>
                <a:latin typeface="Arial" charset="0"/>
              </a:rPr>
              <a:t>(</a:t>
            </a:r>
            <a:r>
              <a:rPr lang="en-US" sz="2800">
                <a:solidFill>
                  <a:srgbClr val="FF0603"/>
                </a:solidFill>
                <a:latin typeface="Arial" charset="0"/>
                <a:sym typeface="Symbol" charset="2"/>
              </a:rPr>
              <a:t></a:t>
            </a:r>
            <a:r>
              <a:rPr lang="en-US" sz="2800">
                <a:solidFill>
                  <a:srgbClr val="FF0603"/>
                </a:solidFill>
                <a:latin typeface="Arial" charset="0"/>
              </a:rPr>
              <a:t>1 </a:t>
            </a:r>
            <a:r>
              <a:rPr lang="en-US" sz="2800">
                <a:solidFill>
                  <a:srgbClr val="FF0603"/>
                </a:solidFill>
                <a:latin typeface="Arial" charset="0"/>
                <a:sym typeface="Symbol" charset="2"/>
              </a:rPr>
              <a:t> 6)</a:t>
            </a:r>
            <a:r>
              <a:rPr lang="en-US" sz="2800">
                <a:latin typeface="Arial" charset="0"/>
                <a:sym typeface="Symbol" charset="2"/>
              </a:rPr>
              <a:t> linkers every </a:t>
            </a:r>
            <a:r>
              <a:rPr lang="en-US" sz="2800">
                <a:latin typeface="Arial" charset="0"/>
              </a:rPr>
              <a:t>8-12 residues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</a:pPr>
            <a:r>
              <a:rPr lang="en-US" sz="2800">
                <a:latin typeface="Arial" charset="0"/>
              </a:rPr>
              <a:t>Molecular weight reaches several millions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</a:pPr>
            <a:r>
              <a:rPr lang="en-US" sz="2800">
                <a:latin typeface="Arial" charset="0"/>
              </a:rPr>
              <a:t>Functions as the main </a:t>
            </a:r>
            <a:r>
              <a:rPr lang="en-US" sz="2800">
                <a:solidFill>
                  <a:srgbClr val="0F0FFF"/>
                </a:solidFill>
                <a:latin typeface="Arial" charset="0"/>
              </a:rPr>
              <a:t>storage polysaccharide in animals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•"/>
            </a:pPr>
            <a:endParaRPr lang="en-US" sz="2800">
              <a:latin typeface="Arial" charset="0"/>
            </a:endParaRPr>
          </a:p>
        </p:txBody>
      </p:sp>
      <p:sp>
        <p:nvSpPr>
          <p:cNvPr id="76804" name="Line 4"/>
          <p:cNvSpPr>
            <a:spLocks noChangeShapeType="1"/>
          </p:cNvSpPr>
          <p:nvPr/>
        </p:nvSpPr>
        <p:spPr bwMode="auto">
          <a:xfrm>
            <a:off x="304800" y="10668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Starch</a:t>
            </a:r>
          </a:p>
        </p:txBody>
      </p:sp>
      <p:sp>
        <p:nvSpPr>
          <p:cNvPr id="79875" name="Rectangle 8"/>
          <p:cNvSpPr>
            <a:spLocks noChangeArrowheads="1"/>
          </p:cNvSpPr>
          <p:nvPr/>
        </p:nvSpPr>
        <p:spPr bwMode="auto">
          <a:xfrm>
            <a:off x="228600" y="1295400"/>
            <a:ext cx="86868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2800">
                <a:latin typeface="Arial" charset="0"/>
              </a:rPr>
              <a:t>Starch is a </a:t>
            </a:r>
            <a:r>
              <a:rPr lang="en-US" sz="2800">
                <a:solidFill>
                  <a:srgbClr val="FF0603"/>
                </a:solidFill>
                <a:latin typeface="Arial" charset="0"/>
              </a:rPr>
              <a:t>mixture</a:t>
            </a:r>
            <a:r>
              <a:rPr lang="en-US" sz="2800">
                <a:latin typeface="Arial" charset="0"/>
              </a:rPr>
              <a:t> of two homopolysaccharides of </a:t>
            </a:r>
            <a:r>
              <a:rPr lang="en-US" sz="2800">
                <a:solidFill>
                  <a:srgbClr val="0F0FFF"/>
                </a:solidFill>
                <a:latin typeface="Arial" charset="0"/>
              </a:rPr>
              <a:t>glucose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•"/>
            </a:pPr>
            <a:r>
              <a:rPr lang="en-US" sz="2800">
                <a:solidFill>
                  <a:srgbClr val="0F0FFF"/>
                </a:solidFill>
                <a:latin typeface="Arial" charset="0"/>
              </a:rPr>
              <a:t>Amylose</a:t>
            </a:r>
            <a:r>
              <a:rPr lang="en-US" sz="2800">
                <a:latin typeface="Arial" charset="0"/>
              </a:rPr>
              <a:t> is unbranched polymer of (</a:t>
            </a:r>
            <a:r>
              <a:rPr lang="en-US" sz="2800">
                <a:latin typeface="Arial" charset="0"/>
                <a:sym typeface="Symbol" charset="2"/>
              </a:rPr>
              <a:t></a:t>
            </a:r>
            <a:r>
              <a:rPr lang="en-US" sz="2800">
                <a:latin typeface="Arial" charset="0"/>
              </a:rPr>
              <a:t>1 </a:t>
            </a:r>
            <a:r>
              <a:rPr lang="en-US" sz="2800">
                <a:latin typeface="Arial" charset="0"/>
                <a:sym typeface="Symbol" charset="2"/>
              </a:rPr>
              <a:t> 4) linked residues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•"/>
            </a:pPr>
            <a:r>
              <a:rPr lang="en-US" sz="2800">
                <a:solidFill>
                  <a:srgbClr val="0F0FFF"/>
                </a:solidFill>
                <a:latin typeface="Arial" charset="0"/>
              </a:rPr>
              <a:t>Amylopectin</a:t>
            </a:r>
            <a:r>
              <a:rPr lang="en-US" sz="2800">
                <a:latin typeface="Arial" charset="0"/>
              </a:rPr>
              <a:t> is branched like glycogen but the branch-points with </a:t>
            </a:r>
          </a:p>
          <a:p>
            <a:pPr marL="742950" lvl="1" indent="-285750" eaLnBrk="1" hangingPunct="1">
              <a:spcBef>
                <a:spcPct val="20000"/>
              </a:spcBef>
            </a:pPr>
            <a:r>
              <a:rPr lang="en-US" sz="2800">
                <a:latin typeface="Arial" charset="0"/>
              </a:rPr>
              <a:t>	(</a:t>
            </a:r>
            <a:r>
              <a:rPr lang="en-US" sz="2800">
                <a:latin typeface="Arial" charset="0"/>
                <a:sym typeface="Symbol" charset="2"/>
              </a:rPr>
              <a:t></a:t>
            </a:r>
            <a:r>
              <a:rPr lang="en-US" sz="2800">
                <a:latin typeface="Arial" charset="0"/>
              </a:rPr>
              <a:t>1 </a:t>
            </a:r>
            <a:r>
              <a:rPr lang="en-US" sz="2800">
                <a:latin typeface="Arial" charset="0"/>
                <a:sym typeface="Symbol" charset="2"/>
              </a:rPr>
              <a:t> 6) linkers occur every 24-</a:t>
            </a:r>
            <a:r>
              <a:rPr lang="en-US" sz="2800">
                <a:latin typeface="Arial" charset="0"/>
              </a:rPr>
              <a:t>30 residues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•"/>
            </a:pPr>
            <a:r>
              <a:rPr lang="en-US" sz="2800">
                <a:latin typeface="Arial" charset="0"/>
              </a:rPr>
              <a:t>Molecular weight of amylopectin is up to 200 million</a:t>
            </a:r>
            <a:endParaRPr lang="en-US" sz="2800">
              <a:solidFill>
                <a:srgbClr val="0F0FFF"/>
              </a:solidFill>
              <a:latin typeface="Arial" charset="0"/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2800">
                <a:latin typeface="Arial" charset="0"/>
              </a:rPr>
              <a:t>Starch is the main </a:t>
            </a:r>
            <a:r>
              <a:rPr lang="en-US" sz="2800">
                <a:solidFill>
                  <a:srgbClr val="0F0FFF"/>
                </a:solidFill>
                <a:latin typeface="Arial" charset="0"/>
              </a:rPr>
              <a:t>storage homopolysaccharide in plants</a:t>
            </a:r>
          </a:p>
        </p:txBody>
      </p:sp>
      <p:sp>
        <p:nvSpPr>
          <p:cNvPr id="79876" name="Line 4"/>
          <p:cNvSpPr>
            <a:spLocks noChangeShapeType="1"/>
          </p:cNvSpPr>
          <p:nvPr/>
        </p:nvSpPr>
        <p:spPr bwMode="auto">
          <a:xfrm>
            <a:off x="304800" y="9906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Metabolism of Glycogen and Starch</a:t>
            </a:r>
          </a:p>
        </p:txBody>
      </p:sp>
      <p:sp>
        <p:nvSpPr>
          <p:cNvPr id="8294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04800" y="1905000"/>
            <a:ext cx="8305800" cy="41148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sz="2800" smtClean="0">
                <a:latin typeface="Arial" charset="0"/>
              </a:rPr>
              <a:t>Glycogen and starch often form </a:t>
            </a:r>
            <a:r>
              <a:rPr lang="en-US" sz="2800" smtClean="0">
                <a:solidFill>
                  <a:srgbClr val="0F0FFF"/>
                </a:solidFill>
                <a:latin typeface="Arial" charset="0"/>
              </a:rPr>
              <a:t>granules </a:t>
            </a:r>
            <a:r>
              <a:rPr lang="en-US" sz="2800" smtClean="0">
                <a:latin typeface="Arial" charset="0"/>
              </a:rPr>
              <a:t>in cells</a:t>
            </a:r>
          </a:p>
          <a:p>
            <a:pPr eaLnBrk="1" hangingPunct="1">
              <a:lnSpc>
                <a:spcPct val="120000"/>
              </a:lnSpc>
            </a:pPr>
            <a:r>
              <a:rPr lang="en-US" sz="2800" smtClean="0">
                <a:latin typeface="Arial" charset="0"/>
              </a:rPr>
              <a:t>Granules contain enzymes that synthesize and degrade these polymers</a:t>
            </a:r>
          </a:p>
          <a:p>
            <a:pPr eaLnBrk="1" hangingPunct="1">
              <a:lnSpc>
                <a:spcPct val="120000"/>
              </a:lnSpc>
            </a:pPr>
            <a:r>
              <a:rPr lang="en-US" sz="2800" smtClean="0">
                <a:latin typeface="Arial" charset="0"/>
              </a:rPr>
              <a:t>Glycogen and amylopectin have one reducing end but </a:t>
            </a:r>
            <a:r>
              <a:rPr lang="en-US" sz="2800" smtClean="0">
                <a:solidFill>
                  <a:srgbClr val="0F0FFF"/>
                </a:solidFill>
                <a:latin typeface="Arial" charset="0"/>
              </a:rPr>
              <a:t>many non-reducing ends</a:t>
            </a:r>
            <a:r>
              <a:rPr lang="en-US" sz="2800" smtClean="0">
                <a:latin typeface="Arial" charset="0"/>
              </a:rPr>
              <a:t> </a:t>
            </a:r>
          </a:p>
          <a:p>
            <a:pPr eaLnBrk="1" hangingPunct="1">
              <a:lnSpc>
                <a:spcPct val="120000"/>
              </a:lnSpc>
            </a:pPr>
            <a:r>
              <a:rPr lang="en-US" sz="2800" smtClean="0">
                <a:latin typeface="Arial" charset="0"/>
              </a:rPr>
              <a:t>Enzymatic processing occurs simultaneously in many non-reducing ends</a:t>
            </a:r>
            <a:r>
              <a:rPr lang="en-US" sz="2800" smtClean="0"/>
              <a:t> </a:t>
            </a:r>
          </a:p>
        </p:txBody>
      </p:sp>
      <p:sp>
        <p:nvSpPr>
          <p:cNvPr id="82948" name="Line 4"/>
          <p:cNvSpPr>
            <a:spLocks noChangeShapeType="1"/>
          </p:cNvSpPr>
          <p:nvPr/>
        </p:nvSpPr>
        <p:spPr bwMode="auto">
          <a:xfrm>
            <a:off x="304800" y="15240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7630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2FB0DC"/>
                </a:solidFill>
              </a:rPr>
              <a:t>Carbohydrates and </a:t>
            </a:r>
            <a:r>
              <a:rPr lang="en-US" dirty="0" err="1" smtClean="0">
                <a:solidFill>
                  <a:srgbClr val="2FB0DC"/>
                </a:solidFill>
              </a:rPr>
              <a:t>Glycobiology</a:t>
            </a:r>
            <a:endParaRPr lang="en-US" sz="3600" dirty="0" smtClean="0">
              <a:solidFill>
                <a:srgbClr val="2FB0DC"/>
              </a:solidFill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094038"/>
            <a:ext cx="9067800" cy="3763962"/>
          </a:xfrm>
        </p:spPr>
        <p:txBody>
          <a:bodyPr/>
          <a:lstStyle/>
          <a:p>
            <a:pPr lvl="1" eaLnBrk="1" hangingPunct="1"/>
            <a:r>
              <a:rPr lang="en-US" smtClean="0">
                <a:latin typeface="Arial" charset="0"/>
              </a:rPr>
              <a:t>Structures and names of monosaccharides</a:t>
            </a:r>
          </a:p>
          <a:p>
            <a:pPr lvl="1" eaLnBrk="1" hangingPunct="1"/>
            <a:r>
              <a:rPr lang="en-US" smtClean="0">
                <a:latin typeface="Arial" charset="0"/>
              </a:rPr>
              <a:t>Open-chain and ring forms of monosaccharides</a:t>
            </a:r>
          </a:p>
          <a:p>
            <a:pPr lvl="1" eaLnBrk="1" hangingPunct="1"/>
            <a:r>
              <a:rPr lang="en-US" smtClean="0">
                <a:latin typeface="Arial" charset="0"/>
              </a:rPr>
              <a:t>Structures and properties of disaccharides</a:t>
            </a:r>
          </a:p>
          <a:p>
            <a:pPr lvl="1" eaLnBrk="1" hangingPunct="1"/>
            <a:r>
              <a:rPr lang="en-US" smtClean="0">
                <a:latin typeface="Arial" charset="0"/>
              </a:rPr>
              <a:t>Biological function of polysaccharides</a:t>
            </a:r>
          </a:p>
          <a:p>
            <a:pPr lvl="1" eaLnBrk="1" hangingPunct="1"/>
            <a:r>
              <a:rPr lang="en-US" smtClean="0">
                <a:latin typeface="Arial" charset="0"/>
              </a:rPr>
              <a:t>Biological function of glycoconjugates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304800" y="2133600"/>
            <a:ext cx="75850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4000" i="1">
                <a:latin typeface="Arial" charset="0"/>
              </a:rPr>
              <a:t>Key topics about carbohydrates</a:t>
            </a:r>
            <a:r>
              <a:rPr lang="en-US" sz="4000">
                <a:latin typeface="Arial" charset="0"/>
              </a:rPr>
              <a:t>: </a:t>
            </a:r>
          </a:p>
        </p:txBody>
      </p:sp>
      <p:sp>
        <p:nvSpPr>
          <p:cNvPr id="21509" name="Line 4"/>
          <p:cNvSpPr>
            <a:spLocks noChangeShapeType="1"/>
          </p:cNvSpPr>
          <p:nvPr/>
        </p:nvSpPr>
        <p:spPr bwMode="auto">
          <a:xfrm>
            <a:off x="304800" y="15240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Cellulose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04800" y="1447800"/>
            <a:ext cx="8610600" cy="4876800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Arial" charset="0"/>
              </a:rPr>
              <a:t>Cellulose is a branched homopolysaccharide of </a:t>
            </a:r>
            <a:r>
              <a:rPr lang="en-US" sz="2800" smtClean="0">
                <a:solidFill>
                  <a:srgbClr val="0F0FFF"/>
                </a:solidFill>
                <a:latin typeface="Arial" charset="0"/>
              </a:rPr>
              <a:t>glucose</a:t>
            </a:r>
          </a:p>
          <a:p>
            <a:pPr lvl="1" eaLnBrk="1" hangingPunct="1"/>
            <a:r>
              <a:rPr lang="en-US" smtClean="0">
                <a:latin typeface="Arial" charset="0"/>
              </a:rPr>
              <a:t>Glucose monomers form </a:t>
            </a:r>
            <a:r>
              <a:rPr lang="en-US" smtClean="0">
                <a:solidFill>
                  <a:srgbClr val="0F0FFF"/>
                </a:solidFill>
                <a:latin typeface="Arial" charset="0"/>
              </a:rPr>
              <a:t>(</a:t>
            </a:r>
            <a:r>
              <a:rPr lang="en-US" smtClean="0">
                <a:solidFill>
                  <a:srgbClr val="0F0FFF"/>
                </a:solidFill>
                <a:latin typeface="Arial" charset="0"/>
                <a:sym typeface="Symbol" charset="2"/>
              </a:rPr>
              <a:t></a:t>
            </a:r>
            <a:r>
              <a:rPr lang="en-US" smtClean="0">
                <a:solidFill>
                  <a:srgbClr val="0F0FFF"/>
                </a:solidFill>
                <a:latin typeface="Arial" charset="0"/>
              </a:rPr>
              <a:t>1 </a:t>
            </a:r>
            <a:r>
              <a:rPr lang="en-US" smtClean="0">
                <a:solidFill>
                  <a:srgbClr val="0F0FFF"/>
                </a:solidFill>
                <a:latin typeface="Arial" charset="0"/>
                <a:sym typeface="Symbol" charset="2"/>
              </a:rPr>
              <a:t> 4)</a:t>
            </a:r>
            <a:r>
              <a:rPr lang="en-US" smtClean="0">
                <a:latin typeface="Arial" charset="0"/>
                <a:sym typeface="Symbol" charset="2"/>
              </a:rPr>
              <a:t> linked chains</a:t>
            </a:r>
          </a:p>
          <a:p>
            <a:pPr lvl="1" eaLnBrk="1" hangingPunct="1"/>
            <a:r>
              <a:rPr lang="en-US" smtClean="0">
                <a:solidFill>
                  <a:srgbClr val="0F0FFF"/>
                </a:solidFill>
                <a:latin typeface="Arial" charset="0"/>
                <a:sym typeface="Symbol" charset="2"/>
              </a:rPr>
              <a:t>Hydrogen bonds</a:t>
            </a:r>
            <a:r>
              <a:rPr lang="en-US" smtClean="0">
                <a:latin typeface="Arial" charset="0"/>
                <a:sym typeface="Symbol" charset="2"/>
              </a:rPr>
              <a:t> form between adjacent monomers</a:t>
            </a:r>
          </a:p>
          <a:p>
            <a:pPr lvl="1" eaLnBrk="1" hangingPunct="1"/>
            <a:r>
              <a:rPr lang="en-US" smtClean="0">
                <a:latin typeface="Arial" charset="0"/>
                <a:sym typeface="Symbol" charset="2"/>
              </a:rPr>
              <a:t>Additional H-bonds between chains</a:t>
            </a:r>
          </a:p>
          <a:p>
            <a:pPr lvl="1" eaLnBrk="1" hangingPunct="1"/>
            <a:r>
              <a:rPr lang="en-US" smtClean="0">
                <a:latin typeface="Arial" charset="0"/>
                <a:sym typeface="Symbol" charset="2"/>
              </a:rPr>
              <a:t>Structure is now tough and water-insoluble</a:t>
            </a:r>
          </a:p>
          <a:p>
            <a:pPr lvl="1" eaLnBrk="1" hangingPunct="1"/>
            <a:r>
              <a:rPr lang="en-US" smtClean="0">
                <a:latin typeface="Arial" charset="0"/>
                <a:sym typeface="Symbol" charset="2"/>
              </a:rPr>
              <a:t>Most abundant polysaccharide in nature</a:t>
            </a:r>
          </a:p>
          <a:p>
            <a:pPr lvl="1" eaLnBrk="1" hangingPunct="1"/>
            <a:r>
              <a:rPr lang="en-US" smtClean="0">
                <a:latin typeface="Arial" charset="0"/>
                <a:sym typeface="Symbol" charset="2"/>
              </a:rPr>
              <a:t>Cotton is nearly pure fibrous cellulose</a:t>
            </a:r>
          </a:p>
          <a:p>
            <a:pPr lvl="1" eaLnBrk="1" hangingPunct="1">
              <a:buFontTx/>
              <a:buNone/>
            </a:pPr>
            <a:endParaRPr lang="en-US" smtClean="0">
              <a:latin typeface="Arial" charset="0"/>
            </a:endParaRPr>
          </a:p>
        </p:txBody>
      </p:sp>
      <p:sp>
        <p:nvSpPr>
          <p:cNvPr id="86020" name="Line 4"/>
          <p:cNvSpPr>
            <a:spLocks noChangeShapeType="1"/>
          </p:cNvSpPr>
          <p:nvPr/>
        </p:nvSpPr>
        <p:spPr bwMode="auto">
          <a:xfrm>
            <a:off x="304800" y="12192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Cellulose Metabolism</a:t>
            </a:r>
          </a:p>
        </p:txBody>
      </p:sp>
      <p:sp>
        <p:nvSpPr>
          <p:cNvPr id="8909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04800" y="1447800"/>
            <a:ext cx="8458200" cy="51054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z="2400" smtClean="0">
                <a:latin typeface="Arial" charset="0"/>
              </a:rPr>
              <a:t>The fibrous structure, and water-insolubility makes cellulose a difficult substrate to act on 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smtClean="0">
                <a:latin typeface="Arial" charset="0"/>
              </a:rPr>
              <a:t>Fungi, bacteria, and protozoa secrete </a:t>
            </a:r>
            <a:r>
              <a:rPr lang="en-US" sz="2400" smtClean="0">
                <a:solidFill>
                  <a:srgbClr val="0F0FFF"/>
                </a:solidFill>
                <a:latin typeface="Arial" charset="0"/>
              </a:rPr>
              <a:t>cellulase</a:t>
            </a:r>
            <a:r>
              <a:rPr lang="en-US" sz="2400" smtClean="0">
                <a:latin typeface="Arial" charset="0"/>
              </a:rPr>
              <a:t>, which allows them to use wood as source of glucose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smtClean="0">
                <a:latin typeface="Arial" charset="0"/>
              </a:rPr>
              <a:t>Most animals cannot use cellulose as a fuel source because they lack the enzyme to hydrolyze (</a:t>
            </a:r>
            <a:r>
              <a:rPr lang="en-US" sz="2400" smtClean="0">
                <a:latin typeface="Symbol" charset="2"/>
              </a:rPr>
              <a:t>b</a:t>
            </a:r>
            <a:r>
              <a:rPr lang="en-US" sz="2400" smtClean="0">
                <a:latin typeface="Arial" charset="0"/>
              </a:rPr>
              <a:t>1 </a:t>
            </a:r>
            <a:r>
              <a:rPr lang="en-US" sz="2400" smtClean="0">
                <a:latin typeface="Arial" charset="0"/>
                <a:sym typeface="Symbol" charset="2"/>
              </a:rPr>
              <a:t></a:t>
            </a:r>
            <a:r>
              <a:rPr lang="en-US" sz="2400" smtClean="0">
                <a:latin typeface="Arial" charset="0"/>
              </a:rPr>
              <a:t>4) linkages 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smtClean="0">
                <a:solidFill>
                  <a:srgbClr val="0F0FFF"/>
                </a:solidFill>
                <a:latin typeface="Arial" charset="0"/>
              </a:rPr>
              <a:t>Ruminants and termites</a:t>
            </a:r>
            <a:r>
              <a:rPr lang="en-US" sz="2400" smtClean="0">
                <a:latin typeface="Arial" charset="0"/>
              </a:rPr>
              <a:t> live symbiotically with a microorganisms that produces cellulase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smtClean="0">
                <a:latin typeface="Arial" charset="0"/>
              </a:rPr>
              <a:t>Cellulases hold promise in the fermentation of biomass into biofuels </a:t>
            </a:r>
          </a:p>
          <a:p>
            <a:pPr eaLnBrk="1" hangingPunct="1"/>
            <a:endParaRPr lang="en-US" sz="3600" smtClean="0"/>
          </a:p>
        </p:txBody>
      </p:sp>
      <p:sp>
        <p:nvSpPr>
          <p:cNvPr id="89092" name="Line 4"/>
          <p:cNvSpPr>
            <a:spLocks noChangeShapeType="1"/>
          </p:cNvSpPr>
          <p:nvPr/>
        </p:nvSpPr>
        <p:spPr bwMode="auto">
          <a:xfrm>
            <a:off x="228600" y="12192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228600"/>
            <a:ext cx="6248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Chitin</a:t>
            </a:r>
          </a:p>
        </p:txBody>
      </p:sp>
      <p:sp>
        <p:nvSpPr>
          <p:cNvPr id="94211" name="Rectangle 9"/>
          <p:cNvSpPr>
            <a:spLocks noChangeArrowheads="1"/>
          </p:cNvSpPr>
          <p:nvPr/>
        </p:nvSpPr>
        <p:spPr bwMode="auto">
          <a:xfrm>
            <a:off x="152400" y="1524000"/>
            <a:ext cx="88392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>
                <a:latin typeface="Arial" charset="0"/>
              </a:rPr>
              <a:t>Chitin is a linear homopolysaccharide of </a:t>
            </a:r>
            <a:r>
              <a:rPr lang="en-US">
                <a:solidFill>
                  <a:srgbClr val="0F0FFF"/>
                </a:solidFill>
                <a:latin typeface="Arial" charset="0"/>
              </a:rPr>
              <a:t>N-acetylglucosamine</a:t>
            </a:r>
            <a:r>
              <a:rPr lang="en-US">
                <a:latin typeface="Arial" charset="0"/>
              </a:rPr>
              <a:t> </a:t>
            </a:r>
            <a:endParaRPr lang="en-US">
              <a:solidFill>
                <a:srgbClr val="0F0FFF"/>
              </a:solidFill>
              <a:latin typeface="Arial" charset="0"/>
            </a:endParaRP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</a:pPr>
            <a:r>
              <a:rPr lang="en-US">
                <a:solidFill>
                  <a:srgbClr val="0F0FFF"/>
                </a:solidFill>
                <a:latin typeface="Arial" charset="0"/>
              </a:rPr>
              <a:t>N-acetylglucosamine</a:t>
            </a:r>
            <a:r>
              <a:rPr lang="en-US">
                <a:latin typeface="Arial" charset="0"/>
              </a:rPr>
              <a:t> monomers form </a:t>
            </a:r>
            <a:r>
              <a:rPr lang="en-US">
                <a:solidFill>
                  <a:srgbClr val="0F0FFF"/>
                </a:solidFill>
                <a:latin typeface="Arial" charset="0"/>
              </a:rPr>
              <a:t>(</a:t>
            </a:r>
            <a:r>
              <a:rPr lang="en-US">
                <a:solidFill>
                  <a:srgbClr val="0F0FFF"/>
                </a:solidFill>
                <a:latin typeface="Arial" charset="0"/>
                <a:sym typeface="Symbol" charset="2"/>
              </a:rPr>
              <a:t></a:t>
            </a:r>
            <a:r>
              <a:rPr lang="en-US">
                <a:solidFill>
                  <a:srgbClr val="0F0FFF"/>
                </a:solidFill>
                <a:latin typeface="Arial" charset="0"/>
              </a:rPr>
              <a:t>1 </a:t>
            </a:r>
            <a:r>
              <a:rPr lang="en-US">
                <a:solidFill>
                  <a:srgbClr val="0F0FFF"/>
                </a:solidFill>
                <a:latin typeface="Arial" charset="0"/>
                <a:sym typeface="Symbol" charset="2"/>
              </a:rPr>
              <a:t> 4)</a:t>
            </a:r>
            <a:r>
              <a:rPr lang="en-US">
                <a:latin typeface="Arial" charset="0"/>
                <a:sym typeface="Symbol" charset="2"/>
              </a:rPr>
              <a:t> linked chains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</a:pPr>
            <a:r>
              <a:rPr lang="en-US">
                <a:latin typeface="Arial" charset="0"/>
              </a:rPr>
              <a:t>Forms </a:t>
            </a:r>
            <a:r>
              <a:rPr lang="en-US">
                <a:solidFill>
                  <a:srgbClr val="0F0FFF"/>
                </a:solidFill>
                <a:latin typeface="Arial" charset="0"/>
              </a:rPr>
              <a:t>extended fibers that are similar to those of cellulose</a:t>
            </a:r>
            <a:endParaRPr lang="en-US">
              <a:latin typeface="Arial" charset="0"/>
              <a:sym typeface="Symbol" charset="2"/>
            </a:endParaRP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</a:pPr>
            <a:r>
              <a:rPr lang="en-US">
                <a:latin typeface="Arial" charset="0"/>
                <a:sym typeface="Symbol" charset="2"/>
              </a:rPr>
              <a:t>Hard, insoluble, cannot be digested by vertebrates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</a:pPr>
            <a:r>
              <a:rPr lang="en-US">
                <a:latin typeface="Arial" charset="0"/>
                <a:sym typeface="Symbol" charset="2"/>
              </a:rPr>
              <a:t>Structure is now tough but flexible, and water-insoluble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</a:pPr>
            <a:r>
              <a:rPr lang="en-US">
                <a:latin typeface="Arial" charset="0"/>
                <a:sym typeface="Symbol" charset="2"/>
              </a:rPr>
              <a:t>Found in cell walls in mushrooms, and in exoskeletons of insects, spiders, crabs, and other arthropods</a:t>
            </a:r>
          </a:p>
          <a:p>
            <a:pPr marL="742950" lvl="1" indent="-285750" eaLnBrk="1" hangingPunct="1">
              <a:spcBef>
                <a:spcPct val="2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94212" name="Line 4"/>
          <p:cNvSpPr>
            <a:spLocks noChangeShapeType="1"/>
          </p:cNvSpPr>
          <p:nvPr/>
        </p:nvSpPr>
        <p:spPr bwMode="auto">
          <a:xfrm>
            <a:off x="304800" y="12954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Agar and Agarose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371600"/>
            <a:ext cx="84582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Arial" charset="0"/>
              </a:rPr>
              <a:t>Agar is a complex mixture of hetereopolysaccharides containing </a:t>
            </a:r>
            <a:r>
              <a:rPr lang="en-US" sz="2800" smtClean="0">
                <a:solidFill>
                  <a:srgbClr val="0F0FFF"/>
                </a:solidFill>
                <a:latin typeface="Arial" charset="0"/>
              </a:rPr>
              <a:t>modified galactose</a:t>
            </a:r>
            <a:r>
              <a:rPr lang="en-US" sz="2800" smtClean="0">
                <a:latin typeface="Arial" charset="0"/>
              </a:rPr>
              <a:t> units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Arial" charset="0"/>
              </a:rPr>
              <a:t>Serves as a component of cell wall in some seaweeds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Arial" charset="0"/>
              </a:rPr>
              <a:t>Agarose is one component of agar: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Arial" charset="0"/>
              </a:rPr>
              <a:t>Agar solutions form gels that are commonly used in the laboratory as a surface for </a:t>
            </a:r>
            <a:r>
              <a:rPr lang="en-US" sz="2800" smtClean="0">
                <a:solidFill>
                  <a:srgbClr val="0F0FFF"/>
                </a:solidFill>
                <a:latin typeface="Arial" charset="0"/>
              </a:rPr>
              <a:t>growing bacteria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Arial" charset="0"/>
              </a:rPr>
              <a:t>Agarose solutions form gels that are commonly used in the laboratory for </a:t>
            </a:r>
            <a:r>
              <a:rPr lang="en-US" sz="2800" smtClean="0">
                <a:solidFill>
                  <a:srgbClr val="0F0FFF"/>
                </a:solidFill>
                <a:latin typeface="Arial" charset="0"/>
              </a:rPr>
              <a:t>separation DNA</a:t>
            </a:r>
            <a:r>
              <a:rPr lang="en-US" sz="2800" smtClean="0">
                <a:latin typeface="Arial" charset="0"/>
              </a:rPr>
              <a:t> by electrophoresis</a:t>
            </a:r>
          </a:p>
        </p:txBody>
      </p:sp>
      <p:sp>
        <p:nvSpPr>
          <p:cNvPr id="99332" name="Line 4"/>
          <p:cNvSpPr>
            <a:spLocks noChangeShapeType="1"/>
          </p:cNvSpPr>
          <p:nvPr/>
        </p:nvSpPr>
        <p:spPr bwMode="auto">
          <a:xfrm>
            <a:off x="228600" y="12192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Carbohydrates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533400" y="1219200"/>
            <a:ext cx="8305800" cy="5410200"/>
          </a:xfrm>
        </p:spPr>
        <p:txBody>
          <a:bodyPr/>
          <a:lstStyle/>
          <a:p>
            <a:pPr eaLnBrk="1" hangingPunct="1"/>
            <a:endParaRPr lang="en-US" sz="2000" dirty="0" smtClean="0">
              <a:latin typeface="Arial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en-US" sz="2400" dirty="0" smtClean="0">
                <a:latin typeface="Arial" charset="0"/>
              </a:rPr>
              <a:t>Named so because many have formula </a:t>
            </a:r>
            <a:r>
              <a:rPr lang="en-US" sz="2400" dirty="0" err="1" smtClean="0">
                <a:latin typeface="Arial" charset="0"/>
              </a:rPr>
              <a:t>C</a:t>
            </a:r>
            <a:r>
              <a:rPr lang="en-US" sz="2400" baseline="-25000" dirty="0" err="1" smtClean="0">
                <a:latin typeface="Arial" charset="0"/>
              </a:rPr>
              <a:t>n</a:t>
            </a:r>
            <a:r>
              <a:rPr lang="en-US" sz="2400" dirty="0" smtClean="0">
                <a:latin typeface="Arial" charset="0"/>
              </a:rPr>
              <a:t>(H</a:t>
            </a:r>
            <a:r>
              <a:rPr lang="en-US" sz="2400" baseline="-25000" dirty="0" smtClean="0">
                <a:latin typeface="Arial" charset="0"/>
              </a:rPr>
              <a:t>2</a:t>
            </a:r>
            <a:r>
              <a:rPr lang="en-US" sz="2400" dirty="0" smtClean="0">
                <a:latin typeface="Arial" charset="0"/>
              </a:rPr>
              <a:t>O)</a:t>
            </a:r>
            <a:r>
              <a:rPr lang="en-US" sz="2400" baseline="-25000" dirty="0" smtClean="0">
                <a:latin typeface="Arial" charset="0"/>
              </a:rPr>
              <a:t>n</a:t>
            </a:r>
            <a:endParaRPr lang="en-US" sz="2400" dirty="0" smtClean="0">
              <a:latin typeface="Arial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en-US" sz="2400" dirty="0" smtClean="0">
                <a:latin typeface="Arial" charset="0"/>
              </a:rPr>
              <a:t>Produced from CO</a:t>
            </a:r>
            <a:r>
              <a:rPr lang="en-US" sz="2400" baseline="-25000" dirty="0" smtClean="0">
                <a:latin typeface="Arial" charset="0"/>
              </a:rPr>
              <a:t>2</a:t>
            </a:r>
            <a:r>
              <a:rPr lang="en-US" sz="2400" dirty="0" smtClean="0">
                <a:latin typeface="Arial" charset="0"/>
              </a:rPr>
              <a:t> and H</a:t>
            </a:r>
            <a:r>
              <a:rPr lang="en-US" sz="2400" baseline="-25000" dirty="0" smtClean="0">
                <a:latin typeface="Arial" charset="0"/>
              </a:rPr>
              <a:t>2</a:t>
            </a:r>
            <a:r>
              <a:rPr lang="en-US" sz="2400" dirty="0" smtClean="0">
                <a:latin typeface="Arial" charset="0"/>
              </a:rPr>
              <a:t>O via </a:t>
            </a:r>
            <a:r>
              <a:rPr lang="en-US" sz="2400" dirty="0" smtClean="0">
                <a:solidFill>
                  <a:srgbClr val="0F0FFF"/>
                </a:solidFill>
                <a:latin typeface="Arial" charset="0"/>
              </a:rPr>
              <a:t>photosynthesis</a:t>
            </a:r>
            <a:r>
              <a:rPr lang="en-US" sz="2400" dirty="0" smtClean="0">
                <a:latin typeface="Arial" charset="0"/>
              </a:rPr>
              <a:t> in plants </a:t>
            </a:r>
          </a:p>
          <a:p>
            <a:pPr eaLnBrk="1" hangingPunct="1">
              <a:lnSpc>
                <a:spcPct val="120000"/>
              </a:lnSpc>
            </a:pPr>
            <a:r>
              <a:rPr lang="en-US" sz="2400" dirty="0" smtClean="0">
                <a:latin typeface="Arial" charset="0"/>
              </a:rPr>
              <a:t>Range from as small as </a:t>
            </a:r>
            <a:r>
              <a:rPr lang="en-US" sz="2400" dirty="0" err="1" smtClean="0">
                <a:latin typeface="Arial" charset="0"/>
              </a:rPr>
              <a:t>glyceraldehyde</a:t>
            </a:r>
            <a:r>
              <a:rPr lang="en-US" sz="2400" dirty="0" smtClean="0">
                <a:latin typeface="Arial" charset="0"/>
              </a:rPr>
              <a:t> (M</a:t>
            </a:r>
            <a:r>
              <a:rPr lang="en-US" sz="2400" baseline="-25000" dirty="0" smtClean="0">
                <a:latin typeface="Arial" charset="0"/>
              </a:rPr>
              <a:t>w</a:t>
            </a:r>
            <a:r>
              <a:rPr lang="en-US" sz="2400" dirty="0" smtClean="0">
                <a:latin typeface="Arial" charset="0"/>
              </a:rPr>
              <a:t> = 90 g/mol) to as large as </a:t>
            </a:r>
            <a:r>
              <a:rPr lang="en-US" sz="2400" dirty="0" err="1" smtClean="0">
                <a:latin typeface="Arial" charset="0"/>
              </a:rPr>
              <a:t>amylopectin</a:t>
            </a:r>
            <a:r>
              <a:rPr lang="en-US" sz="2400" dirty="0" smtClean="0">
                <a:latin typeface="Arial" charset="0"/>
              </a:rPr>
              <a:t> (M</a:t>
            </a:r>
            <a:r>
              <a:rPr lang="en-US" sz="2400" baseline="-25000" dirty="0" smtClean="0">
                <a:latin typeface="Arial" charset="0"/>
              </a:rPr>
              <a:t>w</a:t>
            </a:r>
            <a:r>
              <a:rPr lang="en-US" sz="2400" dirty="0" smtClean="0">
                <a:latin typeface="Arial" charset="0"/>
              </a:rPr>
              <a:t> = 200,000,000 g/mol) </a:t>
            </a:r>
          </a:p>
          <a:p>
            <a:pPr eaLnBrk="1" hangingPunct="1">
              <a:lnSpc>
                <a:spcPct val="120000"/>
              </a:lnSpc>
            </a:pPr>
            <a:r>
              <a:rPr lang="en-US" sz="2400" dirty="0" smtClean="0">
                <a:latin typeface="Arial" charset="0"/>
              </a:rPr>
              <a:t>Fulfill a variety of functions including: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z="2000" dirty="0" smtClean="0">
                <a:solidFill>
                  <a:srgbClr val="0F0FFF"/>
                </a:solidFill>
                <a:latin typeface="Arial" charset="0"/>
              </a:rPr>
              <a:t>energy source and energy storage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z="2000" dirty="0" smtClean="0">
                <a:solidFill>
                  <a:srgbClr val="0F0FFF"/>
                </a:solidFill>
                <a:latin typeface="Arial" charset="0"/>
              </a:rPr>
              <a:t>structural component of cell walls and exoskeletons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z="2000" dirty="0" smtClean="0">
                <a:solidFill>
                  <a:srgbClr val="0F0FFF"/>
                </a:solidFill>
                <a:latin typeface="Arial" charset="0"/>
              </a:rPr>
              <a:t>informational molecules in cell-cell signaling</a:t>
            </a:r>
            <a:endParaRPr lang="en-US" sz="2000" dirty="0" smtClean="0">
              <a:latin typeface="Arial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en-US" sz="2400" dirty="0" smtClean="0">
                <a:latin typeface="Arial" charset="0"/>
              </a:rPr>
              <a:t>Often covalently linked with proteins to form </a:t>
            </a:r>
            <a:r>
              <a:rPr lang="en-US" sz="2400" dirty="0" err="1" smtClean="0">
                <a:latin typeface="Arial" charset="0"/>
              </a:rPr>
              <a:t>glycoproteins</a:t>
            </a:r>
            <a:r>
              <a:rPr lang="en-US" sz="2400" dirty="0" smtClean="0">
                <a:latin typeface="Arial" charset="0"/>
              </a:rPr>
              <a:t> and </a:t>
            </a:r>
            <a:r>
              <a:rPr lang="en-US" sz="2400" dirty="0" err="1" smtClean="0">
                <a:latin typeface="Arial" charset="0"/>
              </a:rPr>
              <a:t>proteoglycans</a:t>
            </a:r>
            <a:endParaRPr lang="en-US" sz="2400" dirty="0" smtClean="0">
              <a:latin typeface="Arial" charset="0"/>
            </a:endParaRPr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>
            <a:off x="304800" y="11430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0772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Aldoses and Ketoses</a:t>
            </a:r>
          </a:p>
        </p:txBody>
      </p:sp>
      <p:sp>
        <p:nvSpPr>
          <p:cNvPr id="24579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33400" y="1447800"/>
            <a:ext cx="8001000" cy="20574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sz="1600" smtClean="0">
              <a:latin typeface="Arial" charset="0"/>
            </a:endParaRPr>
          </a:p>
          <a:p>
            <a:pPr lvl="1" eaLnBrk="1" hangingPunct="1">
              <a:buFontTx/>
              <a:buNone/>
            </a:pPr>
            <a:r>
              <a:rPr lang="en-US" smtClean="0">
                <a:latin typeface="Arial" charset="0"/>
              </a:rPr>
              <a:t>An </a:t>
            </a:r>
            <a:r>
              <a:rPr lang="en-US" smtClean="0">
                <a:solidFill>
                  <a:srgbClr val="FF0603"/>
                </a:solidFill>
                <a:latin typeface="Arial" charset="0"/>
              </a:rPr>
              <a:t>aldose</a:t>
            </a:r>
            <a:r>
              <a:rPr lang="en-US" smtClean="0">
                <a:latin typeface="Arial" charset="0"/>
              </a:rPr>
              <a:t> contains an </a:t>
            </a:r>
            <a:r>
              <a:rPr lang="en-US" smtClean="0">
                <a:solidFill>
                  <a:srgbClr val="0F0FFF"/>
                </a:solidFill>
                <a:latin typeface="Arial" charset="0"/>
              </a:rPr>
              <a:t>aldehyde </a:t>
            </a:r>
            <a:r>
              <a:rPr lang="en-US" smtClean="0">
                <a:latin typeface="Arial" charset="0"/>
              </a:rPr>
              <a:t>functionality </a:t>
            </a:r>
          </a:p>
          <a:p>
            <a:pPr lvl="1" eaLnBrk="1" hangingPunct="1">
              <a:buFontTx/>
              <a:buNone/>
            </a:pPr>
            <a:r>
              <a:rPr lang="en-US" smtClean="0">
                <a:latin typeface="Arial" charset="0"/>
              </a:rPr>
              <a:t>A </a:t>
            </a:r>
            <a:r>
              <a:rPr lang="en-US" smtClean="0">
                <a:solidFill>
                  <a:srgbClr val="FF0603"/>
                </a:solidFill>
                <a:latin typeface="Arial" charset="0"/>
              </a:rPr>
              <a:t>ketose</a:t>
            </a:r>
            <a:r>
              <a:rPr lang="en-US" smtClean="0">
                <a:latin typeface="Arial" charset="0"/>
              </a:rPr>
              <a:t> contains a </a:t>
            </a:r>
            <a:r>
              <a:rPr lang="en-US" smtClean="0">
                <a:solidFill>
                  <a:srgbClr val="0F0FFF"/>
                </a:solidFill>
                <a:latin typeface="Arial" charset="0"/>
              </a:rPr>
              <a:t>ketone</a:t>
            </a:r>
            <a:r>
              <a:rPr lang="en-US" smtClean="0">
                <a:latin typeface="Arial" charset="0"/>
              </a:rPr>
              <a:t> functionality  </a:t>
            </a:r>
          </a:p>
        </p:txBody>
      </p:sp>
      <p:sp>
        <p:nvSpPr>
          <p:cNvPr id="24580" name="Line 4"/>
          <p:cNvSpPr>
            <a:spLocks noChangeShapeType="1"/>
          </p:cNvSpPr>
          <p:nvPr/>
        </p:nvSpPr>
        <p:spPr bwMode="auto">
          <a:xfrm>
            <a:off x="304800" y="12192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050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Enantiomers</a:t>
            </a:r>
          </a:p>
        </p:txBody>
      </p:sp>
      <p:sp>
        <p:nvSpPr>
          <p:cNvPr id="27651" name="Rectangle 2052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1524000"/>
            <a:ext cx="8458200" cy="5257800"/>
          </a:xfrm>
        </p:spPr>
        <p:txBody>
          <a:bodyPr/>
          <a:lstStyle/>
          <a:p>
            <a:pPr eaLnBrk="1" hangingPunct="1">
              <a:lnSpc>
                <a:spcPct val="115000"/>
              </a:lnSpc>
            </a:pPr>
            <a:r>
              <a:rPr lang="en-US" sz="2400" dirty="0" err="1" smtClean="0">
                <a:latin typeface="Arial" charset="0"/>
              </a:rPr>
              <a:t>Enantiomers</a:t>
            </a:r>
            <a:r>
              <a:rPr lang="en-US" sz="2400" dirty="0" smtClean="0">
                <a:latin typeface="Arial" charset="0"/>
              </a:rPr>
              <a:t>: </a:t>
            </a:r>
            <a:r>
              <a:rPr lang="en-US" sz="2400" dirty="0" err="1" smtClean="0">
                <a:latin typeface="Arial" charset="0"/>
              </a:rPr>
              <a:t>stereoisomers</a:t>
            </a:r>
            <a:r>
              <a:rPr lang="en-US" sz="2400" dirty="0" smtClean="0">
                <a:latin typeface="Arial" charset="0"/>
              </a:rPr>
              <a:t> that are non-</a:t>
            </a:r>
            <a:r>
              <a:rPr lang="en-US" sz="2400" dirty="0" err="1" smtClean="0">
                <a:latin typeface="Arial" charset="0"/>
              </a:rPr>
              <a:t>superimposable</a:t>
            </a:r>
            <a:r>
              <a:rPr lang="en-US" sz="2400" dirty="0" smtClean="0">
                <a:latin typeface="Arial" charset="0"/>
              </a:rPr>
              <a:t> mirror images </a:t>
            </a:r>
          </a:p>
          <a:p>
            <a:pPr eaLnBrk="1" hangingPunct="1">
              <a:lnSpc>
                <a:spcPct val="115000"/>
              </a:lnSpc>
            </a:pPr>
            <a:r>
              <a:rPr lang="en-US" sz="2400" dirty="0" smtClean="0">
                <a:latin typeface="Arial" charset="0"/>
              </a:rPr>
              <a:t>In sugars that contain many </a:t>
            </a:r>
            <a:r>
              <a:rPr lang="en-US" sz="2400" dirty="0" err="1" smtClean="0">
                <a:latin typeface="Arial" charset="0"/>
              </a:rPr>
              <a:t>chiral</a:t>
            </a:r>
            <a:r>
              <a:rPr lang="en-US" sz="2400" dirty="0" smtClean="0">
                <a:latin typeface="Arial" charset="0"/>
              </a:rPr>
              <a:t> centers, only the one that is </a:t>
            </a:r>
            <a:r>
              <a:rPr lang="en-US" sz="2400" dirty="0" smtClean="0">
                <a:solidFill>
                  <a:srgbClr val="FF0603"/>
                </a:solidFill>
                <a:latin typeface="Arial" charset="0"/>
              </a:rPr>
              <a:t>most distant</a:t>
            </a:r>
            <a:r>
              <a:rPr lang="en-US" sz="2400" dirty="0" smtClean="0">
                <a:latin typeface="Arial" charset="0"/>
              </a:rPr>
              <a:t> </a:t>
            </a:r>
            <a:r>
              <a:rPr lang="en-US" sz="2400" dirty="0" smtClean="0">
                <a:solidFill>
                  <a:srgbClr val="FF0603"/>
                </a:solidFill>
                <a:latin typeface="Arial" charset="0"/>
              </a:rPr>
              <a:t>from the carbonyl carbon</a:t>
            </a:r>
            <a:r>
              <a:rPr lang="en-US" sz="2400" dirty="0" smtClean="0">
                <a:latin typeface="Arial" charset="0"/>
              </a:rPr>
              <a:t> is designated as D or L</a:t>
            </a:r>
          </a:p>
          <a:p>
            <a:pPr eaLnBrk="1" hangingPunct="1">
              <a:lnSpc>
                <a:spcPct val="115000"/>
              </a:lnSpc>
            </a:pPr>
            <a:r>
              <a:rPr lang="en-US" sz="2400" dirty="0" smtClean="0">
                <a:solidFill>
                  <a:srgbClr val="0F0FFF"/>
                </a:solidFill>
                <a:latin typeface="Arial" charset="0"/>
              </a:rPr>
              <a:t>D and L isomers of a sugar are </a:t>
            </a:r>
            <a:r>
              <a:rPr lang="en-US" sz="2400" dirty="0" err="1" smtClean="0">
                <a:solidFill>
                  <a:srgbClr val="0F0FFF"/>
                </a:solidFill>
                <a:latin typeface="Arial" charset="0"/>
              </a:rPr>
              <a:t>enantiomers</a:t>
            </a:r>
            <a:endParaRPr lang="en-US" sz="2400" dirty="0" smtClean="0">
              <a:solidFill>
                <a:srgbClr val="0F0FFF"/>
              </a:solidFill>
              <a:latin typeface="Arial" charset="0"/>
            </a:endParaRPr>
          </a:p>
          <a:p>
            <a:pPr lvl="1" eaLnBrk="1" hangingPunct="1">
              <a:lnSpc>
                <a:spcPct val="115000"/>
              </a:lnSpc>
            </a:pPr>
            <a:r>
              <a:rPr lang="en-US" sz="2000" i="1" dirty="0" smtClean="0">
                <a:solidFill>
                  <a:srgbClr val="0F0FFF"/>
                </a:solidFill>
                <a:latin typeface="Arial" charset="0"/>
              </a:rPr>
              <a:t>e.g.</a:t>
            </a:r>
            <a:r>
              <a:rPr lang="en-US" sz="2000" dirty="0" smtClean="0">
                <a:solidFill>
                  <a:srgbClr val="0F0FFF"/>
                </a:solidFill>
                <a:latin typeface="Arial" charset="0"/>
              </a:rPr>
              <a:t> L and D glucose have the same water solubility</a:t>
            </a:r>
          </a:p>
          <a:p>
            <a:pPr eaLnBrk="1" hangingPunct="1">
              <a:lnSpc>
                <a:spcPct val="115000"/>
              </a:lnSpc>
            </a:pPr>
            <a:r>
              <a:rPr lang="en-US" sz="2400" dirty="0" smtClean="0">
                <a:latin typeface="Arial" charset="0"/>
              </a:rPr>
              <a:t>Most </a:t>
            </a:r>
            <a:r>
              <a:rPr lang="en-US" sz="2400" dirty="0" err="1" smtClean="0">
                <a:latin typeface="Arial" charset="0"/>
              </a:rPr>
              <a:t>hexoses</a:t>
            </a:r>
            <a:r>
              <a:rPr lang="en-US" sz="2400" dirty="0" smtClean="0">
                <a:latin typeface="Arial" charset="0"/>
              </a:rPr>
              <a:t> in living organisms are D </a:t>
            </a:r>
            <a:r>
              <a:rPr lang="en-US" sz="2400" dirty="0" err="1" smtClean="0">
                <a:latin typeface="Arial" charset="0"/>
              </a:rPr>
              <a:t>stereoisomers</a:t>
            </a:r>
            <a:endParaRPr lang="en-US" sz="2400" dirty="0" smtClean="0">
              <a:latin typeface="Arial" charset="0"/>
            </a:endParaRPr>
          </a:p>
          <a:p>
            <a:pPr eaLnBrk="1" hangingPunct="1">
              <a:lnSpc>
                <a:spcPct val="115000"/>
              </a:lnSpc>
            </a:pPr>
            <a:r>
              <a:rPr lang="en-US" sz="2400" dirty="0" smtClean="0">
                <a:latin typeface="Arial" charset="0"/>
              </a:rPr>
              <a:t>Some simple sugars occur in the L-form, such as L-</a:t>
            </a:r>
            <a:r>
              <a:rPr lang="en-US" sz="2400" dirty="0" err="1" smtClean="0">
                <a:latin typeface="Arial" charset="0"/>
              </a:rPr>
              <a:t>arabinose</a:t>
            </a:r>
            <a:endParaRPr lang="en-US" sz="3600" dirty="0" smtClean="0"/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>
            <a:off x="381000" y="12192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074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Diastereomers</a:t>
            </a:r>
          </a:p>
        </p:txBody>
      </p:sp>
      <p:sp>
        <p:nvSpPr>
          <p:cNvPr id="30723" name="Rectangle 3076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1676400"/>
            <a:ext cx="8534400" cy="3810000"/>
          </a:xfrm>
        </p:spPr>
        <p:txBody>
          <a:bodyPr/>
          <a:lstStyle/>
          <a:p>
            <a:pPr eaLnBrk="1" hangingPunct="1">
              <a:lnSpc>
                <a:spcPct val="115000"/>
              </a:lnSpc>
            </a:pPr>
            <a:r>
              <a:rPr lang="en-US" sz="2800" dirty="0" err="1" smtClean="0">
                <a:latin typeface="Arial" charset="0"/>
              </a:rPr>
              <a:t>Diastereomers</a:t>
            </a:r>
            <a:r>
              <a:rPr lang="en-US" sz="2800" dirty="0" smtClean="0">
                <a:latin typeface="Arial" charset="0"/>
              </a:rPr>
              <a:t>: </a:t>
            </a:r>
            <a:r>
              <a:rPr lang="en-US" sz="2800" dirty="0" err="1" smtClean="0">
                <a:latin typeface="Arial" charset="0"/>
              </a:rPr>
              <a:t>stereoisomers</a:t>
            </a:r>
            <a:r>
              <a:rPr lang="en-US" sz="2800" dirty="0" smtClean="0">
                <a:latin typeface="Arial" charset="0"/>
              </a:rPr>
              <a:t> that are not mirror images</a:t>
            </a:r>
          </a:p>
          <a:p>
            <a:pPr eaLnBrk="1" hangingPunct="1">
              <a:lnSpc>
                <a:spcPct val="115000"/>
              </a:lnSpc>
            </a:pPr>
            <a:r>
              <a:rPr lang="en-US" sz="2800" dirty="0" err="1" smtClean="0">
                <a:latin typeface="Arial" charset="0"/>
              </a:rPr>
              <a:t>Diastereomers</a:t>
            </a:r>
            <a:r>
              <a:rPr lang="en-US" sz="2800" dirty="0" smtClean="0">
                <a:latin typeface="Arial" charset="0"/>
              </a:rPr>
              <a:t> have different physical properties</a:t>
            </a:r>
          </a:p>
          <a:p>
            <a:pPr lvl="1" eaLnBrk="1" hangingPunct="1">
              <a:lnSpc>
                <a:spcPct val="115000"/>
              </a:lnSpc>
            </a:pPr>
            <a:r>
              <a:rPr lang="en-US" sz="2400" i="1" dirty="0" smtClean="0">
                <a:latin typeface="Arial" charset="0"/>
              </a:rPr>
              <a:t>e.g</a:t>
            </a:r>
            <a:r>
              <a:rPr lang="en-US" sz="2400" dirty="0" smtClean="0">
                <a:latin typeface="Arial" charset="0"/>
              </a:rPr>
              <a:t>. water </a:t>
            </a:r>
            <a:r>
              <a:rPr lang="en-US" sz="2400" dirty="0" err="1" smtClean="0">
                <a:latin typeface="Arial" charset="0"/>
              </a:rPr>
              <a:t>solubilities</a:t>
            </a:r>
            <a:r>
              <a:rPr lang="en-US" sz="2400" dirty="0" smtClean="0">
                <a:latin typeface="Arial" charset="0"/>
              </a:rPr>
              <a:t> of </a:t>
            </a:r>
            <a:r>
              <a:rPr lang="en-US" sz="2400" dirty="0" err="1" smtClean="0">
                <a:latin typeface="Arial" charset="0"/>
              </a:rPr>
              <a:t>threose</a:t>
            </a:r>
            <a:r>
              <a:rPr lang="en-US" sz="2400" dirty="0" smtClean="0">
                <a:latin typeface="Arial" charset="0"/>
              </a:rPr>
              <a:t> and </a:t>
            </a:r>
            <a:r>
              <a:rPr lang="en-US" sz="2400" dirty="0" err="1" smtClean="0">
                <a:latin typeface="Arial" charset="0"/>
              </a:rPr>
              <a:t>erythrose</a:t>
            </a:r>
            <a:r>
              <a:rPr lang="en-US" sz="2400" dirty="0" smtClean="0">
                <a:latin typeface="Arial" charset="0"/>
              </a:rPr>
              <a:t> are different</a:t>
            </a:r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>
            <a:off x="304800" y="12954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Drawing  Monosaccharides</a:t>
            </a:r>
          </a:p>
        </p:txBody>
      </p:sp>
      <p:sp>
        <p:nvSpPr>
          <p:cNvPr id="3174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" y="1524000"/>
            <a:ext cx="8305800" cy="487680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ct val="30000"/>
              </a:spcBef>
            </a:pPr>
            <a:r>
              <a:rPr lang="en-US" sz="2800" smtClean="0">
                <a:latin typeface="Arial" charset="0"/>
              </a:rPr>
              <a:t>Chiral compounds can be drawn using perspective formulas</a:t>
            </a:r>
          </a:p>
          <a:p>
            <a:pPr eaLnBrk="1" hangingPunct="1">
              <a:lnSpc>
                <a:spcPct val="110000"/>
              </a:lnSpc>
              <a:spcBef>
                <a:spcPct val="30000"/>
              </a:spcBef>
            </a:pPr>
            <a:r>
              <a:rPr lang="en-US" sz="2800" smtClean="0">
                <a:latin typeface="Arial" charset="0"/>
              </a:rPr>
              <a:t>However, chiral carbohydrates are usually represented by Fischer projections</a:t>
            </a:r>
          </a:p>
          <a:p>
            <a:pPr eaLnBrk="1" hangingPunct="1">
              <a:lnSpc>
                <a:spcPct val="110000"/>
              </a:lnSpc>
              <a:spcBef>
                <a:spcPct val="30000"/>
              </a:spcBef>
            </a:pPr>
            <a:r>
              <a:rPr lang="en-US" sz="2800" smtClean="0">
                <a:latin typeface="Arial" charset="0"/>
              </a:rPr>
              <a:t>Horizontal bonds are pointing towards you; vertical bonds are projecting away from you</a:t>
            </a:r>
          </a:p>
          <a:p>
            <a:pPr eaLnBrk="1" hangingPunct="1">
              <a:lnSpc>
                <a:spcPct val="110000"/>
              </a:lnSpc>
              <a:spcBef>
                <a:spcPct val="30000"/>
              </a:spcBef>
            </a:pPr>
            <a:endParaRPr lang="en-US" sz="2800" smtClean="0">
              <a:latin typeface="Arial" charset="0"/>
            </a:endParaRPr>
          </a:p>
        </p:txBody>
      </p:sp>
      <p:sp>
        <p:nvSpPr>
          <p:cNvPr id="31748" name="Line 4"/>
          <p:cNvSpPr>
            <a:spLocks noChangeShapeType="1"/>
          </p:cNvSpPr>
          <p:nvPr/>
        </p:nvSpPr>
        <p:spPr bwMode="auto">
          <a:xfrm>
            <a:off x="304800" y="12954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Epimers</a:t>
            </a:r>
          </a:p>
        </p:txBody>
      </p:sp>
      <p:sp>
        <p:nvSpPr>
          <p:cNvPr id="3686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04800" y="1295400"/>
            <a:ext cx="8458200" cy="1905000"/>
          </a:xfrm>
        </p:spPr>
        <p:txBody>
          <a:bodyPr/>
          <a:lstStyle/>
          <a:p>
            <a:pPr eaLnBrk="1" hangingPunct="1">
              <a:lnSpc>
                <a:spcPct val="105000"/>
              </a:lnSpc>
            </a:pPr>
            <a:r>
              <a:rPr lang="en-US" sz="2800" smtClean="0">
                <a:solidFill>
                  <a:srgbClr val="0F0FFF"/>
                </a:solidFill>
                <a:latin typeface="Arial" charset="0"/>
              </a:rPr>
              <a:t>Epimers</a:t>
            </a:r>
            <a:r>
              <a:rPr lang="en-US" sz="2800" smtClean="0">
                <a:latin typeface="Arial" charset="0"/>
              </a:rPr>
              <a:t> are two sugars that differ only in the configuration around </a:t>
            </a:r>
            <a:r>
              <a:rPr lang="en-US" sz="2800" smtClean="0">
                <a:solidFill>
                  <a:srgbClr val="0F0FFF"/>
                </a:solidFill>
                <a:latin typeface="Arial" charset="0"/>
              </a:rPr>
              <a:t>one carbon atom</a:t>
            </a:r>
          </a:p>
        </p:txBody>
      </p:sp>
      <p:sp>
        <p:nvSpPr>
          <p:cNvPr id="36868" name="Line 4"/>
          <p:cNvSpPr>
            <a:spLocks noChangeShapeType="1"/>
          </p:cNvSpPr>
          <p:nvPr/>
        </p:nvSpPr>
        <p:spPr bwMode="auto">
          <a:xfrm>
            <a:off x="304800" y="10668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0772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Structures to Know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848600" cy="4876800"/>
          </a:xfrm>
        </p:spPr>
        <p:txBody>
          <a:bodyPr/>
          <a:lstStyle/>
          <a:p>
            <a:pPr eaLnBrk="1" hangingPunct="1"/>
            <a:r>
              <a:rPr lang="en-US" sz="2800" dirty="0" smtClean="0">
                <a:solidFill>
                  <a:srgbClr val="0F0FFF"/>
                </a:solidFill>
                <a:latin typeface="Arial" charset="0"/>
              </a:rPr>
              <a:t>Ribose</a:t>
            </a:r>
            <a:r>
              <a:rPr lang="en-US" sz="2800" dirty="0" smtClean="0">
                <a:latin typeface="Arial" charset="0"/>
              </a:rPr>
              <a:t> is the standard five-carbon sugar</a:t>
            </a:r>
            <a:endParaRPr lang="en-US" sz="2800" dirty="0" smtClean="0">
              <a:solidFill>
                <a:srgbClr val="0F0FFF"/>
              </a:solidFill>
              <a:latin typeface="Arial" charset="0"/>
            </a:endParaRPr>
          </a:p>
          <a:p>
            <a:pPr eaLnBrk="1" hangingPunct="1"/>
            <a:r>
              <a:rPr lang="en-US" sz="2800" dirty="0" smtClean="0">
                <a:solidFill>
                  <a:srgbClr val="0F0FFF"/>
                </a:solidFill>
                <a:latin typeface="Arial" charset="0"/>
              </a:rPr>
              <a:t>Glucose</a:t>
            </a:r>
            <a:r>
              <a:rPr lang="en-US" sz="2800" dirty="0" smtClean="0">
                <a:latin typeface="Arial" charset="0"/>
              </a:rPr>
              <a:t> is the standard six-carbon sugar</a:t>
            </a:r>
          </a:p>
          <a:p>
            <a:pPr eaLnBrk="1" hangingPunct="1"/>
            <a:r>
              <a:rPr lang="en-US" sz="2800" dirty="0" err="1" smtClean="0">
                <a:solidFill>
                  <a:srgbClr val="0F0FFF"/>
                </a:solidFill>
                <a:latin typeface="Arial" charset="0"/>
              </a:rPr>
              <a:t>Galactose</a:t>
            </a:r>
            <a:r>
              <a:rPr lang="en-US" sz="2800" dirty="0" smtClean="0">
                <a:latin typeface="Arial" charset="0"/>
              </a:rPr>
              <a:t> is an </a:t>
            </a:r>
            <a:r>
              <a:rPr lang="en-US" sz="2800" dirty="0" err="1" smtClean="0">
                <a:solidFill>
                  <a:srgbClr val="0F0FFF"/>
                </a:solidFill>
                <a:latin typeface="Arial" charset="0"/>
              </a:rPr>
              <a:t>epimer</a:t>
            </a:r>
            <a:r>
              <a:rPr lang="en-US" sz="2800" dirty="0" smtClean="0">
                <a:latin typeface="Arial" charset="0"/>
              </a:rPr>
              <a:t> of glucose</a:t>
            </a:r>
          </a:p>
          <a:p>
            <a:pPr eaLnBrk="1" hangingPunct="1"/>
            <a:r>
              <a:rPr lang="en-US" sz="2800" dirty="0" smtClean="0">
                <a:solidFill>
                  <a:srgbClr val="0F0FFF"/>
                </a:solidFill>
                <a:latin typeface="Arial" charset="0"/>
              </a:rPr>
              <a:t>Mannose </a:t>
            </a:r>
            <a:r>
              <a:rPr lang="en-US" sz="2800" dirty="0" smtClean="0">
                <a:latin typeface="Arial" charset="0"/>
              </a:rPr>
              <a:t>is an </a:t>
            </a:r>
            <a:r>
              <a:rPr lang="en-US" sz="2800" dirty="0" err="1" smtClean="0">
                <a:solidFill>
                  <a:srgbClr val="0F0FFF"/>
                </a:solidFill>
                <a:latin typeface="Arial" charset="0"/>
              </a:rPr>
              <a:t>epimer</a:t>
            </a:r>
            <a:r>
              <a:rPr lang="en-US" sz="2800" dirty="0" smtClean="0">
                <a:latin typeface="Arial" charset="0"/>
              </a:rPr>
              <a:t> of glucose</a:t>
            </a:r>
          </a:p>
          <a:p>
            <a:pPr eaLnBrk="1" hangingPunct="1"/>
            <a:r>
              <a:rPr lang="en-US" sz="2800" dirty="0" smtClean="0">
                <a:solidFill>
                  <a:srgbClr val="0F0FFF"/>
                </a:solidFill>
                <a:latin typeface="Arial" charset="0"/>
              </a:rPr>
              <a:t>Fructose</a:t>
            </a:r>
            <a:r>
              <a:rPr lang="en-US" sz="2800" dirty="0" smtClean="0">
                <a:latin typeface="Arial" charset="0"/>
              </a:rPr>
              <a:t> is the </a:t>
            </a:r>
            <a:r>
              <a:rPr lang="en-US" sz="2800" dirty="0" err="1" smtClean="0">
                <a:solidFill>
                  <a:srgbClr val="0F0FFF"/>
                </a:solidFill>
                <a:latin typeface="Arial" charset="0"/>
              </a:rPr>
              <a:t>ketose</a:t>
            </a:r>
            <a:r>
              <a:rPr lang="en-US" sz="2800" dirty="0" smtClean="0">
                <a:latin typeface="Arial" charset="0"/>
              </a:rPr>
              <a:t> form of glucose</a:t>
            </a:r>
          </a:p>
        </p:txBody>
      </p:sp>
      <p:sp>
        <p:nvSpPr>
          <p:cNvPr id="39940" name="Line 4"/>
          <p:cNvSpPr>
            <a:spLocks noChangeShapeType="1"/>
          </p:cNvSpPr>
          <p:nvPr/>
        </p:nvSpPr>
        <p:spPr bwMode="auto">
          <a:xfrm>
            <a:off x="152400" y="12192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2209</TotalTime>
  <Words>1039</Words>
  <Application>Microsoft Office PowerPoint</Application>
  <PresentationFormat>Ekran Gösterisi (4:3)</PresentationFormat>
  <Paragraphs>131</Paragraphs>
  <Slides>23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24" baseType="lpstr">
      <vt:lpstr>Blank Presentation</vt:lpstr>
      <vt:lpstr>Slayt 1</vt:lpstr>
      <vt:lpstr>Carbohydrates and Glycobiology</vt:lpstr>
      <vt:lpstr>Carbohydrates</vt:lpstr>
      <vt:lpstr>Aldoses and Ketoses</vt:lpstr>
      <vt:lpstr>Enantiomers</vt:lpstr>
      <vt:lpstr>Diastereomers</vt:lpstr>
      <vt:lpstr>Drawing  Monosaccharides</vt:lpstr>
      <vt:lpstr>Epimers</vt:lpstr>
      <vt:lpstr>Structures to Know</vt:lpstr>
      <vt:lpstr>Hemiacetals and Hemiketals</vt:lpstr>
      <vt:lpstr>Cyclization of Monosaccharides</vt:lpstr>
      <vt:lpstr>Pyranoses and Furanoses</vt:lpstr>
      <vt:lpstr>Chain-ring Equilibrium and Reducing Sugars</vt:lpstr>
      <vt:lpstr>The Glycosidic Bond</vt:lpstr>
      <vt:lpstr>Nonreducing disaccharides</vt:lpstr>
      <vt:lpstr>Polysaccharides</vt:lpstr>
      <vt:lpstr>Glycogen</vt:lpstr>
      <vt:lpstr>Starch</vt:lpstr>
      <vt:lpstr>Metabolism of Glycogen and Starch</vt:lpstr>
      <vt:lpstr>Cellulose</vt:lpstr>
      <vt:lpstr>Cellulose Metabolism</vt:lpstr>
      <vt:lpstr>Chitin</vt:lpstr>
      <vt:lpstr>Agar and Agarose</vt:lpstr>
    </vt:vector>
  </TitlesOfParts>
  <Company>UCSB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Carbohydrates</dc:title>
  <dc:subject>Biochemistry</dc:subject>
  <dc:creator>Dr. Kalju Kahn</dc:creator>
  <cp:keywords>Carbohydrates</cp:keywords>
  <dc:description>Created original material for Lehninger</dc:description>
  <cp:lastModifiedBy>ASUSPC</cp:lastModifiedBy>
  <cp:revision>83</cp:revision>
  <dcterms:created xsi:type="dcterms:W3CDTF">2003-04-17T00:46:24Z</dcterms:created>
  <dcterms:modified xsi:type="dcterms:W3CDTF">2018-02-12T14:44:47Z</dcterms:modified>
</cp:coreProperties>
</file>