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320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86" autoAdjust="0"/>
    <p:restoredTop sz="94675"/>
  </p:normalViewPr>
  <p:slideViewPr>
    <p:cSldViewPr>
      <p:cViewPr varScale="1">
        <p:scale>
          <a:sx n="98" d="100"/>
          <a:sy n="98" d="100"/>
        </p:scale>
        <p:origin x="-96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00D06-DEEC-44B4-A6D6-704BBCA32DAD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F6C62-4368-4A44-A2BF-7F56FE7074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Sağlık İletişimi Uygulamaları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3. Hafta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Akut ve ateşli bir solunum sistemi hastalığı</a:t>
            </a:r>
          </a:p>
          <a:p>
            <a:r>
              <a:rPr lang="tr-TR" sz="4000" dirty="0"/>
              <a:t>Baş, kas ve boğaz ağrısı, yüksek ateş, kuru öksürük ve halsizlik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Nasıl yayılır?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Öksürme, aksırma </a:t>
            </a:r>
          </a:p>
          <a:p>
            <a:r>
              <a:rPr lang="tr-TR" sz="4000" dirty="0"/>
              <a:t>Kuluçka süresi 1-4 gün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Yeni bir hastalık mı?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MÖ 412 Hipokrat grip benzeri hastalıktan söz ediyor.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Hastalığın adı nereden geliyor?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Orta Çağda İtalya’da etki sözcüğünün (</a:t>
            </a:r>
            <a:r>
              <a:rPr lang="tr-TR" sz="4000" dirty="0" err="1"/>
              <a:t>influenza</a:t>
            </a:r>
            <a:r>
              <a:rPr lang="tr-TR" sz="4000" dirty="0"/>
              <a:t>)  gezegenlerin kimi kez gökteki olağandışı dizilimlerinin salgınlara neden olarak dünyayı etkilediğini ifade etmek için kullanılmış...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İngilizce </a:t>
            </a:r>
            <a:r>
              <a:rPr lang="tr-TR" sz="4000" dirty="0" err="1"/>
              <a:t>influenza</a:t>
            </a:r>
            <a:endParaRPr lang="tr-TR" sz="4000" dirty="0"/>
          </a:p>
          <a:p>
            <a:r>
              <a:rPr lang="tr-TR" sz="4000" dirty="0"/>
              <a:t>Fransızca </a:t>
            </a:r>
            <a:r>
              <a:rPr lang="tr-TR" sz="4000" dirty="0" err="1"/>
              <a:t>grippe</a:t>
            </a:r>
            <a:endParaRPr lang="tr-TR"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Grip</a:t>
            </a:r>
          </a:p>
          <a:p>
            <a:r>
              <a:rPr lang="tr-TR" sz="4000" dirty="0"/>
              <a:t>Nezle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17D2F7DC-BC64-BE43-B402-CB02179D719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F7CC7FE0-0F83-2B44-914B-48D9C22AF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Sağlıkla kalın…</a:t>
            </a:r>
          </a:p>
        </p:txBody>
      </p:sp>
    </p:spTree>
    <p:extLst>
      <p:ext uri="{BB962C8B-B14F-4D97-AF65-F5344CB8AC3E}">
        <p14:creationId xmlns="" xmlns:p14="http://schemas.microsoft.com/office/powerpoint/2010/main" val="253232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8E191FC7-9F78-A542-ACA3-2FA1F29D9FCE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Tehlike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86BB1EFF-2B60-C143-822A-7F07EF2F0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Yarama ve ölüm oluşturabilecek herhangi bir şey tehlike olarak adlandırılır.</a:t>
            </a:r>
          </a:p>
        </p:txBody>
      </p:sp>
    </p:spTree>
    <p:extLst>
      <p:ext uri="{BB962C8B-B14F-4D97-AF65-F5344CB8AC3E}">
        <p14:creationId xmlns="" xmlns:p14="http://schemas.microsoft.com/office/powerpoint/2010/main" val="1231238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B1166D99-F333-1543-8E2A-0A59B47BCCA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Risk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E14FB75A-8B66-BE43-9955-859CA0BA4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tehlikeyle ilgili olan yaralanma veya ölüm olasılığıdır.</a:t>
            </a:r>
          </a:p>
        </p:txBody>
      </p:sp>
    </p:spTree>
    <p:extLst>
      <p:ext uri="{BB962C8B-B14F-4D97-AF65-F5344CB8AC3E}">
        <p14:creationId xmlns="" xmlns:p14="http://schemas.microsoft.com/office/powerpoint/2010/main" val="2025600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8A18B455-A0E8-524D-98AF-40E3EB00EEBE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Risk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CE283C0-96D6-124B-BDD9-236FE038E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Nesnel olarak ölçülemez.</a:t>
            </a:r>
          </a:p>
          <a:p>
            <a:r>
              <a:rPr lang="tr-TR" dirty="0"/>
              <a:t>Varsayımlar ve öznel yargılar kullanılır.</a:t>
            </a:r>
          </a:p>
          <a:p>
            <a:r>
              <a:rPr lang="tr-TR" dirty="0"/>
              <a:t>Çoğu risk algısı hızlı sezgiler, duygular ile belirlenir.</a:t>
            </a:r>
          </a:p>
          <a:p>
            <a:r>
              <a:rPr lang="tr-TR" dirty="0"/>
              <a:t>Risk(</a:t>
            </a:r>
            <a:r>
              <a:rPr lang="tr-TR" dirty="0" err="1"/>
              <a:t>ler</a:t>
            </a:r>
            <a:r>
              <a:rPr lang="tr-TR" dirty="0"/>
              <a:t>) fayda(</a:t>
            </a:r>
            <a:r>
              <a:rPr lang="tr-TR" dirty="0" err="1"/>
              <a:t>lar</a:t>
            </a:r>
            <a:r>
              <a:rPr lang="tr-TR" dirty="0"/>
              <a:t>)dan ayrı düşünülemez.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286479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11C112A6-6544-B24A-B33F-7C04D8DE638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Risk iletişimi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96B5CC8-5A99-3444-B85E-35CD9A106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kişi ya da grubun (risk iletişimcileri) sözel/sözel olmayan yapılandırılmış mesajlarla diğer bir kişi veya grubun (hedef kitle) zihninde belirgin bir tehlikenin yaralanma ve ölüm oranları ile ilgili olarak bir anlam oluşmasını uyarmaları, oluşturmaları sürecidir.</a:t>
            </a:r>
          </a:p>
        </p:txBody>
      </p:sp>
    </p:spTree>
    <p:extLst>
      <p:ext uri="{BB962C8B-B14F-4D97-AF65-F5344CB8AC3E}">
        <p14:creationId xmlns="" xmlns:p14="http://schemas.microsoft.com/office/powerpoint/2010/main" val="2974800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638F1E15-D569-8048-90D5-DAFBA65B980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r-TR" dirty="0"/>
              <a:t>Risk iletişiminde hedef kitle dinamik bir rol oynar…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F4D48799-1C57-5248-9F10-FEA7DCB63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Açık, iki yönlü bir bilgi ve fikir alışverişi daha iyi anlaşmaya ve daha iyi risk yönetimi kararları alınmasını sağlar.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002773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="" xmlns:a16="http://schemas.microsoft.com/office/drawing/2014/main" id="{F27690E1-095A-DC4A-BCC3-27795F10EE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07511367"/>
              </p:ext>
            </p:extLst>
          </p:nvPr>
        </p:nvGraphicFramePr>
        <p:xfrm>
          <a:off x="416689" y="1213172"/>
          <a:ext cx="8098660" cy="47860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49330">
                  <a:extLst>
                    <a:ext uri="{9D8B030D-6E8A-4147-A177-3AD203B41FA5}">
                      <a16:colId xmlns="" xmlns:a16="http://schemas.microsoft.com/office/drawing/2014/main" val="2076273601"/>
                    </a:ext>
                  </a:extLst>
                </a:gridCol>
                <a:gridCol w="4049330">
                  <a:extLst>
                    <a:ext uri="{9D8B030D-6E8A-4147-A177-3AD203B41FA5}">
                      <a16:colId xmlns="" xmlns:a16="http://schemas.microsoft.com/office/drawing/2014/main" val="2436984068"/>
                    </a:ext>
                  </a:extLst>
                </a:gridCol>
              </a:tblGrid>
              <a:tr h="480060">
                <a:tc>
                  <a:txBody>
                    <a:bodyPr/>
                    <a:lstStyle/>
                    <a:p>
                      <a:r>
                        <a:rPr lang="tr-TR" sz="1400" dirty="0"/>
                        <a:t>Risk iletişimi</a:t>
                      </a:r>
                    </a:p>
                    <a:p>
                      <a:r>
                        <a:rPr lang="tr-TR" sz="1400" dirty="0"/>
                        <a:t>Teknik, rutin, kamu sağlığı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400" dirty="0"/>
                        <a:t>Kriz iletişimi</a:t>
                      </a:r>
                    </a:p>
                    <a:p>
                      <a:r>
                        <a:rPr lang="tr-TR" sz="1400" dirty="0"/>
                        <a:t>Liderlik, örgütsel, politik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817356633"/>
                  </a:ext>
                </a:extLst>
              </a:tr>
              <a:tr h="470704">
                <a:tc>
                  <a:txBody>
                    <a:bodyPr/>
                    <a:lstStyle/>
                    <a:p>
                      <a:r>
                        <a:rPr lang="tr-TR" sz="1400" dirty="0"/>
                        <a:t>Risk yönetimi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400" dirty="0"/>
                        <a:t>Kriz yönetimi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2004454778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r>
                        <a:rPr lang="tr-TR" sz="1400" dirty="0"/>
                        <a:t>Geleceğe odaklı, riski azaltıcı ve hafifletici, bütün tehditleri içerir (hayvanlardan geçen hastalıklar, gıda güvenliği, kimyasal maddeler, radyasyon </a:t>
                      </a:r>
                      <a:r>
                        <a:rPr lang="tr-TR" sz="1400" dirty="0" err="1"/>
                        <a:t>vb</a:t>
                      </a:r>
                      <a:r>
                        <a:rPr lang="tr-TR" sz="1400" dirty="0"/>
                        <a:t> her türlü tehlikeyi içerir)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400" dirty="0"/>
                        <a:t>Belirgin bir olayı ele alır. Yüksek oranda belirsizlik ve az enformasyon vardır.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6904399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tr-TR" sz="1400" dirty="0"/>
                        <a:t>Şu anda bilinenin üzerine inşa edilir.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400" dirty="0"/>
                        <a:t>Bilinen ve bilinmeyen üzerine kurulur.</a:t>
                      </a:r>
                    </a:p>
                    <a:p>
                      <a:endParaRPr lang="tr-TR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2204790702"/>
                  </a:ext>
                </a:extLst>
              </a:tr>
              <a:tr h="470704">
                <a:tc>
                  <a:txBody>
                    <a:bodyPr/>
                    <a:lstStyle/>
                    <a:p>
                      <a:r>
                        <a:rPr lang="tr-TR" sz="1400" dirty="0"/>
                        <a:t>İhtimali azaltma mesajları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400" dirty="0"/>
                        <a:t>Suçlama ve sonuçları hakkında mesajlar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2178614330"/>
                  </a:ext>
                </a:extLst>
              </a:tr>
              <a:tr h="470704">
                <a:tc>
                  <a:txBody>
                    <a:bodyPr/>
                    <a:lstStyle/>
                    <a:p>
                      <a:r>
                        <a:rPr lang="tr-TR" sz="1400" dirty="0"/>
                        <a:t>Uzun dönem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400" dirty="0"/>
                        <a:t>Kısa dönem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96938448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tr-TR" sz="1400" dirty="0"/>
                        <a:t>Sağlık ve sağlık dışı sektörlerden teknik uzman ve bilim insanları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400" dirty="0"/>
                        <a:t>Otorite figürleri, halk sağlığı görevlileri, politikacılar, sözcüler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3701042908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tr-TR" sz="1400" dirty="0"/>
                        <a:t>Yönetilmiş/yönetilen iletişim kampanyaları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400" dirty="0"/>
                        <a:t>Basın toplantıları, basın bültenleri, konuşmalar, sosyal medya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913598654"/>
                  </a:ext>
                </a:extLst>
              </a:tr>
              <a:tr h="470704">
                <a:tc>
                  <a:txBody>
                    <a:bodyPr/>
                    <a:lstStyle/>
                    <a:p>
                      <a:r>
                        <a:rPr lang="tr-TR" sz="1400" dirty="0"/>
                        <a:t>Rutin, kontrollü, yapılandırılmış ve sistematik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tr-TR" sz="1400" dirty="0"/>
                        <a:t>Beklenmedik, kendiliğinden, tepkisel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827640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79569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185703D3-9A9E-3344-8DF6-745A6A7FBDF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Başarısız risk iletişiminin sonuçları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99A8C9CE-2212-C548-8B44-6D1D8E3C2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Bilim insanları, kanun yapıcılar halkın irrasyonel davrandıklarını düşünerek kızgınlık yaşar.</a:t>
            </a:r>
          </a:p>
          <a:p>
            <a:r>
              <a:rPr lang="tr-TR" dirty="0"/>
              <a:t>Halk toplum ise birilerinin çıkarı için risklerin hafife alındığını veya daha küçük gösterildiğini düşünebilir.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72653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Grip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377</Words>
  <Application>Microsoft Office PowerPoint</Application>
  <PresentationFormat>On-screen Show (4:3)</PresentationFormat>
  <Paragraphs>53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Sağlık İletişimi Uygulamaları</vt:lpstr>
      <vt:lpstr>Tehlike</vt:lpstr>
      <vt:lpstr>Risk</vt:lpstr>
      <vt:lpstr>Risk</vt:lpstr>
      <vt:lpstr>Risk iletişimi</vt:lpstr>
      <vt:lpstr>Risk iletişiminde hedef kitle dinamik bir rol oynar…</vt:lpstr>
      <vt:lpstr>Slide 7</vt:lpstr>
      <vt:lpstr>Başarısız risk iletişiminin sonuçları</vt:lpstr>
      <vt:lpstr>Grip nedir?</vt:lpstr>
      <vt:lpstr>Slide 10</vt:lpstr>
      <vt:lpstr>Nasıl yayılır?</vt:lpstr>
      <vt:lpstr>Yeni bir hastalık mı?</vt:lpstr>
      <vt:lpstr>Hastalığın adı nereden geliyor?</vt:lpstr>
      <vt:lpstr>Slide 14</vt:lpstr>
      <vt:lpstr>Slide 15</vt:lpstr>
      <vt:lpstr>Slide 16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Hewlett-Packard Company</dc:creator>
  <cp:lastModifiedBy>Hewlett-Packard Company</cp:lastModifiedBy>
  <cp:revision>8</cp:revision>
  <dcterms:created xsi:type="dcterms:W3CDTF">2019-03-05T16:38:40Z</dcterms:created>
  <dcterms:modified xsi:type="dcterms:W3CDTF">2020-08-09T09:06:39Z</dcterms:modified>
</cp:coreProperties>
</file>