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7" r:id="rId3"/>
    <p:sldId id="257" r:id="rId4"/>
    <p:sldId id="258" r:id="rId5"/>
    <p:sldId id="259" r:id="rId6"/>
    <p:sldId id="260" r:id="rId7"/>
    <p:sldId id="261" r:id="rId8"/>
    <p:sldId id="262" r:id="rId9"/>
    <p:sldId id="265" r:id="rId10"/>
    <p:sldId id="268" r:id="rId11"/>
    <p:sldId id="269" r:id="rId12"/>
    <p:sldId id="271" r:id="rId13"/>
    <p:sldId id="274" r:id="rId14"/>
    <p:sldId id="276" r:id="rId15"/>
    <p:sldId id="278" r:id="rId16"/>
    <p:sldId id="279" r:id="rId17"/>
    <p:sldId id="281" r:id="rId18"/>
    <p:sldId id="282" r:id="rId19"/>
    <p:sldId id="285" r:id="rId20"/>
    <p:sldId id="28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BD3C9DB-0746-4F31-9DD2-E736D388E905}"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35547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D3C9DB-0746-4F31-9DD2-E736D388E905}"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258330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D3C9DB-0746-4F31-9DD2-E736D388E905}"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2430083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9 Dik Üçgen"/>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grpSp>
        <p:nvGrpSpPr>
          <p:cNvPr id="5" name="15 Grup"/>
          <p:cNvGrpSpPr>
            <a:grpSpLocks/>
          </p:cNvGrpSpPr>
          <p:nvPr/>
        </p:nvGrpSpPr>
        <p:grpSpPr bwMode="auto">
          <a:xfrm>
            <a:off x="-4233" y="4953000"/>
            <a:ext cx="12196233" cy="1911350"/>
            <a:chOff x="-3765" y="4832896"/>
            <a:chExt cx="9147765" cy="2032192"/>
          </a:xfrm>
        </p:grpSpPr>
        <p:sp>
          <p:nvSpPr>
            <p:cNvPr id="6" name="6 Serbest Form"/>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7" name="7 Serbest Form"/>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8"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0"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Başlık"/>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1" name="29 Veri Yer Tutucusu"/>
          <p:cNvSpPr>
            <a:spLocks noGrp="1"/>
          </p:cNvSpPr>
          <p:nvPr>
            <p:ph type="dt" sz="half" idx="10"/>
          </p:nvPr>
        </p:nvSpPr>
        <p:spPr/>
        <p:txBody>
          <a:bodyPr/>
          <a:lstStyle>
            <a:lvl1pPr>
              <a:defRPr>
                <a:solidFill>
                  <a:srgbClr val="FFFFFF"/>
                </a:solidFill>
              </a:defRPr>
            </a:lvl1pPr>
          </a:lstStyle>
          <a:p>
            <a:pPr>
              <a:defRPr/>
            </a:pPr>
            <a:fld id="{221BB1CA-9DC2-486E-830A-FEA67A64A995}" type="datetimeFigureOut">
              <a:rPr lang="tr-TR"/>
              <a:pPr>
                <a:defRPr/>
              </a:pPr>
              <a:t>8.01.2020</a:t>
            </a:fld>
            <a:endParaRPr lang="tr-TR"/>
          </a:p>
        </p:txBody>
      </p:sp>
      <p:sp>
        <p:nvSpPr>
          <p:cNvPr id="12"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13" name="26 Slayt Numarası Yer Tutucusu"/>
          <p:cNvSpPr>
            <a:spLocks noGrp="1"/>
          </p:cNvSpPr>
          <p:nvPr>
            <p:ph type="sldNum" sz="quarter" idx="12"/>
          </p:nvPr>
        </p:nvSpPr>
        <p:spPr/>
        <p:txBody>
          <a:bodyPr/>
          <a:lstStyle>
            <a:lvl1pPr>
              <a:defRPr>
                <a:solidFill>
                  <a:srgbClr val="FFFFFF"/>
                </a:solidFill>
              </a:defRPr>
            </a:lvl1pPr>
          </a:lstStyle>
          <a:p>
            <a:pPr>
              <a:defRPr/>
            </a:pPr>
            <a:fld id="{072FE95F-AB60-4C43-B4E8-D7941E21F8CF}" type="slidenum">
              <a:rPr lang="tr-TR" altLang="tr-TR"/>
              <a:pPr>
                <a:defRPr/>
              </a:pPr>
              <a:t>‹#›</a:t>
            </a:fld>
            <a:endParaRPr lang="tr-TR" altLang="tr-TR"/>
          </a:p>
        </p:txBody>
      </p:sp>
    </p:spTree>
    <p:extLst>
      <p:ext uri="{BB962C8B-B14F-4D97-AF65-F5344CB8AC3E}">
        <p14:creationId xmlns:p14="http://schemas.microsoft.com/office/powerpoint/2010/main" val="1664217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Başlık"/>
          <p:cNvSpPr>
            <a:spLocks noGrp="1"/>
          </p:cNvSpPr>
          <p:nvPr>
            <p:ph type="title"/>
          </p:nvPr>
        </p:nvSpPr>
        <p:spPr/>
        <p:txBody>
          <a:bodyPr rtlCol="0"/>
          <a:lstStyle/>
          <a:p>
            <a:r>
              <a:rPr lang="tr-TR" smtClean="0"/>
              <a:t>Asıl başlık stili için tıklatın</a:t>
            </a:r>
            <a:endParaRPr lang="en-US"/>
          </a:p>
        </p:txBody>
      </p:sp>
      <p:sp>
        <p:nvSpPr>
          <p:cNvPr id="4" name="9 Veri Yer Tutucusu"/>
          <p:cNvSpPr>
            <a:spLocks noGrp="1"/>
          </p:cNvSpPr>
          <p:nvPr>
            <p:ph type="dt" sz="half" idx="10"/>
          </p:nvPr>
        </p:nvSpPr>
        <p:spPr/>
        <p:txBody>
          <a:bodyPr/>
          <a:lstStyle>
            <a:lvl1pPr>
              <a:defRPr/>
            </a:lvl1pPr>
          </a:lstStyle>
          <a:p>
            <a:pPr>
              <a:defRPr/>
            </a:pPr>
            <a:fld id="{61F8543A-C805-4C9D-8BEF-0AE7E07061B2}"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E40E2979-A044-4E5D-9514-282080296082}" type="slidenum">
              <a:rPr lang="tr-TR" altLang="tr-TR"/>
              <a:pPr>
                <a:defRPr/>
              </a:pPr>
              <a:t>‹#›</a:t>
            </a:fld>
            <a:endParaRPr lang="tr-TR" altLang="tr-TR"/>
          </a:p>
        </p:txBody>
      </p:sp>
    </p:spTree>
    <p:extLst>
      <p:ext uri="{BB962C8B-B14F-4D97-AF65-F5344CB8AC3E}">
        <p14:creationId xmlns:p14="http://schemas.microsoft.com/office/powerpoint/2010/main" val="667973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6 Köşeli Çift Ayraç"/>
          <p:cNvSpPr>
            <a:spLocks noChangeArrowheads="1"/>
          </p:cNvSpPr>
          <p:nvPr/>
        </p:nvSpPr>
        <p:spPr bwMode="auto">
          <a:xfrm>
            <a:off x="4849284" y="3005138"/>
            <a:ext cx="243416"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5" name="7 Köşeli Çift Ayraç"/>
          <p:cNvSpPr>
            <a:spLocks noChangeArrowheads="1"/>
          </p:cNvSpPr>
          <p:nvPr/>
        </p:nvSpPr>
        <p:spPr bwMode="auto">
          <a:xfrm>
            <a:off x="4599518" y="3005138"/>
            <a:ext cx="24553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2" name="1 Başlık"/>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17CE3C4B-57CD-42DA-BBD8-FC09120C442C}" type="datetimeFigureOut">
              <a:rPr lang="tr-TR"/>
              <a:pPr>
                <a:defRPr/>
              </a:pPr>
              <a:t>8.01.2020</a:t>
            </a:fld>
            <a:endParaRPr lang="tr-TR"/>
          </a:p>
        </p:txBody>
      </p:sp>
      <p:sp>
        <p:nvSpPr>
          <p:cNvPr id="7" name="4 Altbilgi Yer Tutucusu"/>
          <p:cNvSpPr>
            <a:spLocks noGrp="1"/>
          </p:cNvSpPr>
          <p:nvPr>
            <p:ph type="ftr" sz="quarter" idx="11"/>
          </p:nvPr>
        </p:nvSpPr>
        <p:spPr/>
        <p:txBody>
          <a:bodyPr/>
          <a:lstStyle>
            <a:lvl1pPr>
              <a:defRPr/>
            </a:lvl1pPr>
            <a:extLst/>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pPr>
              <a:defRPr/>
            </a:pPr>
            <a:fld id="{82BA4EDB-10A2-4FBA-A3FC-472F9CCEEFF6}" type="slidenum">
              <a:rPr lang="tr-TR" altLang="tr-TR"/>
              <a:pPr>
                <a:defRPr/>
              </a:pPr>
              <a:t>‹#›</a:t>
            </a:fld>
            <a:endParaRPr lang="tr-TR" altLang="tr-TR"/>
          </a:p>
        </p:txBody>
      </p:sp>
    </p:spTree>
    <p:extLst>
      <p:ext uri="{BB962C8B-B14F-4D97-AF65-F5344CB8AC3E}">
        <p14:creationId xmlns:p14="http://schemas.microsoft.com/office/powerpoint/2010/main" val="25699768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7 Başlık"/>
          <p:cNvSpPr>
            <a:spLocks noGrp="1"/>
          </p:cNvSpPr>
          <p:nvPr>
            <p:ph type="title"/>
          </p:nvPr>
        </p:nvSpPr>
        <p:spPr/>
        <p:txBody>
          <a:bodyPr rtlCol="0"/>
          <a:lstStyle/>
          <a:p>
            <a:r>
              <a:rPr lang="tr-TR" smtClean="0"/>
              <a:t>Asıl başlık stili için tıklatın</a:t>
            </a:r>
            <a:endParaRPr lang="en-US"/>
          </a:p>
        </p:txBody>
      </p:sp>
      <p:sp>
        <p:nvSpPr>
          <p:cNvPr id="5" name="4 Veri Yer Tutucusu"/>
          <p:cNvSpPr>
            <a:spLocks noGrp="1"/>
          </p:cNvSpPr>
          <p:nvPr>
            <p:ph type="dt" sz="half" idx="10"/>
          </p:nvPr>
        </p:nvSpPr>
        <p:spPr/>
        <p:txBody>
          <a:bodyPr/>
          <a:lstStyle>
            <a:lvl1pPr>
              <a:defRPr/>
            </a:lvl1pPr>
          </a:lstStyle>
          <a:p>
            <a:pPr>
              <a:defRPr/>
            </a:pPr>
            <a:fld id="{9B4D7519-1292-4EC1-A7B7-ABF4D8F739B2}"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C3B24B8D-BDEA-462E-B28A-F29C65A57120}" type="slidenum">
              <a:rPr lang="tr-TR" altLang="tr-TR"/>
              <a:pPr>
                <a:defRPr/>
              </a:pPr>
              <a:t>‹#›</a:t>
            </a:fld>
            <a:endParaRPr lang="tr-TR" altLang="tr-TR"/>
          </a:p>
        </p:txBody>
      </p:sp>
    </p:spTree>
    <p:extLst>
      <p:ext uri="{BB962C8B-B14F-4D97-AF65-F5344CB8AC3E}">
        <p14:creationId xmlns:p14="http://schemas.microsoft.com/office/powerpoint/2010/main" val="178714970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pPr>
              <a:defRPr/>
            </a:pPr>
            <a:fld id="{68F12525-F34C-4139-87FE-6F0D9C62F768}" type="datetimeFigureOut">
              <a:rPr lang="tr-TR"/>
              <a:pPr>
                <a:defRPr/>
              </a:pPr>
              <a:t>8.01.2020</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pPr>
              <a:defRPr/>
            </a:pPr>
            <a:fld id="{A6DF984F-BFF2-46A5-B03A-39ACC962202C}" type="slidenum">
              <a:rPr lang="tr-TR" altLang="tr-TR"/>
              <a:pPr>
                <a:defRPr/>
              </a:pPr>
              <a:t>‹#›</a:t>
            </a:fld>
            <a:endParaRPr lang="tr-TR" altLang="tr-TR"/>
          </a:p>
        </p:txBody>
      </p:sp>
    </p:spTree>
    <p:extLst>
      <p:ext uri="{BB962C8B-B14F-4D97-AF65-F5344CB8AC3E}">
        <p14:creationId xmlns:p14="http://schemas.microsoft.com/office/powerpoint/2010/main" val="4252176762"/>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p:txBody>
          <a:bodyPr rtlCol="0"/>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pPr>
              <a:defRPr/>
            </a:pPr>
            <a:fld id="{15D6EEA3-EC2A-4919-BC16-C4DB1CA76F90}" type="datetimeFigureOut">
              <a:rPr lang="tr-TR"/>
              <a:pPr>
                <a:defRPr/>
              </a:pPr>
              <a:t>8.01.2020</a:t>
            </a:fld>
            <a:endParaRPr lang="tr-TR"/>
          </a:p>
        </p:txBody>
      </p:sp>
      <p:sp>
        <p:nvSpPr>
          <p:cNvPr id="4" name="3 Altbilgi Yer Tutucusu"/>
          <p:cNvSpPr>
            <a:spLocks noGrp="1"/>
          </p:cNvSpPr>
          <p:nvPr>
            <p:ph type="ftr" sz="quarter" idx="11"/>
          </p:nvPr>
        </p:nvSpPr>
        <p:spPr/>
        <p:txBody>
          <a:bodyPr/>
          <a:lstStyle>
            <a:lvl1pPr>
              <a:defRPr/>
            </a:lvl1pPr>
            <a:extLst/>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E6CE7B20-5043-4AB1-BC4C-E6454E0982FC}" type="slidenum">
              <a:rPr lang="tr-TR" altLang="tr-TR"/>
              <a:pPr>
                <a:defRPr/>
              </a:pPr>
              <a:t>‹#›</a:t>
            </a:fld>
            <a:endParaRPr lang="tr-TR" altLang="tr-TR"/>
          </a:p>
        </p:txBody>
      </p:sp>
    </p:spTree>
    <p:extLst>
      <p:ext uri="{BB962C8B-B14F-4D97-AF65-F5344CB8AC3E}">
        <p14:creationId xmlns:p14="http://schemas.microsoft.com/office/powerpoint/2010/main" val="164650905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B9007FEF-1FDA-4C21-ACB3-0F9C1B4F93C1}" type="datetimeFigureOut">
              <a:rPr lang="tr-TR"/>
              <a:pPr>
                <a:defRPr/>
              </a:pPr>
              <a:t>8.01.2020</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6EFAC6D2-A2B6-4958-87F2-E8FF911CDADB}" type="slidenum">
              <a:rPr lang="tr-TR" altLang="tr-TR"/>
              <a:pPr>
                <a:defRPr/>
              </a:pPr>
              <a:t>‹#›</a:t>
            </a:fld>
            <a:endParaRPr lang="tr-TR" altLang="tr-TR"/>
          </a:p>
        </p:txBody>
      </p:sp>
    </p:spTree>
    <p:extLst>
      <p:ext uri="{BB962C8B-B14F-4D97-AF65-F5344CB8AC3E}">
        <p14:creationId xmlns:p14="http://schemas.microsoft.com/office/powerpoint/2010/main" val="3790005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tr-TR" smtClean="0"/>
              <a:t>Asıl başlık stili için tıklatın</a:t>
            </a:r>
            <a:endParaRPr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pPr>
              <a:defRPr/>
            </a:pPr>
            <a:fld id="{DCFC213F-2B1B-4623-A6C4-76CBDCEFCAD1}" type="datetimeFigureOut">
              <a:rPr lang="tr-TR"/>
              <a:pPr>
                <a:defRPr/>
              </a:pPr>
              <a:t>8.01.2020</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B84A9231-062F-4D8C-BC39-97E128F699F0}" type="slidenum">
              <a:rPr lang="tr-TR" altLang="tr-TR"/>
              <a:pPr>
                <a:defRPr/>
              </a:pPr>
              <a:t>‹#›</a:t>
            </a:fld>
            <a:endParaRPr lang="tr-TR" altLang="tr-TR"/>
          </a:p>
        </p:txBody>
      </p:sp>
    </p:spTree>
    <p:extLst>
      <p:ext uri="{BB962C8B-B14F-4D97-AF65-F5344CB8AC3E}">
        <p14:creationId xmlns:p14="http://schemas.microsoft.com/office/powerpoint/2010/main" val="1638406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D3C9DB-0746-4F31-9DD2-E736D388E905}"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1481835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6" name="8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7" name="9 Dik Üçgen"/>
          <p:cNvSpPr>
            <a:spLocks/>
          </p:cNvSpPr>
          <p:nvPr/>
        </p:nvSpPr>
        <p:spPr bwMode="auto">
          <a:xfrm>
            <a:off x="-8056" y="5791253"/>
            <a:ext cx="4536419"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8"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Köşeli Çift Ayraç"/>
          <p:cNvSpPr>
            <a:spLocks noChangeArrowheads="1"/>
          </p:cNvSpPr>
          <p:nvPr/>
        </p:nvSpPr>
        <p:spPr bwMode="auto">
          <a:xfrm>
            <a:off x="11552768"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10" name="12 Köşeli Çift Ayraç"/>
          <p:cNvSpPr>
            <a:spLocks noChangeArrowheads="1"/>
          </p:cNvSpPr>
          <p:nvPr/>
        </p:nvSpPr>
        <p:spPr bwMode="auto">
          <a:xfrm>
            <a:off x="11303001" y="4987925"/>
            <a:ext cx="243417"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9"/>
              </a:srgbClr>
            </a:outerShdw>
          </a:effectLst>
        </p:spPr>
        <p:txBody>
          <a:bodyPr anchor="ctr"/>
          <a:lstStyle/>
          <a:p>
            <a:pPr eaLnBrk="1" fontAlgn="auto" hangingPunct="1">
              <a:spcBef>
                <a:spcPts val="0"/>
              </a:spcBef>
              <a:spcAft>
                <a:spcPts val="0"/>
              </a:spcAft>
              <a:defRPr/>
            </a:pPr>
            <a:endParaRPr lang="en-US" sz="1800">
              <a:solidFill>
                <a:schemeClr val="lt1"/>
              </a:solidFill>
              <a:latin typeface="+mn-lt"/>
              <a:ea typeface="+mn-ea"/>
            </a:endParaRPr>
          </a:p>
        </p:txBody>
      </p:sp>
      <p:sp>
        <p:nvSpPr>
          <p:cNvPr id="4" name="3 Metin Yer Tutucusu"/>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tr-TR" smtClean="0"/>
              <a:t>Asıl başlık stili için tıklatın</a:t>
            </a:r>
            <a:endParaRPr lang="en-US"/>
          </a:p>
        </p:txBody>
      </p:sp>
      <p:sp>
        <p:nvSpPr>
          <p:cNvPr id="11" name="4 Veri Yer Tutucusu"/>
          <p:cNvSpPr>
            <a:spLocks noGrp="1"/>
          </p:cNvSpPr>
          <p:nvPr>
            <p:ph type="dt" sz="half" idx="10"/>
          </p:nvPr>
        </p:nvSpPr>
        <p:spPr/>
        <p:txBody>
          <a:bodyPr/>
          <a:lstStyle>
            <a:lvl1pPr>
              <a:defRPr/>
            </a:lvl1pPr>
          </a:lstStyle>
          <a:p>
            <a:pPr>
              <a:defRPr/>
            </a:pPr>
            <a:fld id="{5AC2AF91-E6BB-4CFF-8F84-CC770A7E33DA}" type="datetimeFigureOut">
              <a:rPr lang="tr-TR"/>
              <a:pPr>
                <a:defRPr/>
              </a:pPr>
              <a:t>8.01.2020</a:t>
            </a:fld>
            <a:endParaRPr lang="tr-TR"/>
          </a:p>
        </p:txBody>
      </p:sp>
      <p:sp>
        <p:nvSpPr>
          <p:cNvPr id="12" name="5 Altbilgi Yer Tutucusu"/>
          <p:cNvSpPr>
            <a:spLocks noGrp="1"/>
          </p:cNvSpPr>
          <p:nvPr>
            <p:ph type="ftr" sz="quarter" idx="11"/>
          </p:nvPr>
        </p:nvSpPr>
        <p:spPr/>
        <p:txBody>
          <a:bodyPr/>
          <a:lstStyle>
            <a:lvl1pPr>
              <a:defRPr>
                <a:solidFill>
                  <a:schemeClr val="tx1"/>
                </a:solidFill>
              </a:defRPr>
            </a:lvl1pPr>
            <a:extLst/>
          </a:lstStyle>
          <a:p>
            <a:pPr>
              <a:defRPr/>
            </a:pPr>
            <a:endParaRPr lang="tr-TR"/>
          </a:p>
        </p:txBody>
      </p:sp>
      <p:sp>
        <p:nvSpPr>
          <p:cNvPr id="13" name="6 Slayt Numarası Yer Tutucusu"/>
          <p:cNvSpPr>
            <a:spLocks noGrp="1"/>
          </p:cNvSpPr>
          <p:nvPr>
            <p:ph type="sldNum" sz="quarter" idx="12"/>
          </p:nvPr>
        </p:nvSpPr>
        <p:spPr/>
        <p:txBody>
          <a:bodyPr/>
          <a:lstStyle>
            <a:lvl1pPr>
              <a:defRPr/>
            </a:lvl1pPr>
          </a:lstStyle>
          <a:p>
            <a:pPr>
              <a:defRPr/>
            </a:pPr>
            <a:fld id="{3EA153BE-D9BE-4701-B319-9FEAF18CDEDF}" type="slidenum">
              <a:rPr lang="tr-TR" altLang="tr-TR"/>
              <a:pPr>
                <a:defRPr/>
              </a:pPr>
              <a:t>‹#›</a:t>
            </a:fld>
            <a:endParaRPr lang="tr-TR" altLang="tr-TR"/>
          </a:p>
        </p:txBody>
      </p:sp>
    </p:spTree>
    <p:extLst>
      <p:ext uri="{BB962C8B-B14F-4D97-AF65-F5344CB8AC3E}">
        <p14:creationId xmlns:p14="http://schemas.microsoft.com/office/powerpoint/2010/main" val="3255223773"/>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1481330"/>
            <a:ext cx="10972800" cy="438607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3FF4AF5-F874-4346-99A5-A900536105E6}"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7ECE959-7BA3-4EEF-99B6-9AB17BDCB889}" type="slidenum">
              <a:rPr lang="tr-TR" altLang="tr-TR"/>
              <a:pPr>
                <a:defRPr/>
              </a:pPr>
              <a:t>‹#›</a:t>
            </a:fld>
            <a:endParaRPr lang="tr-TR" altLang="tr-TR"/>
          </a:p>
        </p:txBody>
      </p:sp>
    </p:spTree>
    <p:extLst>
      <p:ext uri="{BB962C8B-B14F-4D97-AF65-F5344CB8AC3E}">
        <p14:creationId xmlns:p14="http://schemas.microsoft.com/office/powerpoint/2010/main" val="1048311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274641"/>
            <a:ext cx="8432800" cy="559276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910AE1E-F301-46E6-937D-1F4FA0F4B9A6}"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1B0A0F8-7476-498D-8AEE-3AE07F891D15}" type="slidenum">
              <a:rPr lang="tr-TR" altLang="tr-TR"/>
              <a:pPr>
                <a:defRPr/>
              </a:pPr>
              <a:t>‹#›</a:t>
            </a:fld>
            <a:endParaRPr lang="tr-TR" altLang="tr-TR"/>
          </a:p>
        </p:txBody>
      </p:sp>
    </p:spTree>
    <p:extLst>
      <p:ext uri="{BB962C8B-B14F-4D97-AF65-F5344CB8AC3E}">
        <p14:creationId xmlns:p14="http://schemas.microsoft.com/office/powerpoint/2010/main" val="3442610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52400"/>
            <a:ext cx="9160933"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6" name="Rectangle 6"/>
          <p:cNvSpPr>
            <a:spLocks noGrp="1" noChangeArrowheads="1"/>
          </p:cNvSpPr>
          <p:nvPr>
            <p:ph type="ftr" sz="quarter" idx="11"/>
          </p:nvPr>
        </p:nvSpPr>
        <p:spPr/>
        <p:txBody>
          <a:bodyPr/>
          <a:lstStyle>
            <a:lvl1pPr>
              <a:defRPr/>
            </a:lvl1pPr>
          </a:lstStyle>
          <a:p>
            <a:pPr>
              <a:defRPr/>
            </a:pPr>
            <a:endParaRPr lang="tr-TR"/>
          </a:p>
        </p:txBody>
      </p:sp>
      <p:sp>
        <p:nvSpPr>
          <p:cNvPr id="7" name="Rectangle 7"/>
          <p:cNvSpPr>
            <a:spLocks noGrp="1" noChangeArrowheads="1"/>
          </p:cNvSpPr>
          <p:nvPr>
            <p:ph type="sldNum" sz="quarter" idx="12"/>
          </p:nvPr>
        </p:nvSpPr>
        <p:spPr/>
        <p:txBody>
          <a:bodyPr/>
          <a:lstStyle>
            <a:lvl1pPr>
              <a:defRPr/>
            </a:lvl1pPr>
          </a:lstStyle>
          <a:p>
            <a:pPr>
              <a:defRPr/>
            </a:pPr>
            <a:fld id="{ECE75F3A-7DA8-41C1-9BBE-F216E7FCED5D}" type="slidenum">
              <a:rPr lang="tr-TR" altLang="tr-TR"/>
              <a:pPr>
                <a:defRPr/>
              </a:pPr>
              <a:t>‹#›</a:t>
            </a:fld>
            <a:endParaRPr lang="tr-TR" altLang="tr-TR"/>
          </a:p>
        </p:txBody>
      </p:sp>
    </p:spTree>
    <p:extLst>
      <p:ext uri="{BB962C8B-B14F-4D97-AF65-F5344CB8AC3E}">
        <p14:creationId xmlns:p14="http://schemas.microsoft.com/office/powerpoint/2010/main" val="1843785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914400" y="152400"/>
            <a:ext cx="9160933" cy="16002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9144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46800" y="1828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9144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6146800" y="3733800"/>
            <a:ext cx="50292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p:txBody>
          <a:bodyPr/>
          <a:lstStyle>
            <a:lvl1pPr fontAlgn="auto">
              <a:spcBef>
                <a:spcPts val="0"/>
              </a:spcBef>
              <a:spcAft>
                <a:spcPts val="0"/>
              </a:spcAft>
              <a:defRPr>
                <a:latin typeface="+mn-lt"/>
                <a:ea typeface="+mn-ea"/>
                <a:cs typeface="+mn-cs"/>
              </a:defRPr>
            </a:lvl1pPr>
          </a:lstStyle>
          <a:p>
            <a:pPr>
              <a:defRPr/>
            </a:pPr>
            <a:endParaRPr lang="tr-TR"/>
          </a:p>
        </p:txBody>
      </p:sp>
      <p:sp>
        <p:nvSpPr>
          <p:cNvPr id="8" name="Rectangle 6"/>
          <p:cNvSpPr>
            <a:spLocks noGrp="1" noChangeArrowheads="1"/>
          </p:cNvSpPr>
          <p:nvPr>
            <p:ph type="ftr" sz="quarter" idx="11"/>
          </p:nvPr>
        </p:nvSpPr>
        <p:spPr/>
        <p:txBody>
          <a:bodyPr/>
          <a:lstStyle>
            <a:lvl1pPr>
              <a:defRPr/>
            </a:lvl1pPr>
          </a:lstStyle>
          <a:p>
            <a:pPr>
              <a:defRPr/>
            </a:pPr>
            <a:endParaRPr lang="tr-TR"/>
          </a:p>
        </p:txBody>
      </p:sp>
      <p:sp>
        <p:nvSpPr>
          <p:cNvPr id="9" name="Rectangle 7"/>
          <p:cNvSpPr>
            <a:spLocks noGrp="1" noChangeArrowheads="1"/>
          </p:cNvSpPr>
          <p:nvPr>
            <p:ph type="sldNum" sz="quarter" idx="12"/>
          </p:nvPr>
        </p:nvSpPr>
        <p:spPr/>
        <p:txBody>
          <a:bodyPr/>
          <a:lstStyle>
            <a:lvl1pPr>
              <a:defRPr/>
            </a:lvl1pPr>
          </a:lstStyle>
          <a:p>
            <a:pPr>
              <a:defRPr/>
            </a:pPr>
            <a:fld id="{2B1BA2E0-E8BA-4D7C-AC86-573453626E5D}" type="slidenum">
              <a:rPr lang="tr-TR" altLang="tr-TR"/>
              <a:pPr>
                <a:defRPr/>
              </a:pPr>
              <a:t>‹#›</a:t>
            </a:fld>
            <a:endParaRPr lang="tr-TR" altLang="tr-TR"/>
          </a:p>
        </p:txBody>
      </p:sp>
    </p:spTree>
    <p:extLst>
      <p:ext uri="{BB962C8B-B14F-4D97-AF65-F5344CB8AC3E}">
        <p14:creationId xmlns:p14="http://schemas.microsoft.com/office/powerpoint/2010/main" val="19035185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732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9 Veri Yer Tutucusu"/>
          <p:cNvSpPr>
            <a:spLocks noGrp="1"/>
          </p:cNvSpPr>
          <p:nvPr>
            <p:ph type="dt" sz="half" idx="10"/>
          </p:nvPr>
        </p:nvSpPr>
        <p:spPr/>
        <p:txBody>
          <a:bodyPr/>
          <a:lstStyle>
            <a:lvl1pPr>
              <a:defRPr/>
            </a:lvl1pPr>
          </a:lstStyle>
          <a:p>
            <a:pPr>
              <a:defRPr/>
            </a:pPr>
            <a:fld id="{7D53D02C-A358-44B6-8570-BEF9858B598A}" type="datetimeFigureOut">
              <a:rPr lang="tr-TR"/>
              <a:pPr>
                <a:defRPr/>
              </a:pPr>
              <a:t>8.01.2020</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6FFE0088-2EA9-4A5A-982D-C28B3499C548}" type="slidenum">
              <a:rPr lang="tr-TR" altLang="tr-TR"/>
              <a:pPr>
                <a:defRPr/>
              </a:pPr>
              <a:t>‹#›</a:t>
            </a:fld>
            <a:endParaRPr lang="tr-TR" altLang="tr-TR"/>
          </a:p>
        </p:txBody>
      </p:sp>
    </p:spTree>
    <p:extLst>
      <p:ext uri="{BB962C8B-B14F-4D97-AF65-F5344CB8AC3E}">
        <p14:creationId xmlns:p14="http://schemas.microsoft.com/office/powerpoint/2010/main" val="18127202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tr-TR"/>
          </a:p>
        </p:txBody>
      </p:sp>
      <p:sp>
        <p:nvSpPr>
          <p:cNvPr id="3" name="Table Placeholder 2"/>
          <p:cNvSpPr>
            <a:spLocks noGrp="1"/>
          </p:cNvSpPr>
          <p:nvPr>
            <p:ph type="tbl" idx="1"/>
          </p:nvPr>
        </p:nvSpPr>
        <p:spPr>
          <a:xfrm>
            <a:off x="609600" y="1481138"/>
            <a:ext cx="10972800" cy="4525962"/>
          </a:xfrm>
        </p:spPr>
        <p:txBody>
          <a:bodyPr/>
          <a:lstStyle/>
          <a:p>
            <a:pPr lvl="0"/>
            <a:endParaRPr lang="tr-TR" noProof="0"/>
          </a:p>
        </p:txBody>
      </p:sp>
      <p:sp>
        <p:nvSpPr>
          <p:cNvPr id="4" name="9 Veri Yer Tutucusu"/>
          <p:cNvSpPr>
            <a:spLocks noGrp="1"/>
          </p:cNvSpPr>
          <p:nvPr>
            <p:ph type="dt" sz="half" idx="10"/>
          </p:nvPr>
        </p:nvSpPr>
        <p:spPr/>
        <p:txBody>
          <a:bodyPr/>
          <a:lstStyle>
            <a:lvl1pPr>
              <a:defRPr/>
            </a:lvl1pPr>
          </a:lstStyle>
          <a:p>
            <a:pPr>
              <a:defRPr/>
            </a:pPr>
            <a:fld id="{5A4612AB-4593-4EA0-BF98-7E2E38EC3057}" type="datetimeFigureOut">
              <a:rPr lang="tr-TR"/>
              <a:pPr>
                <a:defRPr/>
              </a:pPr>
              <a:t>8.01.2020</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63FE6BD-DBC8-41DC-A393-D5CCCA7D2CD5}" type="slidenum">
              <a:rPr lang="tr-TR" altLang="tr-TR"/>
              <a:pPr>
                <a:defRPr/>
              </a:pPr>
              <a:t>‹#›</a:t>
            </a:fld>
            <a:endParaRPr lang="tr-TR" altLang="tr-TR"/>
          </a:p>
        </p:txBody>
      </p:sp>
    </p:spTree>
    <p:extLst>
      <p:ext uri="{BB962C8B-B14F-4D97-AF65-F5344CB8AC3E}">
        <p14:creationId xmlns:p14="http://schemas.microsoft.com/office/powerpoint/2010/main" val="407581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BD3C9DB-0746-4F31-9DD2-E736D388E905}" type="datetimeFigureOut">
              <a:rPr lang="tr-TR" smtClean="0"/>
              <a:t>8.01.2020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77819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D3C9DB-0746-4F31-9DD2-E736D388E905}" type="datetimeFigureOut">
              <a:rPr lang="tr-TR" smtClean="0"/>
              <a:t>8.01.2020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27140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D3C9DB-0746-4F31-9DD2-E736D388E905}" type="datetimeFigureOut">
              <a:rPr lang="tr-TR" smtClean="0"/>
              <a:t>8.01.2020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123654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D3C9DB-0746-4F31-9DD2-E736D388E905}" type="datetimeFigureOut">
              <a:rPr lang="tr-TR" smtClean="0"/>
              <a:t>8.01.2020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3152136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D3C9DB-0746-4F31-9DD2-E736D388E905}" type="datetimeFigureOut">
              <a:rPr lang="tr-TR" smtClean="0"/>
              <a:t>8.01.2020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122486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BD3C9DB-0746-4F31-9DD2-E736D388E905}" type="datetimeFigureOut">
              <a:rPr lang="tr-TR" smtClean="0"/>
              <a:t>8.01.2020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9954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BD3C9DB-0746-4F31-9DD2-E736D388E905}" type="datetimeFigureOut">
              <a:rPr lang="tr-TR" smtClean="0"/>
              <a:t>8.01.2020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FCC1C6-E80B-4E0D-A245-A091273D2B59}" type="slidenum">
              <a:rPr lang="tr-TR" smtClean="0"/>
              <a:t>‹#›</a:t>
            </a:fld>
            <a:endParaRPr lang="tr-TR"/>
          </a:p>
        </p:txBody>
      </p:sp>
    </p:spTree>
    <p:extLst>
      <p:ext uri="{BB962C8B-B14F-4D97-AF65-F5344CB8AC3E}">
        <p14:creationId xmlns:p14="http://schemas.microsoft.com/office/powerpoint/2010/main" val="16528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3C9DB-0746-4F31-9DD2-E736D388E905}" type="datetimeFigureOut">
              <a:rPr lang="tr-TR" smtClean="0"/>
              <a:t>8.01.2020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CC1C6-E80B-4E0D-A245-A091273D2B59}" type="slidenum">
              <a:rPr lang="tr-TR" smtClean="0"/>
              <a:t>‹#›</a:t>
            </a:fld>
            <a:endParaRPr lang="tr-TR"/>
          </a:p>
        </p:txBody>
      </p:sp>
    </p:spTree>
    <p:extLst>
      <p:ext uri="{BB962C8B-B14F-4D97-AF65-F5344CB8AC3E}">
        <p14:creationId xmlns:p14="http://schemas.microsoft.com/office/powerpoint/2010/main" val="188083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Serbest Form"/>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27" name="11 Serbest Form"/>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tr-TR" sz="1800"/>
          </a:p>
        </p:txBody>
      </p:sp>
      <p:sp>
        <p:nvSpPr>
          <p:cNvPr id="14" name="13 Dik Üçgen"/>
          <p:cNvSpPr>
            <a:spLocks/>
          </p:cNvSpPr>
          <p:nvPr/>
        </p:nvSpPr>
        <p:spPr bwMode="auto">
          <a:xfrm>
            <a:off x="-8056" y="5791253"/>
            <a:ext cx="4536419"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tr-TR" smtClean="0"/>
              <a:t>Asıl başlık stili için tıklatın</a:t>
            </a:r>
            <a:endParaRPr lang="en-US" smtClean="0"/>
          </a:p>
        </p:txBody>
      </p:sp>
      <p:sp>
        <p:nvSpPr>
          <p:cNvPr id="1033" name="29 Metin Yer Tutucusu"/>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8970433" y="6408739"/>
            <a:ext cx="2559051"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000">
                <a:latin typeface="Lucida Sans Unicode" pitchFamily="34" charset="0"/>
              </a:defRPr>
            </a:lvl1pPr>
          </a:lstStyle>
          <a:p>
            <a:pPr>
              <a:defRPr/>
            </a:pPr>
            <a:fld id="{4859AD7F-F247-4670-98C1-11877C7629A1}" type="datetimeFigureOut">
              <a:rPr lang="tr-TR"/>
              <a:pPr>
                <a:defRPr/>
              </a:pPr>
              <a:t>8.01.2020</a:t>
            </a:fld>
            <a:endParaRPr lang="tr-TR"/>
          </a:p>
        </p:txBody>
      </p:sp>
      <p:sp>
        <p:nvSpPr>
          <p:cNvPr id="22" name="21 Altbilgi Yer Tutucusu"/>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extLst/>
          </a:lstStyle>
          <a:p>
            <a:pPr>
              <a:defRPr/>
            </a:pPr>
            <a:endParaRPr lang="tr-TR"/>
          </a:p>
        </p:txBody>
      </p:sp>
      <p:sp>
        <p:nvSpPr>
          <p:cNvPr id="18" name="17 Slayt Numarası Yer Tutucusu"/>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anose="020B0602030504020204" pitchFamily="34" charset="0"/>
              </a:defRPr>
            </a:lvl1pPr>
          </a:lstStyle>
          <a:p>
            <a:pPr>
              <a:defRPr/>
            </a:pPr>
            <a:fld id="{918AF061-5CB9-4F7A-BF0C-664F0F89600A}" type="slidenum">
              <a:rPr lang="tr-TR" altLang="tr-TR"/>
              <a:pPr>
                <a:defRPr/>
              </a:pPr>
              <a:t>‹#›</a:t>
            </a:fld>
            <a:endParaRPr lang="tr-TR" altLang="tr-TR"/>
          </a:p>
        </p:txBody>
      </p:sp>
    </p:spTree>
    <p:extLst>
      <p:ext uri="{BB962C8B-B14F-4D97-AF65-F5344CB8AC3E}">
        <p14:creationId xmlns:p14="http://schemas.microsoft.com/office/powerpoint/2010/main" val="623535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charset="0"/>
          <a:cs typeface="+mj-cs"/>
        </a:defRPr>
      </a:lvl1pPr>
      <a:lvl2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2pPr>
      <a:lvl3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3pPr>
      <a:lvl4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4pPr>
      <a:lvl5pPr algn="l" rtl="0" eaLnBrk="0" fontAlgn="base" hangingPunct="0">
        <a:spcBef>
          <a:spcPct val="0"/>
        </a:spcBef>
        <a:spcAft>
          <a:spcPct val="0"/>
        </a:spcAft>
        <a:defRPr sz="4100" b="1">
          <a:solidFill>
            <a:schemeClr val="tx2"/>
          </a:solidFill>
          <a:latin typeface="Lucida Sans Unicode" pitchFamily="34" charset="0"/>
          <a:ea typeface="ＭＳ Ｐゴシック"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ＭＳ Ｐゴシック" charset="0"/>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ＭＳ Ｐゴシック" charset="0"/>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ＭＳ Ｐゴシック" charset="0"/>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ＭＳ Ｐゴシック" charset="0"/>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ＭＳ Ｐゴシック" charset="0"/>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6858" y="3078828"/>
            <a:ext cx="10515600" cy="1325563"/>
          </a:xfrm>
        </p:spPr>
        <p:txBody>
          <a:bodyPr/>
          <a:lstStyle/>
          <a:p>
            <a:r>
              <a:rPr lang="tr-TR" b="1" dirty="0" err="1" smtClean="0"/>
              <a:t>Raw</a:t>
            </a:r>
            <a:r>
              <a:rPr lang="tr-TR" b="1" dirty="0" smtClean="0"/>
              <a:t> </a:t>
            </a:r>
            <a:r>
              <a:rPr lang="tr-TR" b="1" dirty="0" err="1" smtClean="0"/>
              <a:t>materials</a:t>
            </a:r>
            <a:r>
              <a:rPr lang="tr-TR" b="1" dirty="0" smtClean="0"/>
              <a:t> </a:t>
            </a:r>
            <a:r>
              <a:rPr lang="tr-TR" b="1" dirty="0" err="1" smtClean="0"/>
              <a:t>for</a:t>
            </a:r>
            <a:r>
              <a:rPr lang="tr-TR" b="1" dirty="0" smtClean="0"/>
              <a:t> </a:t>
            </a:r>
            <a:r>
              <a:rPr lang="tr-TR" b="1" dirty="0" err="1" smtClean="0"/>
              <a:t>Bioethanol</a:t>
            </a:r>
            <a:r>
              <a:rPr lang="tr-TR" b="1" dirty="0" smtClean="0"/>
              <a:t> </a:t>
            </a:r>
            <a:r>
              <a:rPr lang="tr-TR" b="1" dirty="0" err="1" smtClean="0"/>
              <a:t>Production</a:t>
            </a:r>
            <a:endParaRPr lang="tr-TR" b="1" dirty="0"/>
          </a:p>
        </p:txBody>
      </p:sp>
    </p:spTree>
    <p:extLst>
      <p:ext uri="{BB962C8B-B14F-4D97-AF65-F5344CB8AC3E}">
        <p14:creationId xmlns:p14="http://schemas.microsoft.com/office/powerpoint/2010/main" val="3664436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p:cNvSpPr>
          <p:nvPr>
            <p:ph type="body" idx="1"/>
          </p:nvPr>
        </p:nvSpPr>
        <p:spPr>
          <a:xfrm>
            <a:off x="1981200" y="765176"/>
            <a:ext cx="8229600" cy="5241925"/>
          </a:xfrm>
        </p:spPr>
        <p:txBody>
          <a:bodyPr/>
          <a:lstStyle/>
          <a:p>
            <a:r>
              <a:rPr lang="en-US" altLang="tr-TR" dirty="0"/>
              <a:t>Beta-</a:t>
            </a:r>
            <a:r>
              <a:rPr lang="en-US" altLang="tr-TR" dirty="0" err="1"/>
              <a:t>glucan</a:t>
            </a:r>
            <a:r>
              <a:rPr lang="en-US" altLang="tr-TR" dirty="0"/>
              <a:t> is soluble in hot water. This soluble beta-</a:t>
            </a:r>
            <a:r>
              <a:rPr lang="en-US" altLang="tr-TR" dirty="0" err="1"/>
              <a:t>glucan</a:t>
            </a:r>
            <a:r>
              <a:rPr lang="en-US" altLang="tr-TR" dirty="0"/>
              <a:t> causes viscosity in the fermentation process and makes mixing difficult.</a:t>
            </a:r>
          </a:p>
          <a:p>
            <a:r>
              <a:rPr lang="en-US" altLang="tr-TR" dirty="0"/>
              <a:t>The presence of beta </a:t>
            </a:r>
            <a:r>
              <a:rPr lang="en-US" altLang="tr-TR" dirty="0" err="1"/>
              <a:t>glucan</a:t>
            </a:r>
            <a:r>
              <a:rPr lang="en-US" altLang="tr-TR" dirty="0"/>
              <a:t> in by-products makes it difficult to use as animal feed.</a:t>
            </a:r>
          </a:p>
          <a:p>
            <a:r>
              <a:rPr lang="en-US" altLang="tr-TR" dirty="0"/>
              <a:t>A number of studies have also been carried out to eliminate this viscosity. Enzyme companies such as </a:t>
            </a:r>
            <a:r>
              <a:rPr lang="en-US" altLang="tr-TR" dirty="0" err="1"/>
              <a:t>Novozymes</a:t>
            </a:r>
            <a:r>
              <a:rPr lang="en-US" altLang="tr-TR" dirty="0"/>
              <a:t> and </a:t>
            </a:r>
            <a:r>
              <a:rPr lang="en-US" altLang="tr-TR" dirty="0" err="1"/>
              <a:t>Danisco</a:t>
            </a:r>
            <a:r>
              <a:rPr lang="en-US" altLang="tr-TR" dirty="0"/>
              <a:t> have developed commercial products that reduce viscosity.</a:t>
            </a:r>
            <a:endParaRPr lang="tr-TR" altLang="tr-TR" dirty="0" smtClean="0"/>
          </a:p>
        </p:txBody>
      </p:sp>
    </p:spTree>
    <p:extLst>
      <p:ext uri="{BB962C8B-B14F-4D97-AF65-F5344CB8AC3E}">
        <p14:creationId xmlns:p14="http://schemas.microsoft.com/office/powerpoint/2010/main" val="155146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p:cNvSpPr>
          <p:nvPr>
            <p:ph type="title"/>
          </p:nvPr>
        </p:nvSpPr>
        <p:spPr bwMode="auto"/>
        <p:txBody>
          <a:bodyPr/>
          <a:lstStyle/>
          <a:p>
            <a:r>
              <a:rPr lang="tr-TR" altLang="tr-TR" dirty="0" err="1" smtClean="0">
                <a:effectLst/>
              </a:rPr>
              <a:t>Sweet</a:t>
            </a:r>
            <a:r>
              <a:rPr lang="tr-TR" altLang="tr-TR" dirty="0" smtClean="0">
                <a:effectLst/>
              </a:rPr>
              <a:t> </a:t>
            </a:r>
            <a:r>
              <a:rPr lang="tr-TR" altLang="tr-TR" dirty="0" err="1" smtClean="0">
                <a:effectLst/>
              </a:rPr>
              <a:t>sorghum</a:t>
            </a:r>
            <a:endParaRPr lang="tr-TR" altLang="tr-TR" dirty="0" smtClean="0">
              <a:effectLst/>
            </a:endParaRPr>
          </a:p>
        </p:txBody>
      </p:sp>
      <p:sp>
        <p:nvSpPr>
          <p:cNvPr id="169987" name="Rectangle 3"/>
          <p:cNvSpPr>
            <a:spLocks noGrp="1"/>
          </p:cNvSpPr>
          <p:nvPr>
            <p:ph type="body" idx="1"/>
          </p:nvPr>
        </p:nvSpPr>
        <p:spPr/>
        <p:txBody>
          <a:bodyPr/>
          <a:lstStyle/>
          <a:p>
            <a:r>
              <a:rPr lang="en-US" altLang="tr-TR" dirty="0"/>
              <a:t>It has a starch content similar to corn.</a:t>
            </a:r>
          </a:p>
          <a:p>
            <a:r>
              <a:rPr lang="en-US" altLang="tr-TR" dirty="0"/>
              <a:t>The ethanol yields from sorghum and corn were similar.</a:t>
            </a:r>
          </a:p>
          <a:p>
            <a:r>
              <a:rPr lang="en-US" altLang="tr-TR" dirty="0"/>
              <a:t>The advantage of Sorghum is its high resistance to drought and heat. This is because the waxy layer on the leaves holds the water in the plant. It is an important raw material that can be used in ethanol production in arid regions such as Africa and South Asia.</a:t>
            </a:r>
            <a:endParaRPr lang="tr-TR" altLang="tr-TR" dirty="0" smtClean="0"/>
          </a:p>
        </p:txBody>
      </p:sp>
    </p:spTree>
    <p:extLst>
      <p:ext uri="{BB962C8B-B14F-4D97-AF65-F5344CB8AC3E}">
        <p14:creationId xmlns:p14="http://schemas.microsoft.com/office/powerpoint/2010/main" val="3269024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p:cNvSpPr>
          <p:nvPr>
            <p:ph type="title"/>
          </p:nvPr>
        </p:nvSpPr>
        <p:spPr bwMode="auto"/>
        <p:txBody>
          <a:bodyPr/>
          <a:lstStyle/>
          <a:p>
            <a:r>
              <a:rPr lang="tr-TR" altLang="tr-TR" dirty="0" err="1" smtClean="0">
                <a:effectLst/>
              </a:rPr>
              <a:t>Oat</a:t>
            </a:r>
            <a:endParaRPr lang="tr-TR" altLang="tr-TR" dirty="0" smtClean="0">
              <a:effectLst/>
            </a:endParaRPr>
          </a:p>
        </p:txBody>
      </p:sp>
      <p:sp>
        <p:nvSpPr>
          <p:cNvPr id="2" name="Metin kutusu 1"/>
          <p:cNvSpPr txBox="1"/>
          <p:nvPr/>
        </p:nvSpPr>
        <p:spPr>
          <a:xfrm>
            <a:off x="1700981" y="2644877"/>
            <a:ext cx="9429135" cy="2677656"/>
          </a:xfrm>
          <a:prstGeom prst="rect">
            <a:avLst/>
          </a:prstGeom>
          <a:noFill/>
        </p:spPr>
        <p:txBody>
          <a:bodyPr wrap="square" rtlCol="0">
            <a:spAutoFit/>
          </a:bodyPr>
          <a:lstStyle/>
          <a:p>
            <a:r>
              <a:rPr lang="en-US" altLang="tr-TR" sz="2800" dirty="0" smtClean="0"/>
              <a:t>Oats are not used commercially in ethanol production. This is because it contains relatively less starch and the ratio of the shell weight to the whole seed weight is as high as 34%. Beta </a:t>
            </a:r>
            <a:r>
              <a:rPr lang="en-US" altLang="tr-TR" sz="2800" dirty="0" err="1" smtClean="0"/>
              <a:t>glucan</a:t>
            </a:r>
            <a:r>
              <a:rPr lang="en-US" altLang="tr-TR" sz="2800" dirty="0" smtClean="0"/>
              <a:t> content also causes viscosity.</a:t>
            </a:r>
          </a:p>
          <a:p>
            <a:endParaRPr lang="tr-TR" sz="2800" dirty="0"/>
          </a:p>
        </p:txBody>
      </p:sp>
    </p:spTree>
    <p:extLst>
      <p:ext uri="{BB962C8B-B14F-4D97-AF65-F5344CB8AC3E}">
        <p14:creationId xmlns:p14="http://schemas.microsoft.com/office/powerpoint/2010/main" val="2758564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p:nvPr>
        </p:nvSpPr>
        <p:spPr bwMode="auto"/>
        <p:txBody>
          <a:bodyPr/>
          <a:lstStyle/>
          <a:p>
            <a:r>
              <a:rPr lang="tr-TR" altLang="tr-TR" dirty="0" smtClean="0">
                <a:effectLst/>
              </a:rPr>
              <a:t>Rice</a:t>
            </a:r>
          </a:p>
        </p:txBody>
      </p:sp>
      <p:sp>
        <p:nvSpPr>
          <p:cNvPr id="175107" name="Rectangle 3"/>
          <p:cNvSpPr>
            <a:spLocks noGrp="1"/>
          </p:cNvSpPr>
          <p:nvPr>
            <p:ph type="body" idx="1"/>
          </p:nvPr>
        </p:nvSpPr>
        <p:spPr>
          <a:xfrm>
            <a:off x="835269" y="846138"/>
            <a:ext cx="9463454" cy="5732462"/>
          </a:xfrm>
        </p:spPr>
        <p:txBody>
          <a:bodyPr/>
          <a:lstStyle/>
          <a:p>
            <a:endParaRPr lang="en-US" altLang="tr-TR" dirty="0"/>
          </a:p>
          <a:p>
            <a:r>
              <a:rPr lang="en-US" altLang="tr-TR" dirty="0"/>
              <a:t>On the basis of total production, rice is the third product after wheat and corn in the world.</a:t>
            </a:r>
          </a:p>
          <a:p>
            <a:r>
              <a:rPr lang="en-US" altLang="tr-TR" dirty="0"/>
              <a:t>Starch content is high. (Even in Asia, many alcoholic drinks are produced from rice)</a:t>
            </a:r>
          </a:p>
          <a:p>
            <a:r>
              <a:rPr lang="en-US" altLang="tr-TR" dirty="0"/>
              <a:t>Another advantage is the easy separation of the rice husk.</a:t>
            </a:r>
          </a:p>
          <a:p>
            <a:r>
              <a:rPr lang="en-US" altLang="tr-TR" dirty="0"/>
              <a:t>However, rice is not used in bioethanol production in many countries. Because it requires a large amount of water for production and is used as food. But in more developed countries like the United States, damaged rice seeds can be used as raw materials for animal feed and ethanol production.</a:t>
            </a:r>
            <a:endParaRPr lang="tr-TR" altLang="tr-TR" dirty="0" smtClean="0"/>
          </a:p>
        </p:txBody>
      </p:sp>
    </p:spTree>
    <p:extLst>
      <p:ext uri="{BB962C8B-B14F-4D97-AF65-F5344CB8AC3E}">
        <p14:creationId xmlns:p14="http://schemas.microsoft.com/office/powerpoint/2010/main" val="930386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p:cNvSpPr>
          <p:nvPr>
            <p:ph type="title"/>
          </p:nvPr>
        </p:nvSpPr>
        <p:spPr bwMode="auto"/>
        <p:txBody>
          <a:bodyPr/>
          <a:lstStyle/>
          <a:p>
            <a:r>
              <a:rPr lang="tr-TR" altLang="tr-TR" dirty="0" err="1" smtClean="0">
                <a:effectLst/>
              </a:rPr>
              <a:t>Tubers</a:t>
            </a:r>
            <a:r>
              <a:rPr lang="tr-TR" altLang="tr-TR" dirty="0" smtClean="0">
                <a:effectLst/>
              </a:rPr>
              <a:t> </a:t>
            </a:r>
            <a:r>
              <a:rPr lang="tr-TR" altLang="tr-TR" dirty="0" err="1" smtClean="0">
                <a:effectLst/>
              </a:rPr>
              <a:t>and</a:t>
            </a:r>
            <a:r>
              <a:rPr lang="tr-TR" altLang="tr-TR" dirty="0" smtClean="0">
                <a:effectLst/>
              </a:rPr>
              <a:t> </a:t>
            </a:r>
            <a:r>
              <a:rPr lang="tr-TR" altLang="tr-TR" dirty="0" err="1" smtClean="0">
                <a:effectLst/>
              </a:rPr>
              <a:t>roots</a:t>
            </a:r>
            <a:endParaRPr lang="tr-TR" altLang="tr-TR" dirty="0" smtClean="0">
              <a:effectLst/>
            </a:endParaRPr>
          </a:p>
        </p:txBody>
      </p:sp>
      <p:sp>
        <p:nvSpPr>
          <p:cNvPr id="177155" name="Rectangle 3"/>
          <p:cNvSpPr>
            <a:spLocks noGrp="1"/>
          </p:cNvSpPr>
          <p:nvPr>
            <p:ph type="body" idx="1"/>
          </p:nvPr>
        </p:nvSpPr>
        <p:spPr/>
        <p:txBody>
          <a:bodyPr/>
          <a:lstStyle/>
          <a:p>
            <a:endParaRPr lang="en-US" altLang="tr-TR" dirty="0"/>
          </a:p>
          <a:p>
            <a:r>
              <a:rPr lang="en-US" altLang="tr-TR" dirty="0"/>
              <a:t>Tubers and roots are developed in moist areas that are not suitable for the development of cereals.</a:t>
            </a:r>
          </a:p>
          <a:p>
            <a:r>
              <a:rPr lang="en-US" altLang="tr-TR" dirty="0"/>
              <a:t>Due to their high starch content, they are important raw materials in ethanol production.</a:t>
            </a:r>
          </a:p>
          <a:p>
            <a:r>
              <a:rPr lang="en-US" altLang="tr-TR" dirty="0"/>
              <a:t>The most notable of these are cassava </a:t>
            </a:r>
            <a:r>
              <a:rPr lang="en-US" altLang="tr-TR" dirty="0" smtClean="0"/>
              <a:t>and </a:t>
            </a:r>
            <a:r>
              <a:rPr lang="en-US" altLang="tr-TR" dirty="0"/>
              <a:t>sweet potatoes.</a:t>
            </a:r>
            <a:endParaRPr lang="tr-TR" altLang="tr-TR" dirty="0" smtClean="0"/>
          </a:p>
        </p:txBody>
      </p:sp>
    </p:spTree>
    <p:extLst>
      <p:ext uri="{BB962C8B-B14F-4D97-AF65-F5344CB8AC3E}">
        <p14:creationId xmlns:p14="http://schemas.microsoft.com/office/powerpoint/2010/main" val="4184809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3"/>
          <p:cNvSpPr>
            <a:spLocks noGrp="1"/>
          </p:cNvSpPr>
          <p:nvPr>
            <p:ph type="body" idx="1"/>
          </p:nvPr>
        </p:nvSpPr>
        <p:spPr/>
        <p:txBody>
          <a:bodyPr/>
          <a:lstStyle/>
          <a:p>
            <a:endParaRPr lang="en-US" altLang="tr-TR" dirty="0"/>
          </a:p>
          <a:p>
            <a:r>
              <a:rPr lang="en-US" altLang="tr-TR" dirty="0"/>
              <a:t>Cassava: A tropical root. Low nutrient content and grows easily in arid areas. It is easy to develop. Africa and Asia have an important place in cassava production.</a:t>
            </a:r>
          </a:p>
          <a:p>
            <a:r>
              <a:rPr lang="en-US" altLang="tr-TR" dirty="0"/>
              <a:t>This root contains 22% starch and 70% moisture. When dried, the starch content is 73% and theoretically yields 0.45 L / kg ethanol.</a:t>
            </a:r>
          </a:p>
          <a:p>
            <a:r>
              <a:rPr lang="en-US" altLang="tr-TR" dirty="0"/>
              <a:t>Cassava starch is very easily </a:t>
            </a:r>
            <a:r>
              <a:rPr lang="en-US" altLang="tr-TR" dirty="0" err="1"/>
              <a:t>hydrolyzable</a:t>
            </a:r>
            <a:r>
              <a:rPr lang="en-US" altLang="tr-TR" dirty="0"/>
              <a:t> to fermentable sugars.</a:t>
            </a:r>
            <a:endParaRPr lang="tr-TR" altLang="tr-TR" dirty="0" smtClean="0"/>
          </a:p>
        </p:txBody>
      </p:sp>
    </p:spTree>
    <p:extLst>
      <p:ext uri="{BB962C8B-B14F-4D97-AF65-F5344CB8AC3E}">
        <p14:creationId xmlns:p14="http://schemas.microsoft.com/office/powerpoint/2010/main" val="892228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3"/>
          <p:cNvSpPr>
            <a:spLocks noGrp="1"/>
          </p:cNvSpPr>
          <p:nvPr>
            <p:ph type="body" idx="1"/>
          </p:nvPr>
        </p:nvSpPr>
        <p:spPr/>
        <p:txBody>
          <a:bodyPr/>
          <a:lstStyle/>
          <a:p>
            <a:r>
              <a:rPr lang="en-US" altLang="tr-TR" dirty="0"/>
              <a:t>Sweet Potato: Carbohydrate content of dry weight is between 80 and 90% band.</a:t>
            </a:r>
          </a:p>
          <a:p>
            <a:r>
              <a:rPr lang="en-US" altLang="tr-TR" dirty="0"/>
              <a:t>Most of the carbohydrate it contains is starch, but also contains glucose, fructose and sucrose. (these sugars can be converted into ethanol by yeast)</a:t>
            </a:r>
          </a:p>
          <a:p>
            <a:r>
              <a:rPr lang="en-US" altLang="tr-TR" dirty="0"/>
              <a:t>Ethanol is produced from this raw material in America, China and Thailand.</a:t>
            </a:r>
            <a:endParaRPr lang="tr-TR" altLang="tr-TR" dirty="0" smtClean="0"/>
          </a:p>
        </p:txBody>
      </p:sp>
    </p:spTree>
    <p:extLst>
      <p:ext uri="{BB962C8B-B14F-4D97-AF65-F5344CB8AC3E}">
        <p14:creationId xmlns:p14="http://schemas.microsoft.com/office/powerpoint/2010/main" val="4160756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p:cNvSpPr>
          <p:nvPr>
            <p:ph type="title"/>
          </p:nvPr>
        </p:nvSpPr>
        <p:spPr bwMode="auto"/>
        <p:txBody>
          <a:bodyPr/>
          <a:lstStyle/>
          <a:p>
            <a:r>
              <a:rPr lang="tr-TR" altLang="tr-TR" dirty="0" err="1">
                <a:effectLst/>
              </a:rPr>
              <a:t>Sugar</a:t>
            </a:r>
            <a:r>
              <a:rPr lang="tr-TR" altLang="tr-TR" dirty="0">
                <a:effectLst/>
              </a:rPr>
              <a:t> </a:t>
            </a:r>
            <a:r>
              <a:rPr lang="tr-TR" altLang="tr-TR" dirty="0" err="1">
                <a:effectLst/>
              </a:rPr>
              <a:t>Raw</a:t>
            </a:r>
            <a:r>
              <a:rPr lang="tr-TR" altLang="tr-TR" dirty="0">
                <a:effectLst/>
              </a:rPr>
              <a:t> </a:t>
            </a:r>
            <a:r>
              <a:rPr lang="tr-TR" altLang="tr-TR" dirty="0" err="1">
                <a:effectLst/>
              </a:rPr>
              <a:t>Materials</a:t>
            </a:r>
            <a:endParaRPr lang="tr-TR" altLang="tr-TR" dirty="0" smtClean="0">
              <a:effectLst/>
            </a:endParaRPr>
          </a:p>
        </p:txBody>
      </p:sp>
      <p:sp>
        <p:nvSpPr>
          <p:cNvPr id="181251" name="Rectangle 3"/>
          <p:cNvSpPr>
            <a:spLocks noGrp="1"/>
          </p:cNvSpPr>
          <p:nvPr>
            <p:ph type="body" idx="1"/>
          </p:nvPr>
        </p:nvSpPr>
        <p:spPr/>
        <p:txBody>
          <a:bodyPr/>
          <a:lstStyle/>
          <a:p>
            <a:endParaRPr lang="en-US" altLang="tr-TR" dirty="0"/>
          </a:p>
          <a:p>
            <a:r>
              <a:rPr lang="en-US" altLang="tr-TR" dirty="0"/>
              <a:t>Sugar cane: The most important ethanol raw material in Brazil.</a:t>
            </a:r>
          </a:p>
          <a:p>
            <a:r>
              <a:rPr lang="en-US" altLang="tr-TR" dirty="0"/>
              <a:t>Wet sugar cane contains 12-17% of total sugar by weight. 90% of the sugar is sucrose and 10% is glucose + fructose.</a:t>
            </a:r>
          </a:p>
          <a:p>
            <a:r>
              <a:rPr lang="en-US" altLang="tr-TR" dirty="0"/>
              <a:t>All of these sugars can be readily fermented to ethanol by S. cerevisiae.</a:t>
            </a:r>
            <a:endParaRPr lang="tr-TR" altLang="tr-TR" dirty="0" smtClean="0"/>
          </a:p>
        </p:txBody>
      </p:sp>
    </p:spTree>
    <p:extLst>
      <p:ext uri="{BB962C8B-B14F-4D97-AF65-F5344CB8AC3E}">
        <p14:creationId xmlns:p14="http://schemas.microsoft.com/office/powerpoint/2010/main" val="3980421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a:spLocks noGrp="1"/>
          </p:cNvSpPr>
          <p:nvPr>
            <p:ph type="body" idx="1"/>
          </p:nvPr>
        </p:nvSpPr>
        <p:spPr/>
        <p:txBody>
          <a:bodyPr/>
          <a:lstStyle/>
          <a:p>
            <a:r>
              <a:rPr lang="en-US" altLang="tr-TR" dirty="0"/>
              <a:t>Sugar beet: It is an important raw material such as wheat in ethanol production.</a:t>
            </a:r>
          </a:p>
          <a:p>
            <a:r>
              <a:rPr lang="en-US" altLang="tr-TR" dirty="0"/>
              <a:t>It is thought that its use will increase with some legal regulations in Europe.</a:t>
            </a:r>
          </a:p>
          <a:p>
            <a:r>
              <a:rPr lang="en-US" altLang="tr-TR" dirty="0"/>
              <a:t>Sugar beet contains 16-18% sugar.</a:t>
            </a:r>
            <a:endParaRPr lang="tr-TR" altLang="tr-TR" dirty="0" smtClean="0"/>
          </a:p>
        </p:txBody>
      </p:sp>
    </p:spTree>
    <p:extLst>
      <p:ext uri="{BB962C8B-B14F-4D97-AF65-F5344CB8AC3E}">
        <p14:creationId xmlns:p14="http://schemas.microsoft.com/office/powerpoint/2010/main" val="3168532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p:cNvSpPr>
          <p:nvPr>
            <p:ph type="title"/>
          </p:nvPr>
        </p:nvSpPr>
        <p:spPr bwMode="auto"/>
        <p:txBody>
          <a:bodyPr>
            <a:normAutofit fontScale="90000"/>
          </a:bodyPr>
          <a:lstStyle/>
          <a:p>
            <a:r>
              <a:rPr lang="tr-TR" altLang="tr-TR" dirty="0">
                <a:effectLst/>
              </a:rPr>
              <a:t/>
            </a:r>
            <a:br>
              <a:rPr lang="tr-TR" altLang="tr-TR" dirty="0">
                <a:effectLst/>
              </a:rPr>
            </a:br>
            <a:r>
              <a:rPr lang="tr-TR" altLang="tr-TR" dirty="0" err="1">
                <a:effectLst/>
              </a:rPr>
              <a:t>Lignocellulosic</a:t>
            </a:r>
            <a:r>
              <a:rPr lang="tr-TR" altLang="tr-TR" dirty="0">
                <a:effectLst/>
              </a:rPr>
              <a:t> </a:t>
            </a:r>
            <a:r>
              <a:rPr lang="tr-TR" altLang="tr-TR" dirty="0" err="1">
                <a:effectLst/>
              </a:rPr>
              <a:t>Raw</a:t>
            </a:r>
            <a:r>
              <a:rPr lang="tr-TR" altLang="tr-TR" dirty="0">
                <a:effectLst/>
              </a:rPr>
              <a:t> </a:t>
            </a:r>
            <a:r>
              <a:rPr lang="tr-TR" altLang="tr-TR" dirty="0" err="1">
                <a:effectLst/>
              </a:rPr>
              <a:t>Materials</a:t>
            </a:r>
            <a:endParaRPr lang="tr-TR" altLang="tr-TR" dirty="0" smtClean="0">
              <a:effectLst/>
            </a:endParaRPr>
          </a:p>
        </p:txBody>
      </p:sp>
      <p:sp>
        <p:nvSpPr>
          <p:cNvPr id="185347" name="Rectangle 3"/>
          <p:cNvSpPr>
            <a:spLocks noGrp="1"/>
          </p:cNvSpPr>
          <p:nvPr>
            <p:ph type="body" idx="1"/>
          </p:nvPr>
        </p:nvSpPr>
        <p:spPr/>
        <p:txBody>
          <a:bodyPr/>
          <a:lstStyle/>
          <a:p>
            <a:r>
              <a:rPr lang="en-US" altLang="tr-TR" dirty="0"/>
              <a:t>3 important components are cellulose, hemicellulose, and lignin.</a:t>
            </a:r>
          </a:p>
          <a:p>
            <a:r>
              <a:rPr lang="en-US" altLang="tr-TR" dirty="0"/>
              <a:t>The main sources of these three components are forest products and residues, agricultural wastes and a number of energy products.</a:t>
            </a:r>
            <a:endParaRPr lang="tr-TR" altLang="tr-TR" dirty="0" smtClean="0"/>
          </a:p>
        </p:txBody>
      </p:sp>
    </p:spTree>
    <p:extLst>
      <p:ext uri="{BB962C8B-B14F-4D97-AF65-F5344CB8AC3E}">
        <p14:creationId xmlns:p14="http://schemas.microsoft.com/office/powerpoint/2010/main" val="236771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title"/>
          </p:nvPr>
        </p:nvSpPr>
        <p:spPr bwMode="auto"/>
        <p:txBody>
          <a:bodyPr>
            <a:normAutofit fontScale="90000"/>
          </a:bodyPr>
          <a:lstStyle/>
          <a:p>
            <a:r>
              <a:rPr lang="tr-TR" altLang="tr-TR" dirty="0">
                <a:effectLst/>
              </a:rPr>
              <a:t/>
            </a:r>
            <a:br>
              <a:rPr lang="tr-TR" altLang="tr-TR" dirty="0">
                <a:effectLst/>
              </a:rPr>
            </a:br>
            <a:r>
              <a:rPr lang="tr-TR" altLang="tr-TR" dirty="0" err="1">
                <a:effectLst/>
              </a:rPr>
              <a:t>Cereal</a:t>
            </a:r>
            <a:r>
              <a:rPr lang="tr-TR" altLang="tr-TR" dirty="0">
                <a:effectLst/>
              </a:rPr>
              <a:t> </a:t>
            </a:r>
            <a:r>
              <a:rPr lang="tr-TR" altLang="tr-TR" dirty="0" err="1">
                <a:effectLst/>
              </a:rPr>
              <a:t>Grains</a:t>
            </a:r>
            <a:endParaRPr lang="tr-TR" altLang="tr-TR" dirty="0" smtClean="0">
              <a:effectLst/>
            </a:endParaRPr>
          </a:p>
        </p:txBody>
      </p:sp>
      <p:sp>
        <p:nvSpPr>
          <p:cNvPr id="155651" name="Rectangle 3"/>
          <p:cNvSpPr>
            <a:spLocks noGrp="1"/>
          </p:cNvSpPr>
          <p:nvPr>
            <p:ph type="body" idx="1"/>
          </p:nvPr>
        </p:nvSpPr>
        <p:spPr/>
        <p:txBody>
          <a:bodyPr/>
          <a:lstStyle/>
          <a:p>
            <a:r>
              <a:rPr lang="en-US" altLang="tr-TR" dirty="0">
                <a:latin typeface="Comic Sans MS" panose="030F0702030302020204" pitchFamily="66" charset="0"/>
              </a:rPr>
              <a:t>They are mostly used as food and feed.</a:t>
            </a:r>
          </a:p>
          <a:p>
            <a:endParaRPr lang="en-US" altLang="tr-TR" dirty="0">
              <a:latin typeface="Comic Sans MS" panose="030F0702030302020204" pitchFamily="66" charset="0"/>
            </a:endParaRPr>
          </a:p>
          <a:p>
            <a:r>
              <a:rPr lang="en-US" altLang="tr-TR" dirty="0">
                <a:latin typeface="Comic Sans MS" panose="030F0702030302020204" pitchFamily="66" charset="0"/>
              </a:rPr>
              <a:t>However, due to their high starch content, they can be used as raw materials in biofuel production and in the production of biologically based products.</a:t>
            </a:r>
          </a:p>
          <a:p>
            <a:endParaRPr lang="en-US" altLang="tr-TR" dirty="0">
              <a:latin typeface="Comic Sans MS" panose="030F0702030302020204" pitchFamily="66" charset="0"/>
            </a:endParaRPr>
          </a:p>
          <a:p>
            <a:r>
              <a:rPr lang="tr-TR" altLang="tr-TR" dirty="0" err="1" smtClean="0">
                <a:latin typeface="Comic Sans MS" panose="030F0702030302020204" pitchFamily="66" charset="0"/>
              </a:rPr>
              <a:t>From</a:t>
            </a:r>
            <a:r>
              <a:rPr lang="tr-TR" altLang="tr-TR" dirty="0" smtClean="0">
                <a:latin typeface="Comic Sans MS" panose="030F0702030302020204" pitchFamily="66" charset="0"/>
              </a:rPr>
              <a:t> </a:t>
            </a:r>
            <a:r>
              <a:rPr lang="tr-TR" altLang="tr-TR" dirty="0" err="1" smtClean="0">
                <a:latin typeface="Comic Sans MS" panose="030F0702030302020204" pitchFamily="66" charset="0"/>
              </a:rPr>
              <a:t>these</a:t>
            </a:r>
            <a:r>
              <a:rPr lang="tr-TR" altLang="tr-TR" dirty="0" smtClean="0">
                <a:latin typeface="Comic Sans MS" panose="030F0702030302020204" pitchFamily="66" charset="0"/>
              </a:rPr>
              <a:t> </a:t>
            </a:r>
            <a:r>
              <a:rPr lang="en-US" altLang="tr-TR" dirty="0" smtClean="0">
                <a:latin typeface="Comic Sans MS" panose="030F0702030302020204" pitchFamily="66" charset="0"/>
              </a:rPr>
              <a:t>raw </a:t>
            </a:r>
            <a:r>
              <a:rPr lang="en-US" altLang="tr-TR" dirty="0">
                <a:latin typeface="Comic Sans MS" panose="030F0702030302020204" pitchFamily="66" charset="0"/>
              </a:rPr>
              <a:t>materials, the only fuel commercially produced on a large scale is bioethanol.</a:t>
            </a:r>
            <a:endParaRPr lang="tr-TR" altLang="tr-TR" dirty="0" smtClean="0">
              <a:latin typeface="Comic Sans MS" panose="030F0702030302020204" pitchFamily="66" charset="0"/>
            </a:endParaRPr>
          </a:p>
        </p:txBody>
      </p:sp>
    </p:spTree>
    <p:extLst>
      <p:ext uri="{BB962C8B-B14F-4D97-AF65-F5344CB8AC3E}">
        <p14:creationId xmlns:p14="http://schemas.microsoft.com/office/powerpoint/2010/main" val="3455005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title"/>
          </p:nvPr>
        </p:nvSpPr>
        <p:spPr bwMode="auto"/>
        <p:txBody>
          <a:bodyPr/>
          <a:lstStyle/>
          <a:p>
            <a:r>
              <a:rPr lang="en-US" altLang="tr-TR" sz="2800" dirty="0">
                <a:effectLst/>
                <a:latin typeface="Comic Sans MS" panose="030F0702030302020204" pitchFamily="66" charset="0"/>
              </a:rPr>
              <a:t>Starch contents and theoretical ethanol yields of some cereal grains are summarized in the table.</a:t>
            </a:r>
            <a:endParaRPr lang="tr-TR" altLang="tr-TR" sz="2800" dirty="0">
              <a:effectLst/>
              <a:latin typeface="Comic Sans MS" panose="030F0702030302020204" pitchFamily="66" charset="0"/>
            </a:endParaRPr>
          </a:p>
        </p:txBody>
      </p:sp>
      <p:graphicFrame>
        <p:nvGraphicFramePr>
          <p:cNvPr id="208940" name="Group 44"/>
          <p:cNvGraphicFramePr>
            <a:graphicFrameLocks noGrp="1"/>
          </p:cNvGraphicFramePr>
          <p:nvPr>
            <p:ph idx="1"/>
            <p:extLst/>
          </p:nvPr>
        </p:nvGraphicFramePr>
        <p:xfrm>
          <a:off x="1981200" y="1481139"/>
          <a:ext cx="8362950" cy="4460876"/>
        </p:xfrm>
        <a:graphic>
          <a:graphicData uri="http://schemas.openxmlformats.org/drawingml/2006/table">
            <a:tbl>
              <a:tblPr/>
              <a:tblGrid>
                <a:gridCol w="2743200">
                  <a:extLst>
                    <a:ext uri="{9D8B030D-6E8A-4147-A177-3AD203B41FA5}">
                      <a16:colId xmlns:a16="http://schemas.microsoft.com/office/drawing/2014/main" val="1670457522"/>
                    </a:ext>
                  </a:extLst>
                </a:gridCol>
                <a:gridCol w="2743200">
                  <a:extLst>
                    <a:ext uri="{9D8B030D-6E8A-4147-A177-3AD203B41FA5}">
                      <a16:colId xmlns:a16="http://schemas.microsoft.com/office/drawing/2014/main" val="2843678045"/>
                    </a:ext>
                  </a:extLst>
                </a:gridCol>
                <a:gridCol w="2876550">
                  <a:extLst>
                    <a:ext uri="{9D8B030D-6E8A-4147-A177-3AD203B41FA5}">
                      <a16:colId xmlns:a16="http://schemas.microsoft.com/office/drawing/2014/main" val="1439288272"/>
                    </a:ext>
                  </a:extLst>
                </a:gridCol>
              </a:tblGrid>
              <a:tr h="647700">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1"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Grain</a:t>
                      </a:r>
                      <a:r>
                        <a:rPr kumimoji="0" lang="tr-TR" altLang="tr-TR" sz="2800" b="1"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rPr>
                        <a:t> </a:t>
                      </a:r>
                      <a:r>
                        <a:rPr kumimoji="0" lang="tr-TR" altLang="tr-TR" sz="2800" b="1"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type</a:t>
                      </a:r>
                      <a:endParaRPr kumimoji="0" lang="tr-TR" altLang="tr-TR" sz="2800" b="1"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1"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starch</a:t>
                      </a:r>
                      <a:r>
                        <a:rPr kumimoji="0" lang="tr-TR" altLang="tr-TR" sz="2800" b="1"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1"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Etahnol</a:t>
                      </a:r>
                      <a:r>
                        <a:rPr kumimoji="0" lang="tr-TR" altLang="tr-TR" sz="2800" b="1"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rPr>
                        <a:t> L/kg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7603362"/>
                  </a:ext>
                </a:extLst>
              </a:tr>
              <a:tr h="579438">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corn</a:t>
                      </a:r>
                      <a:endPar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0.52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4175205"/>
                  </a:ext>
                </a:extLst>
              </a:tr>
              <a:tr h="647700">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wheat</a:t>
                      </a:r>
                      <a:endPar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0.55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1127747"/>
                  </a:ext>
                </a:extLst>
              </a:tr>
              <a:tr h="646113">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barley</a:t>
                      </a:r>
                      <a:endPar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0705415"/>
                  </a:ext>
                </a:extLst>
              </a:tr>
              <a:tr h="647700">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sorghum</a:t>
                      </a:r>
                      <a:endPar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0.52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9389842"/>
                  </a:ext>
                </a:extLst>
              </a:tr>
              <a:tr h="644525">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oat</a:t>
                      </a:r>
                      <a:endPar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0.42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5002204"/>
                  </a:ext>
                </a:extLst>
              </a:tr>
              <a:tr h="647700">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err="1" smtClean="0">
                          <a:ln>
                            <a:noFill/>
                          </a:ln>
                          <a:solidFill>
                            <a:schemeClr val="tx1"/>
                          </a:solidFill>
                          <a:effectLst/>
                          <a:latin typeface="Comic Sans MS" panose="030F0702030302020204" pitchFamily="66" charset="0"/>
                          <a:ea typeface="MS PGothic" panose="020B0600070205080204" pitchFamily="34" charset="-128"/>
                        </a:rPr>
                        <a:t>rice</a:t>
                      </a:r>
                      <a:endPar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smtClean="0">
                          <a:ln>
                            <a:noFill/>
                          </a:ln>
                          <a:solidFill>
                            <a:schemeClr val="tx1"/>
                          </a:solidFill>
                          <a:effectLst/>
                          <a:latin typeface="Comic Sans MS" panose="030F0702030302020204" pitchFamily="66" charset="0"/>
                          <a:ea typeface="MS PGothic" panose="020B0600070205080204" pitchFamily="34" charset="-128"/>
                        </a:rPr>
                        <a:t>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09538">
                        <a:spcBef>
                          <a:spcPts val="400"/>
                        </a:spcBef>
                        <a:buClr>
                          <a:schemeClr val="accent1"/>
                        </a:buClr>
                        <a:buSzPct val="68000"/>
                        <a:buFont typeface="Wingdings 3" panose="05040102010807070707" pitchFamily="18" charset="2"/>
                        <a:defRPr sz="2300">
                          <a:solidFill>
                            <a:schemeClr val="tx1"/>
                          </a:solidFill>
                          <a:latin typeface="Lucida Sans Unicode" panose="020B0602030504020204" pitchFamily="34" charset="0"/>
                          <a:ea typeface="MS PGothic" panose="020B0600070205080204" pitchFamily="34" charset="-128"/>
                        </a:defRPr>
                      </a:lvl1pPr>
                      <a:lvl2pPr marL="742950" indent="-285750">
                        <a:spcBef>
                          <a:spcPts val="325"/>
                        </a:spcBef>
                        <a:buClr>
                          <a:schemeClr val="accent1"/>
                        </a:buClr>
                        <a:buFont typeface="Verdana" panose="020B0604030504040204" pitchFamily="34" charset="0"/>
                        <a:defRPr sz="2100">
                          <a:solidFill>
                            <a:schemeClr val="tx1"/>
                          </a:solidFill>
                          <a:latin typeface="Lucida Sans Unicode" panose="020B0602030504020204" pitchFamily="34" charset="0"/>
                          <a:ea typeface="MS PGothic" panose="020B0600070205080204" pitchFamily="34" charset="-128"/>
                        </a:defRPr>
                      </a:lvl2pPr>
                      <a:lvl3pPr marL="1143000" indent="-228600">
                        <a:spcBef>
                          <a:spcPts val="350"/>
                        </a:spcBef>
                        <a:buClr>
                          <a:schemeClr val="accent2"/>
                        </a:buClr>
                        <a:buSzPct val="100000"/>
                        <a:buFont typeface="Wingdings 2" panose="05020102010507070707" pitchFamily="18" charset="2"/>
                        <a:defRPr sz="1900">
                          <a:solidFill>
                            <a:schemeClr val="tx1"/>
                          </a:solidFill>
                          <a:latin typeface="Lucida Sans Unicode" panose="020B0602030504020204" pitchFamily="34" charset="0"/>
                          <a:ea typeface="MS PGothic" panose="020B0600070205080204" pitchFamily="34" charset="-128"/>
                        </a:defRPr>
                      </a:lvl3pPr>
                      <a:lvl4pPr marL="1600200" indent="-228600">
                        <a:spcBef>
                          <a:spcPts val="350"/>
                        </a:spcBef>
                        <a:buClr>
                          <a:schemeClr val="accent2"/>
                        </a:buClr>
                        <a:buFont typeface="Wingdings 2" panose="05020102010507070707" pitchFamily="18" charset="2"/>
                        <a:defRPr sz="1700">
                          <a:solidFill>
                            <a:schemeClr val="tx1"/>
                          </a:solidFill>
                          <a:latin typeface="Lucida Sans Unicode" panose="020B0602030504020204" pitchFamily="34" charset="0"/>
                          <a:ea typeface="MS PGothic" panose="020B0600070205080204" pitchFamily="34" charset="-128"/>
                        </a:defRPr>
                      </a:lvl4pPr>
                      <a:lvl5pPr marL="2057400" indent="-228600">
                        <a:spcBef>
                          <a:spcPts val="350"/>
                        </a:spcBef>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5pPr>
                      <a:lvl6pPr marL="25146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6pPr>
                      <a:lvl7pPr marL="29718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7pPr>
                      <a:lvl8pPr marL="34290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8pPr>
                      <a:lvl9pPr marL="3886200" indent="-228600" eaLnBrk="0" fontAlgn="base" hangingPunct="0">
                        <a:spcBef>
                          <a:spcPts val="350"/>
                        </a:spcBef>
                        <a:spcAft>
                          <a:spcPct val="0"/>
                        </a:spcAft>
                        <a:buClr>
                          <a:schemeClr val="accent2"/>
                        </a:buClr>
                        <a:buFont typeface="Wingdings 2" panose="05020102010507070707" pitchFamily="18" charset="2"/>
                        <a:defRPr sz="1600">
                          <a:solidFill>
                            <a:schemeClr val="tx1"/>
                          </a:solidFill>
                          <a:latin typeface="Lucida Sans Unicode" panose="020B0602030504020204" pitchFamily="34" charset="0"/>
                          <a:ea typeface="MS PGothic" panose="020B0600070205080204" pitchFamily="34" charset="-128"/>
                        </a:defRPr>
                      </a:lvl9p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anose="05040102010807070707" pitchFamily="18" charset="2"/>
                        <a:buNone/>
                        <a:tabLst/>
                      </a:pPr>
                      <a:r>
                        <a:rPr kumimoji="0" lang="tr-TR" altLang="tr-TR" sz="2800" b="0" i="0" u="none" strike="noStrike" cap="none" normalizeH="0" baseline="0" dirty="0" smtClean="0">
                          <a:ln>
                            <a:noFill/>
                          </a:ln>
                          <a:solidFill>
                            <a:schemeClr val="tx1"/>
                          </a:solidFill>
                          <a:effectLst/>
                          <a:latin typeface="Comic Sans MS" panose="030F0702030302020204" pitchFamily="66" charset="0"/>
                          <a:ea typeface="MS PGothic" panose="020B0600070205080204" pitchFamily="34" charset="-128"/>
                        </a:rPr>
                        <a:t>0.57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2076246"/>
                  </a:ext>
                </a:extLst>
              </a:tr>
            </a:tbl>
          </a:graphicData>
        </a:graphic>
      </p:graphicFrame>
    </p:spTree>
    <p:extLst>
      <p:ext uri="{BB962C8B-B14F-4D97-AF65-F5344CB8AC3E}">
        <p14:creationId xmlns:p14="http://schemas.microsoft.com/office/powerpoint/2010/main" val="1705147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p:cNvSpPr>
          <p:nvPr>
            <p:ph type="body" idx="1"/>
          </p:nvPr>
        </p:nvSpPr>
        <p:spPr/>
        <p:txBody>
          <a:bodyPr/>
          <a:lstStyle/>
          <a:p>
            <a:endParaRPr lang="tr-TR" altLang="tr-TR" dirty="0">
              <a:latin typeface="Comic Sans MS" panose="030F0702030302020204" pitchFamily="66" charset="0"/>
            </a:endParaRPr>
          </a:p>
          <a:p>
            <a:r>
              <a:rPr lang="tr-TR" altLang="tr-TR" dirty="0" err="1">
                <a:latin typeface="Comic Sans MS" panose="030F0702030302020204" pitchFamily="66" charset="0"/>
              </a:rPr>
              <a:t>Theoretical</a:t>
            </a:r>
            <a:r>
              <a:rPr lang="tr-TR" altLang="tr-TR" dirty="0">
                <a:latin typeface="Comic Sans MS" panose="030F0702030302020204" pitchFamily="66" charset="0"/>
              </a:rPr>
              <a:t> </a:t>
            </a:r>
            <a:r>
              <a:rPr lang="tr-TR" altLang="tr-TR" dirty="0" err="1">
                <a:latin typeface="Comic Sans MS" panose="030F0702030302020204" pitchFamily="66" charset="0"/>
              </a:rPr>
              <a:t>yield</a:t>
            </a:r>
            <a:r>
              <a:rPr lang="tr-TR" altLang="tr-TR" dirty="0">
                <a:latin typeface="Comic Sans MS" panose="030F0702030302020204" pitchFamily="66" charset="0"/>
              </a:rPr>
              <a:t> 0.51 kg </a:t>
            </a:r>
            <a:r>
              <a:rPr lang="tr-TR" altLang="tr-TR" dirty="0" err="1">
                <a:latin typeface="Comic Sans MS" panose="030F0702030302020204" pitchFamily="66" charset="0"/>
              </a:rPr>
              <a:t>ethanol</a:t>
            </a:r>
            <a:r>
              <a:rPr lang="tr-TR" altLang="tr-TR" dirty="0">
                <a:latin typeface="Comic Sans MS" panose="030F0702030302020204" pitchFamily="66" charset="0"/>
              </a:rPr>
              <a:t> / kg </a:t>
            </a:r>
            <a:r>
              <a:rPr lang="tr-TR" altLang="tr-TR" dirty="0" err="1">
                <a:latin typeface="Comic Sans MS" panose="030F0702030302020204" pitchFamily="66" charset="0"/>
              </a:rPr>
              <a:t>glucose</a:t>
            </a:r>
            <a:endParaRPr lang="tr-TR" altLang="tr-TR" dirty="0" smtClean="0">
              <a:latin typeface="Comic Sans MS" panose="030F0702030302020204" pitchFamily="66" charset="0"/>
            </a:endParaRPr>
          </a:p>
          <a:p>
            <a:endParaRPr lang="tr-TR" altLang="tr-TR" dirty="0" smtClean="0">
              <a:latin typeface="Comic Sans MS" panose="030F0702030302020204" pitchFamily="66" charset="0"/>
            </a:endParaRPr>
          </a:p>
          <a:p>
            <a:endParaRPr lang="tr-TR" altLang="tr-TR" sz="3200" dirty="0">
              <a:latin typeface="Comic Sans MS" panose="030F0702030302020204" pitchFamily="66" charset="0"/>
            </a:endParaRPr>
          </a:p>
          <a:p>
            <a:r>
              <a:rPr lang="en-US" altLang="tr-TR" dirty="0">
                <a:latin typeface="Comic Sans MS" panose="030F0702030302020204" pitchFamily="66" charset="0"/>
              </a:rPr>
              <a:t>After hydrolysis, 1 kg of starch forms 1.11 kg of glucose !!!!!!!!</a:t>
            </a:r>
            <a:endParaRPr lang="tr-TR" altLang="tr-TR" dirty="0" smtClean="0">
              <a:latin typeface="Comic Sans MS" panose="030F0702030302020204" pitchFamily="66" charset="0"/>
            </a:endParaRPr>
          </a:p>
        </p:txBody>
      </p:sp>
    </p:spTree>
    <p:extLst>
      <p:ext uri="{BB962C8B-B14F-4D97-AF65-F5344CB8AC3E}">
        <p14:creationId xmlns:p14="http://schemas.microsoft.com/office/powerpoint/2010/main" val="75771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p:cNvSpPr>
          <p:nvPr>
            <p:ph type="body" idx="1"/>
          </p:nvPr>
        </p:nvSpPr>
        <p:spPr/>
        <p:txBody>
          <a:bodyPr/>
          <a:lstStyle/>
          <a:p>
            <a:endParaRPr lang="en-US" altLang="tr-TR" dirty="0">
              <a:latin typeface="Comic Sans MS" panose="030F0702030302020204" pitchFamily="66" charset="0"/>
            </a:endParaRPr>
          </a:p>
          <a:p>
            <a:r>
              <a:rPr lang="en-US" altLang="tr-TR" dirty="0">
                <a:latin typeface="Comic Sans MS" panose="030F0702030302020204" pitchFamily="66" charset="0"/>
              </a:rPr>
              <a:t>Starch is a glucose polymer consisting of two main structures called amylose and amylopectin.</a:t>
            </a:r>
          </a:p>
          <a:p>
            <a:r>
              <a:rPr lang="en-US" altLang="tr-TR" dirty="0">
                <a:latin typeface="Comic Sans MS" panose="030F0702030302020204" pitchFamily="66" charset="0"/>
              </a:rPr>
              <a:t>Amylose is a linear polymer (glucose molecules bound by α-1,4 bonds)</a:t>
            </a:r>
          </a:p>
          <a:p>
            <a:r>
              <a:rPr lang="en-US" altLang="tr-TR" dirty="0">
                <a:latin typeface="Comic Sans MS" panose="030F0702030302020204" pitchFamily="66" charset="0"/>
              </a:rPr>
              <a:t>Amylopectin is a larger and branched structure. It contains both α-1,4 and α-1,6 bonds.</a:t>
            </a:r>
          </a:p>
          <a:p>
            <a:r>
              <a:rPr lang="en-US" altLang="tr-TR" dirty="0">
                <a:latin typeface="Comic Sans MS" panose="030F0702030302020204" pitchFamily="66" charset="0"/>
              </a:rPr>
              <a:t>Most starches contain 25% amylose and 75% amylopectin.</a:t>
            </a:r>
            <a:endParaRPr lang="el-GR" altLang="tr-TR" dirty="0" smtClean="0">
              <a:latin typeface="Comic Sans MS" panose="030F0702030302020204" pitchFamily="66" charset="0"/>
              <a:cs typeface="Lucida Sans Unicode" panose="020B0602030504020204" pitchFamily="34" charset="0"/>
            </a:endParaRPr>
          </a:p>
        </p:txBody>
      </p:sp>
    </p:spTree>
    <p:extLst>
      <p:ext uri="{BB962C8B-B14F-4D97-AF65-F5344CB8AC3E}">
        <p14:creationId xmlns:p14="http://schemas.microsoft.com/office/powerpoint/2010/main" val="696535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p:cNvSpPr>
          <p:nvPr>
            <p:ph type="body" idx="1"/>
          </p:nvPr>
        </p:nvSpPr>
        <p:spPr/>
        <p:txBody>
          <a:bodyPr/>
          <a:lstStyle/>
          <a:p>
            <a:endParaRPr lang="en-US" altLang="tr-TR" dirty="0">
              <a:latin typeface="Comic Sans MS" panose="030F0702030302020204" pitchFamily="66" charset="0"/>
            </a:endParaRPr>
          </a:p>
          <a:p>
            <a:r>
              <a:rPr lang="en-US" altLang="tr-TR" dirty="0">
                <a:latin typeface="Comic Sans MS" panose="030F0702030302020204" pitchFamily="66" charset="0"/>
              </a:rPr>
              <a:t>Starch can be converted to glucose by enzyme hydrolysis, the monomeric sugar that </a:t>
            </a:r>
            <a:r>
              <a:rPr lang="en-US" altLang="tr-TR" dirty="0" err="1">
                <a:latin typeface="Comic Sans MS" panose="030F0702030302020204" pitchFamily="66" charset="0"/>
              </a:rPr>
              <a:t>S.cerevisiae</a:t>
            </a:r>
            <a:r>
              <a:rPr lang="en-US" altLang="tr-TR" dirty="0">
                <a:latin typeface="Comic Sans MS" panose="030F0702030302020204" pitchFamily="66" charset="0"/>
              </a:rPr>
              <a:t> can use.</a:t>
            </a:r>
          </a:p>
          <a:p>
            <a:endParaRPr lang="en-US" altLang="tr-TR" dirty="0">
              <a:latin typeface="Comic Sans MS" panose="030F0702030302020204" pitchFamily="66" charset="0"/>
            </a:endParaRPr>
          </a:p>
          <a:p>
            <a:r>
              <a:rPr lang="en-US" altLang="tr-TR" dirty="0">
                <a:latin typeface="Comic Sans MS" panose="030F0702030302020204" pitchFamily="66" charset="0"/>
              </a:rPr>
              <a:t>Today, hydrolysis of starch by enzyme is </a:t>
            </a:r>
            <a:r>
              <a:rPr lang="en-US" altLang="tr-TR" dirty="0" smtClean="0">
                <a:latin typeface="Comic Sans MS" panose="030F0702030302020204" pitchFamily="66" charset="0"/>
              </a:rPr>
              <a:t>highly </a:t>
            </a:r>
            <a:r>
              <a:rPr lang="tr-TR" altLang="tr-TR" dirty="0" err="1" smtClean="0">
                <a:latin typeface="Comic Sans MS" panose="030F0702030302020204" pitchFamily="66" charset="0"/>
              </a:rPr>
              <a:t>important</a:t>
            </a:r>
            <a:r>
              <a:rPr lang="tr-TR" altLang="tr-TR" dirty="0" smtClean="0">
                <a:latin typeface="Comic Sans MS" panose="030F0702030302020204" pitchFamily="66" charset="0"/>
              </a:rPr>
              <a:t> in</a:t>
            </a:r>
            <a:r>
              <a:rPr lang="en-US" altLang="tr-TR" dirty="0" smtClean="0">
                <a:latin typeface="Comic Sans MS" panose="030F0702030302020204" pitchFamily="66" charset="0"/>
              </a:rPr>
              <a:t> </a:t>
            </a:r>
            <a:r>
              <a:rPr lang="en-US" altLang="tr-TR" dirty="0">
                <a:latin typeface="Comic Sans MS" panose="030F0702030302020204" pitchFamily="66" charset="0"/>
              </a:rPr>
              <a:t>industry and low-cost hydrolysis is performed on the market.</a:t>
            </a:r>
            <a:endParaRPr lang="tr-TR" altLang="tr-TR" dirty="0" smtClean="0">
              <a:latin typeface="Comic Sans MS" panose="030F0702030302020204" pitchFamily="66" charset="0"/>
            </a:endParaRPr>
          </a:p>
        </p:txBody>
      </p:sp>
    </p:spTree>
    <p:extLst>
      <p:ext uri="{BB962C8B-B14F-4D97-AF65-F5344CB8AC3E}">
        <p14:creationId xmlns:p14="http://schemas.microsoft.com/office/powerpoint/2010/main" val="621097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p:cNvSpPr>
          <p:nvPr>
            <p:ph type="title"/>
          </p:nvPr>
        </p:nvSpPr>
        <p:spPr bwMode="auto"/>
        <p:txBody>
          <a:bodyPr/>
          <a:lstStyle/>
          <a:p>
            <a:r>
              <a:rPr lang="tr-TR" altLang="tr-TR" dirty="0" err="1" smtClean="0">
                <a:effectLst/>
              </a:rPr>
              <a:t>Corn</a:t>
            </a:r>
            <a:endParaRPr lang="tr-TR" altLang="tr-TR" dirty="0" smtClean="0">
              <a:effectLst/>
            </a:endParaRPr>
          </a:p>
        </p:txBody>
      </p:sp>
      <p:sp>
        <p:nvSpPr>
          <p:cNvPr id="160771" name="Rectangle 3"/>
          <p:cNvSpPr>
            <a:spLocks noGrp="1"/>
          </p:cNvSpPr>
          <p:nvPr>
            <p:ph type="body" idx="1"/>
          </p:nvPr>
        </p:nvSpPr>
        <p:spPr/>
        <p:txBody>
          <a:bodyPr/>
          <a:lstStyle/>
          <a:p>
            <a:endParaRPr lang="en-US" altLang="tr-TR" dirty="0"/>
          </a:p>
          <a:p>
            <a:r>
              <a:rPr lang="en-US" altLang="tr-TR" dirty="0"/>
              <a:t>In America and Canada, corn is the most important raw material used in ethanol production.</a:t>
            </a:r>
          </a:p>
          <a:p>
            <a:r>
              <a:rPr lang="en-US" altLang="tr-TR" dirty="0" smtClean="0"/>
              <a:t>America </a:t>
            </a:r>
            <a:r>
              <a:rPr lang="en-US" altLang="tr-TR" dirty="0"/>
              <a:t>is the largest corn producer in the world. China ranks second.</a:t>
            </a:r>
            <a:endParaRPr lang="tr-TR" altLang="tr-TR" dirty="0" smtClean="0"/>
          </a:p>
        </p:txBody>
      </p:sp>
    </p:spTree>
    <p:extLst>
      <p:ext uri="{BB962C8B-B14F-4D97-AF65-F5344CB8AC3E}">
        <p14:creationId xmlns:p14="http://schemas.microsoft.com/office/powerpoint/2010/main" val="272149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p:cNvSpPr>
          <p:nvPr>
            <p:ph type="title"/>
          </p:nvPr>
        </p:nvSpPr>
        <p:spPr bwMode="auto"/>
        <p:txBody>
          <a:bodyPr/>
          <a:lstStyle/>
          <a:p>
            <a:r>
              <a:rPr lang="tr-TR" altLang="tr-TR" dirty="0" err="1" smtClean="0">
                <a:effectLst/>
              </a:rPr>
              <a:t>Wheat</a:t>
            </a:r>
            <a:endParaRPr lang="tr-TR" altLang="tr-TR" dirty="0" smtClean="0">
              <a:effectLst/>
            </a:endParaRPr>
          </a:p>
        </p:txBody>
      </p:sp>
      <p:sp>
        <p:nvSpPr>
          <p:cNvPr id="163843" name="Rectangle 3"/>
          <p:cNvSpPr>
            <a:spLocks noGrp="1"/>
          </p:cNvSpPr>
          <p:nvPr>
            <p:ph type="body" idx="1"/>
          </p:nvPr>
        </p:nvSpPr>
        <p:spPr/>
        <p:txBody>
          <a:bodyPr/>
          <a:lstStyle/>
          <a:p>
            <a:endParaRPr lang="en-US" altLang="tr-TR" dirty="0"/>
          </a:p>
          <a:p>
            <a:r>
              <a:rPr lang="en-US" altLang="tr-TR" dirty="0"/>
              <a:t>Wheat starch is currently used only in two plants in the US to produce ethanol.</a:t>
            </a:r>
          </a:p>
          <a:p>
            <a:r>
              <a:rPr lang="en-US" altLang="tr-TR" dirty="0"/>
              <a:t>It is an important raw material in biofuel production in other countries.</a:t>
            </a:r>
          </a:p>
          <a:p>
            <a:r>
              <a:rPr lang="en-US" altLang="tr-TR" dirty="0"/>
              <a:t>In Canada, 15% of ethanol is produced from wheat.</a:t>
            </a:r>
          </a:p>
          <a:p>
            <a:r>
              <a:rPr lang="en-US" altLang="tr-TR" dirty="0"/>
              <a:t>Wheat is the primary raw material for starch-based ethanol production in Europe and Australia.</a:t>
            </a:r>
            <a:endParaRPr lang="tr-TR" altLang="tr-TR" dirty="0" smtClean="0"/>
          </a:p>
        </p:txBody>
      </p:sp>
    </p:spTree>
    <p:extLst>
      <p:ext uri="{BB962C8B-B14F-4D97-AF65-F5344CB8AC3E}">
        <p14:creationId xmlns:p14="http://schemas.microsoft.com/office/powerpoint/2010/main" val="856708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p:cNvSpPr>
          <p:nvPr>
            <p:ph type="title"/>
          </p:nvPr>
        </p:nvSpPr>
        <p:spPr bwMode="auto"/>
        <p:txBody>
          <a:bodyPr/>
          <a:lstStyle/>
          <a:p>
            <a:r>
              <a:rPr lang="tr-TR" altLang="tr-TR" dirty="0" err="1" smtClean="0">
                <a:effectLst/>
              </a:rPr>
              <a:t>Barley</a:t>
            </a:r>
            <a:endParaRPr lang="tr-TR" altLang="tr-TR" dirty="0" smtClean="0">
              <a:effectLst/>
            </a:endParaRPr>
          </a:p>
        </p:txBody>
      </p:sp>
      <p:sp>
        <p:nvSpPr>
          <p:cNvPr id="166915" name="Rectangle 3"/>
          <p:cNvSpPr>
            <a:spLocks noGrp="1"/>
          </p:cNvSpPr>
          <p:nvPr>
            <p:ph type="body" idx="1"/>
          </p:nvPr>
        </p:nvSpPr>
        <p:spPr/>
        <p:txBody>
          <a:bodyPr/>
          <a:lstStyle/>
          <a:p>
            <a:r>
              <a:rPr lang="en-US" altLang="tr-TR" dirty="0"/>
              <a:t>Barley is an alternative raw material used in ethanol production in the USA, especially in regions developed </a:t>
            </a:r>
            <a:r>
              <a:rPr lang="tr-TR" altLang="tr-TR" dirty="0" smtClean="0"/>
              <a:t>in </a:t>
            </a:r>
            <a:r>
              <a:rPr lang="en-US" altLang="tr-TR" dirty="0" smtClean="0"/>
              <a:t>winter </a:t>
            </a:r>
            <a:endParaRPr lang="tr-TR" altLang="tr-TR" dirty="0" smtClean="0"/>
          </a:p>
          <a:p>
            <a:r>
              <a:rPr lang="en-US" altLang="tr-TR" dirty="0" smtClean="0"/>
              <a:t>Although </a:t>
            </a:r>
            <a:r>
              <a:rPr lang="en-US" altLang="tr-TR" dirty="0"/>
              <a:t>it is an alternative raw material, there are problems in the production of ethanol from barley.</a:t>
            </a:r>
          </a:p>
          <a:p>
            <a:r>
              <a:rPr lang="en-US" altLang="tr-TR" dirty="0"/>
              <a:t>Barley has less starch content than corn, so ethanol yield is also low.</a:t>
            </a:r>
          </a:p>
          <a:p>
            <a:r>
              <a:rPr lang="en-US" altLang="tr-TR" dirty="0"/>
              <a:t>Barley contains a significant amount of β-</a:t>
            </a:r>
            <a:r>
              <a:rPr lang="en-US" altLang="tr-TR" dirty="0" err="1"/>
              <a:t>glucan</a:t>
            </a:r>
            <a:r>
              <a:rPr lang="en-US" altLang="tr-TR" dirty="0"/>
              <a:t>.</a:t>
            </a:r>
            <a:endParaRPr lang="tr-TR" altLang="tr-TR" dirty="0" smtClean="0"/>
          </a:p>
        </p:txBody>
      </p:sp>
    </p:spTree>
    <p:extLst>
      <p:ext uri="{BB962C8B-B14F-4D97-AF65-F5344CB8AC3E}">
        <p14:creationId xmlns:p14="http://schemas.microsoft.com/office/powerpoint/2010/main" val="187880866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12</TotalTime>
  <Words>960</Words>
  <Application>Microsoft Office PowerPoint</Application>
  <PresentationFormat>Geniş ekran</PresentationFormat>
  <Paragraphs>96</Paragraphs>
  <Slides>19</Slides>
  <Notes>0</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19</vt:i4>
      </vt:variant>
    </vt:vector>
  </HeadingPairs>
  <TitlesOfParts>
    <vt:vector size="31" baseType="lpstr">
      <vt:lpstr>ＭＳ Ｐゴシック</vt:lpstr>
      <vt:lpstr>ＭＳ Ｐゴシック</vt:lpstr>
      <vt:lpstr>Arial</vt:lpstr>
      <vt:lpstr>Calibri</vt:lpstr>
      <vt:lpstr>Calibri Light</vt:lpstr>
      <vt:lpstr>Comic Sans MS</vt:lpstr>
      <vt:lpstr>Lucida Sans Unicode</vt:lpstr>
      <vt:lpstr>Verdana</vt:lpstr>
      <vt:lpstr>Wingdings 2</vt:lpstr>
      <vt:lpstr>Wingdings 3</vt:lpstr>
      <vt:lpstr>Office Teması</vt:lpstr>
      <vt:lpstr>Kalabalık</vt:lpstr>
      <vt:lpstr>Raw materials for Bioethanol Production</vt:lpstr>
      <vt:lpstr> Cereal Grains</vt:lpstr>
      <vt:lpstr>Starch contents and theoretical ethanol yields of some cereal grains are summarized in the table.</vt:lpstr>
      <vt:lpstr>PowerPoint Sunusu</vt:lpstr>
      <vt:lpstr>PowerPoint Sunusu</vt:lpstr>
      <vt:lpstr>PowerPoint Sunusu</vt:lpstr>
      <vt:lpstr>Corn</vt:lpstr>
      <vt:lpstr>Wheat</vt:lpstr>
      <vt:lpstr>Barley</vt:lpstr>
      <vt:lpstr>PowerPoint Sunusu</vt:lpstr>
      <vt:lpstr>Sweet sorghum</vt:lpstr>
      <vt:lpstr>Oat</vt:lpstr>
      <vt:lpstr>Rice</vt:lpstr>
      <vt:lpstr>Tubers and roots</vt:lpstr>
      <vt:lpstr>PowerPoint Sunusu</vt:lpstr>
      <vt:lpstr>PowerPoint Sunusu</vt:lpstr>
      <vt:lpstr>Sugar Raw Materials</vt:lpstr>
      <vt:lpstr>PowerPoint Sunusu</vt:lpstr>
      <vt:lpstr> Lignocellulosic Raw Materials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Sevgi ERTUĞRUL</dc:creator>
  <cp:lastModifiedBy>Sevgi ERTUĞRUL</cp:lastModifiedBy>
  <cp:revision>2</cp:revision>
  <dcterms:created xsi:type="dcterms:W3CDTF">2020-01-08T05:21:16Z</dcterms:created>
  <dcterms:modified xsi:type="dcterms:W3CDTF">2020-01-08T05:33:36Z</dcterms:modified>
</cp:coreProperties>
</file>