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76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7" r:id="rId13"/>
    <p:sldId id="266" r:id="rId14"/>
    <p:sldId id="272" r:id="rId15"/>
    <p:sldId id="273" r:id="rId16"/>
    <p:sldId id="268" r:id="rId17"/>
    <p:sldId id="274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F1E2-4B7C-46B4-8F7F-E362E44DA9B2}" type="datetimeFigureOut">
              <a:rPr lang="tr-TR" smtClean="0"/>
              <a:pPr/>
              <a:t>06.05.2020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C7B0-64D9-4E11-A99D-6652D72E3E9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latin typeface="Book Antiqua" pitchFamily="18" charset="0"/>
              </a:rPr>
              <a:t>Cemil Meriç: 1916-1987</a:t>
            </a:r>
            <a:endParaRPr lang="tr-TR" dirty="0">
              <a:latin typeface="Book Antiqua" pitchFamily="18" charset="0"/>
            </a:endParaRPr>
          </a:p>
        </p:txBody>
      </p:sp>
      <p:pic>
        <p:nvPicPr>
          <p:cNvPr id="1026" name="Picture 2" descr="C:\Users\win7\Documents\1_image_14078380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43438" cy="5429264"/>
          </a:xfrm>
          <a:prstGeom prst="rect">
            <a:avLst/>
          </a:prstGeom>
          <a:noFill/>
        </p:spPr>
      </p:pic>
      <p:pic>
        <p:nvPicPr>
          <p:cNvPr id="1028" name="Picture 4" descr="C:\Users\win7\Documents\Işık Doğudan Gelir-500x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500562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285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4000" b="0" dirty="0" err="1" smtClean="0">
                <a:latin typeface="Book Antiqua" pitchFamily="18" charset="0"/>
              </a:rPr>
              <a:t>Herakleitos</a:t>
            </a:r>
            <a:r>
              <a:rPr lang="tr-TR" sz="4000" b="0" dirty="0" smtClean="0">
                <a:latin typeface="Book Antiqua" pitchFamily="18" charset="0"/>
              </a:rPr>
              <a:t> (M.Ö.535-475)</a:t>
            </a:r>
            <a:endParaRPr lang="tr-TR" sz="4000" b="0" dirty="0">
              <a:latin typeface="Book Antiqua" pitchFamily="18" charset="0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sz="half" idx="2"/>
          </p:nvPr>
        </p:nvSpPr>
        <p:spPr>
          <a:xfrm>
            <a:off x="0" y="1285860"/>
            <a:ext cx="3465513" cy="557214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win7\Desktop\ef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noFill/>
        </p:spPr>
      </p:pic>
      <p:pic>
        <p:nvPicPr>
          <p:cNvPr id="3074" name="Picture 2" descr="C:\Users\win7\Desktop\heraklei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14422"/>
            <a:ext cx="3428992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Book Antiqua" pitchFamily="18" charset="0"/>
              </a:rPr>
              <a:t>Sinoplu </a:t>
            </a:r>
            <a:r>
              <a:rPr lang="tr-TR" dirty="0" err="1" smtClean="0">
                <a:solidFill>
                  <a:schemeClr val="bg1"/>
                </a:solidFill>
                <a:latin typeface="Book Antiqua" pitchFamily="18" charset="0"/>
              </a:rPr>
              <a:t>Diogenes</a:t>
            </a:r>
            <a:r>
              <a:rPr lang="tr-TR" dirty="0" smtClean="0">
                <a:solidFill>
                  <a:schemeClr val="bg1"/>
                </a:solidFill>
                <a:latin typeface="Book Antiqua" pitchFamily="18" charset="0"/>
              </a:rPr>
              <a:t> (</a:t>
            </a:r>
            <a:r>
              <a:rPr lang="tr-TR" sz="4000" dirty="0" smtClean="0">
                <a:solidFill>
                  <a:schemeClr val="bg1"/>
                </a:solidFill>
                <a:latin typeface="Book Antiqua" pitchFamily="18" charset="0"/>
              </a:rPr>
              <a:t>M.Ö.412-323</a:t>
            </a:r>
            <a:r>
              <a:rPr lang="tr-TR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tr-TR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170" name="Picture 2" descr="C:\Users\win7\Desktop\Diogenes_Jordaen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>
                <a:latin typeface="Book Antiqua" pitchFamily="18" charset="0"/>
              </a:rPr>
              <a:t>Aratos</a:t>
            </a:r>
            <a:r>
              <a:rPr lang="tr-TR" dirty="0" smtClean="0">
                <a:latin typeface="Book Antiqua" pitchFamily="18" charset="0"/>
              </a:rPr>
              <a:t> </a:t>
            </a:r>
            <a:r>
              <a:rPr lang="tr-TR" sz="4000" dirty="0" smtClean="0">
                <a:latin typeface="Book Antiqua" pitchFamily="18" charset="0"/>
              </a:rPr>
              <a:t>(M.Ö.315-245)</a:t>
            </a:r>
            <a:endParaRPr lang="tr-TR" sz="4000" dirty="0">
              <a:latin typeface="Book Antiqua" pitchFamily="18" charset="0"/>
            </a:endParaRPr>
          </a:p>
        </p:txBody>
      </p:sp>
      <p:pic>
        <p:nvPicPr>
          <p:cNvPr id="8194" name="Picture 2" descr="C:\Users\win7\Desktop\Aratos_von_Solo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43438" cy="5429264"/>
          </a:xfrm>
          <a:prstGeom prst="rect">
            <a:avLst/>
          </a:prstGeom>
          <a:noFill/>
        </p:spPr>
      </p:pic>
      <p:pic>
        <p:nvPicPr>
          <p:cNvPr id="9218" name="Picture 2" descr="C:\Users\win7\Desktop\stigma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50"/>
            <a:ext cx="4500561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err="1" smtClean="0">
                <a:latin typeface="Book Antiqua" pitchFamily="18" charset="0"/>
              </a:rPr>
              <a:t>Hierapolisli</a:t>
            </a:r>
            <a:r>
              <a:rPr lang="tr-TR" dirty="0" smtClean="0">
                <a:latin typeface="Book Antiqua" pitchFamily="18" charset="0"/>
              </a:rPr>
              <a:t> </a:t>
            </a:r>
            <a:r>
              <a:rPr lang="tr-TR" dirty="0" err="1" smtClean="0">
                <a:latin typeface="Book Antiqua" pitchFamily="18" charset="0"/>
              </a:rPr>
              <a:t>Epiktetos</a:t>
            </a:r>
            <a:r>
              <a:rPr lang="tr-TR" dirty="0" smtClean="0">
                <a:latin typeface="Book Antiqua" pitchFamily="18" charset="0"/>
              </a:rPr>
              <a:t>(</a:t>
            </a:r>
            <a:r>
              <a:rPr lang="tr-TR" sz="4000" dirty="0" smtClean="0">
                <a:latin typeface="Book Antiqua" pitchFamily="18" charset="0"/>
              </a:rPr>
              <a:t>M.S.55-135</a:t>
            </a:r>
            <a:r>
              <a:rPr lang="tr-TR" dirty="0" smtClean="0">
                <a:latin typeface="Book Antiqua" pitchFamily="18" charset="0"/>
              </a:rPr>
              <a:t>)</a:t>
            </a:r>
            <a:endParaRPr lang="tr-TR" dirty="0">
              <a:latin typeface="Book Antiqua" pitchFamily="18" charset="0"/>
            </a:endParaRPr>
          </a:p>
        </p:txBody>
      </p:sp>
      <p:pic>
        <p:nvPicPr>
          <p:cNvPr id="7" name="Picture 2" descr="C:\Users\win7\Desktop\Hierapolis_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9269"/>
            <a:ext cx="4572000" cy="5428211"/>
          </a:xfrm>
          <a:prstGeom prst="rect">
            <a:avLst/>
          </a:prstGeom>
          <a:noFill/>
        </p:spPr>
      </p:pic>
      <p:pic>
        <p:nvPicPr>
          <p:cNvPr id="2051" name="Picture 3" descr="C:\Users\win7\Desktop\epiktet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572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dirty="0" smtClean="0">
                <a:latin typeface="Book Antiqua" pitchFamily="18" charset="0"/>
              </a:rPr>
              <a:t>Isparta Yazılı Kanyon: ‘‘ Hür İnsan Üzerine’’</a:t>
            </a:r>
            <a:endParaRPr lang="tr-TR" sz="4000" dirty="0">
              <a:latin typeface="Book Antiqua" pitchFamily="18" charset="0"/>
            </a:endParaRPr>
          </a:p>
        </p:txBody>
      </p:sp>
      <p:pic>
        <p:nvPicPr>
          <p:cNvPr id="1026" name="Picture 2" descr="C:\Users\win7\Desktop\epik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43438" cy="5429264"/>
          </a:xfrm>
          <a:prstGeom prst="rect">
            <a:avLst/>
          </a:prstGeom>
          <a:noFill/>
        </p:spPr>
      </p:pic>
      <p:pic>
        <p:nvPicPr>
          <p:cNvPr id="1028" name="Picture 4" descr="C:\Users\win7\Desktop\fa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28736"/>
            <a:ext cx="44958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>
                <a:latin typeface="Book Antiqua" pitchFamily="18" charset="0"/>
              </a:rPr>
              <a:t>Epiktetos</a:t>
            </a:r>
            <a:r>
              <a:rPr lang="tr-TR" dirty="0" smtClean="0">
                <a:latin typeface="Book Antiqua" pitchFamily="18" charset="0"/>
              </a:rPr>
              <a:t> İçin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r-TR" b="1" dirty="0" smtClean="0">
                <a:latin typeface="Cambria" pitchFamily="18" charset="0"/>
              </a:rPr>
              <a:t>HÜR İNSAN ÜZERİNE</a:t>
            </a:r>
          </a:p>
          <a:p>
            <a:pPr>
              <a:buNone/>
            </a:pPr>
            <a:endParaRPr lang="tr-TR" b="1" dirty="0" smtClean="0">
              <a:latin typeface="Cambria" pitchFamily="18" charset="0"/>
            </a:endParaRP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Ey yolcu, yol hazırlığını yap ve koyul yola; şunu bilerek: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Hür kişi sadece karakterinde hür olan kişidir.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Yüreğinde ise dürüstlüğü, işte bunlar asil yapar kişiyi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Ve bununla yücelir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Ey yolcu, </a:t>
            </a:r>
            <a:r>
              <a:rPr lang="tr-TR" sz="2800" b="1" dirty="0" err="1" smtClean="0">
                <a:latin typeface="Cambria" pitchFamily="18" charset="0"/>
              </a:rPr>
              <a:t>Epiktetos</a:t>
            </a:r>
            <a:r>
              <a:rPr lang="tr-TR" sz="2800" b="1" dirty="0" smtClean="0">
                <a:latin typeface="Cambria" pitchFamily="18" charset="0"/>
              </a:rPr>
              <a:t> köle bir anadan doğmuştu, ama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Yüceydi herkesten, bir kartal gibi: bilgelikte ise takdire</a:t>
            </a:r>
          </a:p>
          <a:p>
            <a:pPr>
              <a:buNone/>
            </a:pPr>
            <a:r>
              <a:rPr lang="tr-TR" sz="2800" b="1" dirty="0" smtClean="0">
                <a:latin typeface="Cambria" pitchFamily="18" charset="0"/>
              </a:rPr>
              <a:t>şayandı ruhu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571868" cy="14351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400" dirty="0" smtClean="0"/>
              <a:t> </a:t>
            </a:r>
            <a:r>
              <a:rPr lang="tr-TR" sz="4400" dirty="0" err="1" smtClean="0"/>
              <a:t>Lukianos</a:t>
            </a:r>
            <a:r>
              <a:rPr lang="tr-TR" sz="4400" dirty="0" smtClean="0"/>
              <a:t> </a:t>
            </a:r>
            <a:r>
              <a:rPr lang="tr-TR" sz="4000" dirty="0" smtClean="0"/>
              <a:t>(M.S.125-180)</a:t>
            </a:r>
            <a:endParaRPr lang="tr-TR" sz="400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71868" cy="54229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win7\Desktop\sams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571868" cy="5429264"/>
          </a:xfrm>
          <a:prstGeom prst="rect">
            <a:avLst/>
          </a:prstGeom>
          <a:noFill/>
        </p:spPr>
      </p:pic>
      <p:pic>
        <p:nvPicPr>
          <p:cNvPr id="1027" name="Picture 3" descr="C:\Users\win7\Desktop\adıyama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0"/>
            <a:ext cx="55689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u="sng" dirty="0" smtClean="0">
                <a:latin typeface="Book Antiqua" pitchFamily="18" charset="0"/>
              </a:rPr>
              <a:t>Seçme Kaynakça</a:t>
            </a:r>
            <a:endParaRPr lang="tr-TR" sz="4000" b="1" u="sng" dirty="0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Book Antiqua" pitchFamily="18" charset="0"/>
              </a:rPr>
              <a:t>     </a:t>
            </a:r>
            <a:r>
              <a:rPr lang="tr-TR" sz="2400" b="1" dirty="0" err="1" smtClean="0">
                <a:latin typeface="Book Antiqua" pitchFamily="18" charset="0"/>
              </a:rPr>
              <a:t>Diogenes</a:t>
            </a:r>
            <a:r>
              <a:rPr lang="tr-TR" sz="2400" b="1" dirty="0" smtClean="0">
                <a:latin typeface="Book Antiqua" pitchFamily="18" charset="0"/>
              </a:rPr>
              <a:t> </a:t>
            </a:r>
            <a:r>
              <a:rPr lang="tr-TR" sz="2400" b="1" dirty="0" err="1" smtClean="0">
                <a:latin typeface="Book Antiqua" pitchFamily="18" charset="0"/>
              </a:rPr>
              <a:t>Laertios</a:t>
            </a:r>
            <a:r>
              <a:rPr lang="tr-TR" sz="2400" dirty="0" smtClean="0">
                <a:latin typeface="Book Antiqua" pitchFamily="18" charset="0"/>
              </a:rPr>
              <a:t>, </a:t>
            </a:r>
            <a:r>
              <a:rPr lang="tr-TR" sz="2400" i="1" dirty="0" smtClean="0">
                <a:latin typeface="Book Antiqua" pitchFamily="18" charset="0"/>
              </a:rPr>
              <a:t>Ünlü Filozofların Yaşamları ve </a:t>
            </a:r>
          </a:p>
          <a:p>
            <a:pPr>
              <a:buNone/>
            </a:pPr>
            <a:r>
              <a:rPr lang="tr-TR" sz="2400" i="1" dirty="0" smtClean="0">
                <a:latin typeface="Book Antiqua" pitchFamily="18" charset="0"/>
              </a:rPr>
              <a:t>     Öğretileri</a:t>
            </a:r>
            <a:r>
              <a:rPr lang="tr-TR" sz="2400" dirty="0" smtClean="0">
                <a:latin typeface="Book Antiqua" pitchFamily="18" charset="0"/>
              </a:rPr>
              <a:t>, (</a:t>
            </a:r>
            <a:r>
              <a:rPr lang="tr-TR" sz="2400" dirty="0" err="1" smtClean="0">
                <a:latin typeface="Book Antiqua" pitchFamily="18" charset="0"/>
              </a:rPr>
              <a:t>Çev</a:t>
            </a:r>
            <a:r>
              <a:rPr lang="tr-TR" sz="2400" dirty="0" smtClean="0">
                <a:latin typeface="Book Antiqua" pitchFamily="18" charset="0"/>
              </a:rPr>
              <a:t>: Candan </a:t>
            </a:r>
            <a:r>
              <a:rPr lang="tr-TR" sz="2400" dirty="0" err="1" smtClean="0">
                <a:latin typeface="Book Antiqua" pitchFamily="18" charset="0"/>
              </a:rPr>
              <a:t>Şentuna</a:t>
            </a:r>
            <a:r>
              <a:rPr lang="tr-TR" sz="2400" dirty="0" smtClean="0">
                <a:latin typeface="Book Antiqua" pitchFamily="18" charset="0"/>
              </a:rPr>
              <a:t>), Yapı Kredi Yayınları, İstanbul, 2013.</a:t>
            </a:r>
          </a:p>
          <a:p>
            <a:pPr>
              <a:buNone/>
            </a:pPr>
            <a:r>
              <a:rPr lang="tr-TR" sz="2400" dirty="0" smtClean="0">
                <a:latin typeface="Book Antiqua" pitchFamily="18" charset="0"/>
              </a:rPr>
              <a:t>     </a:t>
            </a:r>
            <a:r>
              <a:rPr lang="tr-TR" sz="2400" b="1" dirty="0" smtClean="0">
                <a:latin typeface="Book Antiqua" pitchFamily="18" charset="0"/>
              </a:rPr>
              <a:t>H.Haluk Erdem-Mustafa </a:t>
            </a:r>
            <a:r>
              <a:rPr lang="tr-TR" sz="2400" b="1" dirty="0" err="1" smtClean="0">
                <a:latin typeface="Book Antiqua" pitchFamily="18" charset="0"/>
              </a:rPr>
              <a:t>Günay</a:t>
            </a:r>
            <a:r>
              <a:rPr lang="tr-TR" sz="2400" b="1" dirty="0" smtClean="0">
                <a:latin typeface="Book Antiqua" pitchFamily="18" charset="0"/>
              </a:rPr>
              <a:t> </a:t>
            </a:r>
            <a:r>
              <a:rPr lang="tr-TR" sz="2400" dirty="0" smtClean="0">
                <a:latin typeface="Book Antiqua" pitchFamily="18" charset="0"/>
              </a:rPr>
              <a:t>(Hazırlayanlar) </a:t>
            </a:r>
            <a:r>
              <a:rPr lang="tr-TR" sz="2400" i="1" dirty="0" err="1" smtClean="0">
                <a:latin typeface="Book Antiqua" pitchFamily="18" charset="0"/>
              </a:rPr>
              <a:t>Hierapolisli</a:t>
            </a:r>
            <a:r>
              <a:rPr lang="tr-TR" sz="2400" i="1" dirty="0" smtClean="0">
                <a:latin typeface="Book Antiqua" pitchFamily="18" charset="0"/>
              </a:rPr>
              <a:t> Bir Filozof </a:t>
            </a:r>
            <a:r>
              <a:rPr lang="tr-TR" sz="2400" i="1" dirty="0" err="1" smtClean="0">
                <a:latin typeface="Book Antiqua" pitchFamily="18" charset="0"/>
              </a:rPr>
              <a:t>Epiktetos</a:t>
            </a:r>
            <a:r>
              <a:rPr lang="tr-TR" sz="2400" dirty="0" smtClean="0">
                <a:latin typeface="Book Antiqua" pitchFamily="18" charset="0"/>
              </a:rPr>
              <a:t>, Türkiye Felsefe Kurumu, Ankara, 2014.</a:t>
            </a:r>
          </a:p>
          <a:p>
            <a:pPr>
              <a:buNone/>
            </a:pPr>
            <a:r>
              <a:rPr lang="tr-TR" sz="2400" dirty="0" smtClean="0">
                <a:latin typeface="Book Antiqua" pitchFamily="18" charset="0"/>
              </a:rPr>
              <a:t>     </a:t>
            </a:r>
            <a:r>
              <a:rPr lang="tr-TR" sz="2400" b="1" dirty="0" smtClean="0">
                <a:latin typeface="Book Antiqua" pitchFamily="18" charset="0"/>
              </a:rPr>
              <a:t>Harun Tepe-Betül </a:t>
            </a:r>
            <a:r>
              <a:rPr lang="tr-TR" sz="2400" b="1" dirty="0" err="1" smtClean="0">
                <a:latin typeface="Book Antiqua" pitchFamily="18" charset="0"/>
              </a:rPr>
              <a:t>Çotuksöken</a:t>
            </a:r>
            <a:r>
              <a:rPr lang="tr-TR" sz="2400" b="1" dirty="0" smtClean="0">
                <a:latin typeface="Book Antiqua" pitchFamily="18" charset="0"/>
              </a:rPr>
              <a:t> </a:t>
            </a:r>
            <a:r>
              <a:rPr lang="tr-TR" sz="2400" dirty="0" smtClean="0">
                <a:latin typeface="Book Antiqua" pitchFamily="18" charset="0"/>
              </a:rPr>
              <a:t>(Hazırlayanlar) </a:t>
            </a:r>
            <a:r>
              <a:rPr lang="tr-TR" sz="2400" i="1" dirty="0" smtClean="0">
                <a:latin typeface="Book Antiqua" pitchFamily="18" charset="0"/>
              </a:rPr>
              <a:t>Sinoplu</a:t>
            </a:r>
          </a:p>
          <a:p>
            <a:pPr>
              <a:buNone/>
            </a:pPr>
            <a:r>
              <a:rPr lang="tr-TR" sz="2400" i="1" dirty="0" smtClean="0">
                <a:latin typeface="Book Antiqua" pitchFamily="18" charset="0"/>
              </a:rPr>
              <a:t>     </a:t>
            </a:r>
            <a:r>
              <a:rPr lang="tr-TR" sz="2400" i="1" dirty="0" err="1" smtClean="0">
                <a:latin typeface="Book Antiqua" pitchFamily="18" charset="0"/>
              </a:rPr>
              <a:t>Diogenes</a:t>
            </a:r>
            <a:r>
              <a:rPr lang="tr-TR" sz="2400" dirty="0" smtClean="0">
                <a:latin typeface="Book Antiqua" pitchFamily="18" charset="0"/>
              </a:rPr>
              <a:t>, Türkiye Felsefe Kurumu, Ankara, 2015.</a:t>
            </a:r>
          </a:p>
          <a:p>
            <a:pPr>
              <a:buNone/>
            </a:pPr>
            <a:r>
              <a:rPr lang="tr-TR" sz="2400" dirty="0" smtClean="0">
                <a:latin typeface="Book Antiqua" pitchFamily="18" charset="0"/>
              </a:rPr>
              <a:t>     </a:t>
            </a:r>
            <a:r>
              <a:rPr lang="tr-TR" sz="2400" b="1" dirty="0" err="1" smtClean="0">
                <a:latin typeface="Book Antiqua" pitchFamily="18" charset="0"/>
              </a:rPr>
              <a:t>Herakleitos</a:t>
            </a:r>
            <a:r>
              <a:rPr lang="tr-TR" sz="2400" dirty="0" smtClean="0">
                <a:latin typeface="Book Antiqua" pitchFamily="18" charset="0"/>
              </a:rPr>
              <a:t>, </a:t>
            </a:r>
            <a:r>
              <a:rPr lang="tr-TR" sz="2400" i="1" dirty="0" smtClean="0">
                <a:latin typeface="Book Antiqua" pitchFamily="18" charset="0"/>
              </a:rPr>
              <a:t>Fragmanlar</a:t>
            </a:r>
            <a:r>
              <a:rPr lang="tr-TR" sz="2400" dirty="0" smtClean="0">
                <a:latin typeface="Book Antiqua" pitchFamily="18" charset="0"/>
              </a:rPr>
              <a:t>, (</a:t>
            </a:r>
            <a:r>
              <a:rPr lang="tr-TR" sz="2400" dirty="0" err="1" smtClean="0">
                <a:latin typeface="Book Antiqua" pitchFamily="18" charset="0"/>
              </a:rPr>
              <a:t>Çev</a:t>
            </a:r>
            <a:r>
              <a:rPr lang="tr-TR" sz="2400" dirty="0" smtClean="0">
                <a:latin typeface="Book Antiqua" pitchFamily="18" charset="0"/>
              </a:rPr>
              <a:t>: Cengiz Çakmak), </a:t>
            </a:r>
            <a:r>
              <a:rPr lang="tr-TR" sz="2400" dirty="0" err="1" smtClean="0">
                <a:latin typeface="Book Antiqua" pitchFamily="18" charset="0"/>
              </a:rPr>
              <a:t>Kabalcı</a:t>
            </a:r>
            <a:endParaRPr lang="tr-T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Book Antiqua" pitchFamily="18" charset="0"/>
              </a:rPr>
              <a:t>     Yayınevi, İstanbul, 2009.</a:t>
            </a:r>
          </a:p>
          <a:p>
            <a:pPr>
              <a:buNone/>
            </a:pPr>
            <a:r>
              <a:rPr lang="tr-TR" sz="2400" dirty="0" smtClean="0">
                <a:latin typeface="Book Antiqua" pitchFamily="18" charset="0"/>
              </a:rPr>
              <a:t>     </a:t>
            </a:r>
            <a:r>
              <a:rPr lang="tr-TR" sz="2400" b="1" dirty="0" smtClean="0">
                <a:latin typeface="Book Antiqua" pitchFamily="18" charset="0"/>
              </a:rPr>
              <a:t>John </a:t>
            </a:r>
            <a:r>
              <a:rPr lang="tr-TR" sz="2400" b="1" dirty="0" err="1" smtClean="0">
                <a:latin typeface="Book Antiqua" pitchFamily="18" charset="0"/>
              </a:rPr>
              <a:t>Burnet</a:t>
            </a:r>
            <a:r>
              <a:rPr lang="tr-TR" sz="2400" dirty="0" smtClean="0">
                <a:latin typeface="Book Antiqua" pitchFamily="18" charset="0"/>
              </a:rPr>
              <a:t>, </a:t>
            </a:r>
            <a:r>
              <a:rPr lang="tr-TR" sz="2400" i="1" dirty="0" smtClean="0">
                <a:latin typeface="Book Antiqua" pitchFamily="18" charset="0"/>
              </a:rPr>
              <a:t>Erken Yunan Felsefesi</a:t>
            </a:r>
            <a:r>
              <a:rPr lang="tr-TR" sz="2400" dirty="0" smtClean="0">
                <a:latin typeface="Book Antiqua" pitchFamily="18" charset="0"/>
              </a:rPr>
              <a:t>, (</a:t>
            </a:r>
            <a:r>
              <a:rPr lang="tr-TR" sz="2400" dirty="0" err="1" smtClean="0">
                <a:latin typeface="Book Antiqua" pitchFamily="18" charset="0"/>
              </a:rPr>
              <a:t>Çev</a:t>
            </a:r>
            <a:r>
              <a:rPr lang="tr-TR" sz="2400" dirty="0" smtClean="0">
                <a:latin typeface="Book Antiqua" pitchFamily="18" charset="0"/>
              </a:rPr>
              <a:t>: Aziz Yardımlı</a:t>
            </a:r>
          </a:p>
          <a:p>
            <a:pPr>
              <a:buNone/>
            </a:pPr>
            <a:r>
              <a:rPr lang="tr-TR" sz="2400" dirty="0" smtClean="0">
                <a:latin typeface="Book Antiqua" pitchFamily="18" charset="0"/>
              </a:rPr>
              <a:t>     İdea Yayınları, İstanbul, 2013.</a:t>
            </a:r>
            <a:endParaRPr lang="tr-TR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latin typeface="Book Antiqua" pitchFamily="18" charset="0"/>
              </a:rPr>
              <a:t>Bereketli Hilâl:Mezopotamya</a:t>
            </a:r>
            <a:endParaRPr lang="tr-TR" b="1" dirty="0">
              <a:latin typeface="Book Antiqua" pitchFamily="18" charset="0"/>
            </a:endParaRPr>
          </a:p>
        </p:txBody>
      </p:sp>
      <p:pic>
        <p:nvPicPr>
          <p:cNvPr id="1026" name="Picture 2" descr="C:\Users\win7\Desktop\bereketli hila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318009" cy="5429264"/>
          </a:xfrm>
          <a:prstGeom prst="rect">
            <a:avLst/>
          </a:prstGeom>
          <a:noFill/>
        </p:spPr>
      </p:pic>
      <p:pic>
        <p:nvPicPr>
          <p:cNvPr id="1027" name="Picture 3" descr="C:\Users\win7\Desktop\hilal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736"/>
            <a:ext cx="4786314" cy="542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latin typeface="Book Antiqua" pitchFamily="18" charset="0"/>
              </a:rPr>
              <a:t>İlk Uygarlık-İlk Çiftçiler</a:t>
            </a:r>
            <a:endParaRPr lang="tr-TR" dirty="0">
              <a:latin typeface="Book Antiqua" pitchFamily="18" charset="0"/>
            </a:endParaRPr>
          </a:p>
        </p:txBody>
      </p:sp>
      <p:pic>
        <p:nvPicPr>
          <p:cNvPr id="2050" name="Picture 2" descr="C:\Users\win7\Desktop\mesopotam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572000" cy="5429264"/>
          </a:xfrm>
          <a:prstGeom prst="rect">
            <a:avLst/>
          </a:prstGeom>
          <a:noFill/>
        </p:spPr>
      </p:pic>
      <p:pic>
        <p:nvPicPr>
          <p:cNvPr id="2051" name="Picture 3" descr="C:\Users\win7\Desktop\buğda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572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7200" dirty="0" smtClean="0">
                <a:latin typeface="Batang" pitchFamily="18" charset="-127"/>
                <a:ea typeface="Batang" pitchFamily="18" charset="-127"/>
              </a:rPr>
              <a:t>Milet</a:t>
            </a:r>
            <a:endParaRPr lang="tr-TR" sz="7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1026" name="Picture 2" descr="C:\Users\win7\Desktop\Mil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</p:spPr>
      </p:pic>
      <p:pic>
        <p:nvPicPr>
          <p:cNvPr id="1027" name="Picture 3" descr="C:\Users\win7\Desktop\ionia-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350043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>
                <a:latin typeface="Book Antiqua" pitchFamily="18" charset="0"/>
              </a:rPr>
              <a:t>Thales</a:t>
            </a:r>
            <a:r>
              <a:rPr lang="tr-TR" dirty="0" smtClean="0">
                <a:latin typeface="Book Antiqua" pitchFamily="18" charset="0"/>
              </a:rPr>
              <a:t> </a:t>
            </a:r>
            <a:r>
              <a:rPr lang="tr-TR" sz="4000" dirty="0" smtClean="0">
                <a:latin typeface="Book Antiqua" pitchFamily="18" charset="0"/>
              </a:rPr>
              <a:t>(M.Ö.624-546)</a:t>
            </a:r>
            <a:endParaRPr lang="tr-TR" sz="4000" dirty="0">
              <a:latin typeface="Book Antiqua" pitchFamily="18" charset="0"/>
            </a:endParaRPr>
          </a:p>
        </p:txBody>
      </p:sp>
      <p:pic>
        <p:nvPicPr>
          <p:cNvPr id="4098" name="Picture 2" descr="C:\Users\win7\Desktop\thales-of-milet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643438" cy="4500594"/>
          </a:xfrm>
          <a:prstGeom prst="rect">
            <a:avLst/>
          </a:prstGeom>
          <a:noFill/>
        </p:spPr>
      </p:pic>
      <p:pic>
        <p:nvPicPr>
          <p:cNvPr id="5122" name="Picture 2" descr="C:\Users\win7\Desktop\milet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28736"/>
            <a:ext cx="44958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>
                <a:latin typeface="Book Antiqua" pitchFamily="18" charset="0"/>
              </a:rPr>
              <a:t>Anaksimandros</a:t>
            </a:r>
            <a:r>
              <a:rPr lang="tr-TR" dirty="0" smtClean="0">
                <a:latin typeface="Book Antiqua" pitchFamily="18" charset="0"/>
              </a:rPr>
              <a:t> </a:t>
            </a:r>
            <a:r>
              <a:rPr lang="tr-TR" sz="3600" dirty="0" smtClean="0">
                <a:latin typeface="Book Antiqua" pitchFamily="18" charset="0"/>
              </a:rPr>
              <a:t>(M.Ö.610-546)</a:t>
            </a:r>
            <a:endParaRPr lang="tr-TR" sz="3600" dirty="0">
              <a:latin typeface="Book Antiqua" pitchFamily="18" charset="0"/>
            </a:endParaRPr>
          </a:p>
        </p:txBody>
      </p:sp>
      <p:pic>
        <p:nvPicPr>
          <p:cNvPr id="6146" name="Picture 2" descr="C:\Users\win7\Desktop\anaksimand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643438" cy="5429263"/>
          </a:xfrm>
          <a:prstGeom prst="rect">
            <a:avLst/>
          </a:prstGeom>
          <a:noFill/>
        </p:spPr>
      </p:pic>
      <p:pic>
        <p:nvPicPr>
          <p:cNvPr id="6148" name="Picture 4" descr="C:\Users\win7\Desktop\ana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28736"/>
            <a:ext cx="44958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>
                <a:latin typeface="Book Antiqua" pitchFamily="18" charset="0"/>
              </a:rPr>
              <a:t>Anaksimenes</a:t>
            </a:r>
            <a:r>
              <a:rPr lang="tr-TR" dirty="0" smtClean="0">
                <a:latin typeface="Book Antiqua" pitchFamily="18" charset="0"/>
              </a:rPr>
              <a:t> </a:t>
            </a:r>
            <a:r>
              <a:rPr lang="tr-TR" sz="4000" dirty="0" smtClean="0">
                <a:latin typeface="Book Antiqua" pitchFamily="18" charset="0"/>
              </a:rPr>
              <a:t>(M.Ö.585-525)</a:t>
            </a:r>
            <a:endParaRPr lang="tr-TR" sz="4000" dirty="0">
              <a:latin typeface="Book Antiqua" pitchFamily="18" charset="0"/>
            </a:endParaRPr>
          </a:p>
        </p:txBody>
      </p:sp>
      <p:pic>
        <p:nvPicPr>
          <p:cNvPr id="7170" name="Picture 2" descr="C:\Users\win7\Desktop\e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572000" cy="5429264"/>
          </a:xfrm>
          <a:prstGeom prst="rect">
            <a:avLst/>
          </a:prstGeom>
          <a:noFill/>
        </p:spPr>
      </p:pic>
      <p:pic>
        <p:nvPicPr>
          <p:cNvPr id="7171" name="Picture 3" descr="C:\Users\win7\Desktop\200px-Anaximen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572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err="1" smtClean="0">
                <a:latin typeface="Book Antiqua" pitchFamily="18" charset="0"/>
              </a:rPr>
              <a:t>Ksenophanes</a:t>
            </a:r>
            <a:r>
              <a:rPr lang="tr-TR" dirty="0" smtClean="0">
                <a:latin typeface="Book Antiqua" pitchFamily="18" charset="0"/>
              </a:rPr>
              <a:t> </a:t>
            </a:r>
            <a:r>
              <a:rPr lang="tr-TR" sz="4000" dirty="0" smtClean="0">
                <a:latin typeface="Book Antiqua" pitchFamily="18" charset="0"/>
              </a:rPr>
              <a:t>(M.Ö.570-480)</a:t>
            </a:r>
            <a:endParaRPr lang="tr-TR" sz="4000" dirty="0">
              <a:latin typeface="Book Antiqua" pitchFamily="18" charset="0"/>
            </a:endParaRPr>
          </a:p>
        </p:txBody>
      </p:sp>
      <p:pic>
        <p:nvPicPr>
          <p:cNvPr id="8194" name="Picture 2" descr="C:\Users\win7\Desktop\colof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43438" cy="5429263"/>
          </a:xfrm>
          <a:prstGeom prst="rect">
            <a:avLst/>
          </a:prstGeom>
          <a:noFill/>
        </p:spPr>
      </p:pic>
      <p:pic>
        <p:nvPicPr>
          <p:cNvPr id="8195" name="Picture 3" descr="C:\Users\win7\Desktop\xenophanes_fm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28736"/>
            <a:ext cx="44958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err="1" smtClean="0">
                <a:latin typeface="Book Antiqua" pitchFamily="18" charset="0"/>
              </a:rPr>
              <a:t>Anaksagoras</a:t>
            </a:r>
            <a:r>
              <a:rPr lang="tr-TR" dirty="0" smtClean="0">
                <a:latin typeface="Book Antiqua" pitchFamily="18" charset="0"/>
              </a:rPr>
              <a:t> </a:t>
            </a:r>
            <a:r>
              <a:rPr lang="tr-TR" sz="4000" dirty="0" smtClean="0">
                <a:latin typeface="Book Antiqua" pitchFamily="18" charset="0"/>
              </a:rPr>
              <a:t>(M.Ö.500-428)</a:t>
            </a:r>
            <a:endParaRPr lang="tr-TR" sz="4000" dirty="0">
              <a:latin typeface="Book Antiqua" pitchFamily="18" charset="0"/>
            </a:endParaRPr>
          </a:p>
        </p:txBody>
      </p:sp>
      <p:pic>
        <p:nvPicPr>
          <p:cNvPr id="4098" name="Picture 2" descr="C:\Users\win7\Desktop\Anaxagora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572000" cy="5429264"/>
          </a:xfrm>
          <a:prstGeom prst="rect">
            <a:avLst/>
          </a:prstGeom>
          <a:noFill/>
        </p:spPr>
      </p:pic>
      <p:pic>
        <p:nvPicPr>
          <p:cNvPr id="4099" name="Picture 3" descr="C:\Users\win7\Desktop\klazomena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28736"/>
            <a:ext cx="44958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226</Words>
  <Application>Microsoft Office PowerPoint</Application>
  <PresentationFormat>Ekran Gösterisi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Cemil Meriç: 1916-1987</vt:lpstr>
      <vt:lpstr>Bereketli Hilâl:Mezopotamya</vt:lpstr>
      <vt:lpstr>İlk Uygarlık-İlk Çiftçiler</vt:lpstr>
      <vt:lpstr>Milet</vt:lpstr>
      <vt:lpstr>Thales (M.Ö.624-546)</vt:lpstr>
      <vt:lpstr>Anaksimandros (M.Ö.610-546)</vt:lpstr>
      <vt:lpstr>Anaksimenes (M.Ö.585-525)</vt:lpstr>
      <vt:lpstr>Ksenophanes (M.Ö.570-480)</vt:lpstr>
      <vt:lpstr>Anaksagoras (M.Ö.500-428)</vt:lpstr>
      <vt:lpstr>Herakleitos (M.Ö.535-475)</vt:lpstr>
      <vt:lpstr>Sinoplu Diogenes (M.Ö.412-323)</vt:lpstr>
      <vt:lpstr>Aratos (M.Ö.315-245)</vt:lpstr>
      <vt:lpstr>Hierapolisli Epiktetos(M.S.55-135)</vt:lpstr>
      <vt:lpstr>Isparta Yazılı Kanyon: ‘‘ Hür İnsan Üzerine’’</vt:lpstr>
      <vt:lpstr>Epiktetos İçin</vt:lpstr>
      <vt:lpstr> Lukianos (M.S.125-180)</vt:lpstr>
      <vt:lpstr>Seçme Kaynakça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 Yüce: 1928</dc:title>
  <dc:creator>win7</dc:creator>
  <cp:lastModifiedBy>PC</cp:lastModifiedBy>
  <cp:revision>67</cp:revision>
  <dcterms:created xsi:type="dcterms:W3CDTF">2015-05-16T03:50:51Z</dcterms:created>
  <dcterms:modified xsi:type="dcterms:W3CDTF">2020-05-06T09:31:10Z</dcterms:modified>
</cp:coreProperties>
</file>