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3" r:id="rId1"/>
  </p:sldMasterIdLst>
  <p:handoutMasterIdLst>
    <p:handoutMasterId r:id="rId16"/>
  </p:handoutMasterIdLst>
  <p:sldIdLst>
    <p:sldId id="331" r:id="rId2"/>
    <p:sldId id="281" r:id="rId3"/>
    <p:sldId id="282" r:id="rId4"/>
    <p:sldId id="307" r:id="rId5"/>
    <p:sldId id="283" r:id="rId6"/>
    <p:sldId id="284" r:id="rId7"/>
    <p:sldId id="352" r:id="rId8"/>
    <p:sldId id="355" r:id="rId9"/>
    <p:sldId id="321" r:id="rId10"/>
    <p:sldId id="285" r:id="rId11"/>
    <p:sldId id="289" r:id="rId12"/>
    <p:sldId id="290" r:id="rId13"/>
    <p:sldId id="291" r:id="rId14"/>
    <p:sldId id="315" r:id="rId15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3300"/>
    <a:srgbClr val="FFFF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63" autoAdjust="0"/>
    <p:restoredTop sz="94660" autoAdjust="0"/>
  </p:normalViewPr>
  <p:slideViewPr>
    <p:cSldViewPr>
      <p:cViewPr varScale="1">
        <p:scale>
          <a:sx n="98" d="100"/>
          <a:sy n="98" d="100"/>
        </p:scale>
        <p:origin x="117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CF97AA-09D3-4989-BAA9-1E3FEC1BF0C4}" type="datetimeFigureOut">
              <a:rPr lang="tr-TR" smtClean="0"/>
              <a:t>30.01.2017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35365E-CE97-490E-964B-CC2A4008424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54942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Yuvarlatılmış Dikdörtgen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0" name="19 Alt Başlık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A599CC1-426F-4BAE-9EFA-D355E8A5F818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A3C17F3-9849-4C0C-898D-F3F232C33AAD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8E62284-CFCE-41F2-9079-DBAD656FAB02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CA8B4B5-3E2C-4AEA-B0A8-7372801AEA62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Yuvarlatılmış Dikdörtgen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3E95D1F-5B6F-4A1D-8771-C6CD5D52325C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36F269B-FFD4-45DD-9700-6AE8C4373D56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2E97C46-B070-4AD1-9BE0-A811CFC877F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D5D6DBC-1209-4F79-9DD8-F5F27A1CE846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51567AD-C0C3-4F94-8884-F8EAB484740D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E7F78F4-AABA-4D7C-ACC1-F7D774FFEAE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Tek Köşesi Yuvarlatılmış Dikdörtgen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AE848B3-D13F-4BB8-89B8-169E50C46BB4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Yuvarlatılmış Dikdörtgen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Başlık Yer Tutucusu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9BA7D949-9E8E-477E-B177-9D0AE69E7306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tr-TR" sz="4400" b="0" dirty="0" smtClean="0">
                <a:solidFill>
                  <a:srgbClr val="FF0000"/>
                </a:solidFill>
                <a:effectLst/>
                <a:latin typeface="Comic Sans MS" pitchFamily="66" charset="0"/>
              </a:rPr>
              <a:t>TESLİM ALMA</a:t>
            </a:r>
            <a:br>
              <a:rPr lang="tr-TR" sz="4400" b="0" dirty="0" smtClean="0">
                <a:solidFill>
                  <a:srgbClr val="FF0000"/>
                </a:solidFill>
                <a:effectLst/>
                <a:latin typeface="Comic Sans MS" pitchFamily="66" charset="0"/>
              </a:rPr>
            </a:br>
            <a:r>
              <a:rPr lang="tr-TR" sz="4400" b="0" dirty="0" smtClean="0">
                <a:solidFill>
                  <a:srgbClr val="FF0000"/>
                </a:solidFill>
                <a:effectLst/>
                <a:latin typeface="Comic Sans MS" pitchFamily="66" charset="0"/>
              </a:rPr>
              <a:t>(TESELLÜM)</a:t>
            </a:r>
            <a:endParaRPr lang="tr-TR" sz="4400" dirty="0">
              <a:solidFill>
                <a:srgbClr val="FF0000"/>
              </a:solidFill>
              <a:effectLst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AutoShape 2"/>
          <p:cNvSpPr>
            <a:spLocks noGrp="1" noChangeArrowheads="1"/>
          </p:cNvSpPr>
          <p:nvPr>
            <p:ph type="title"/>
          </p:nvPr>
        </p:nvSpPr>
        <p:spPr>
          <a:xfrm>
            <a:off x="899592" y="2060848"/>
            <a:ext cx="7924800" cy="1656184"/>
          </a:xfrm>
        </p:spPr>
        <p:txBody>
          <a:bodyPr>
            <a:normAutofit/>
          </a:bodyPr>
          <a:lstStyle/>
          <a:p>
            <a:pPr algn="ctr" eaLnBrk="1" hangingPunct="1"/>
            <a:r>
              <a:rPr lang="tr-TR" sz="4000" b="0" dirty="0" smtClean="0">
                <a:solidFill>
                  <a:srgbClr val="FF0000"/>
                </a:solidFill>
                <a:effectLst/>
                <a:latin typeface="Comic Sans MS" pitchFamily="66" charset="0"/>
              </a:rPr>
              <a:t>Belge Kontrolü</a:t>
            </a:r>
            <a:r>
              <a:rPr lang="tr-TR" sz="4000" dirty="0" smtClean="0">
                <a:solidFill>
                  <a:srgbClr val="FF0000"/>
                </a:solidFill>
                <a:effectLst/>
                <a:latin typeface="Comic Sans MS" pitchFamily="66" charset="0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AutoShape 2"/>
          <p:cNvSpPr>
            <a:spLocks noGrp="1" noChangeArrowheads="1"/>
          </p:cNvSpPr>
          <p:nvPr>
            <p:ph type="title"/>
          </p:nvPr>
        </p:nvSpPr>
        <p:spPr>
          <a:xfrm>
            <a:off x="502920" y="476672"/>
            <a:ext cx="8183880" cy="1008112"/>
          </a:xfrm>
        </p:spPr>
        <p:txBody>
          <a:bodyPr/>
          <a:lstStyle/>
          <a:p>
            <a:pPr marL="838200" indent="-838200" algn="ctr" eaLnBrk="1" hangingPunct="1"/>
            <a:r>
              <a:rPr lang="tr-TR" b="0" dirty="0" smtClean="0">
                <a:solidFill>
                  <a:srgbClr val="FF0000"/>
                </a:solidFill>
                <a:latin typeface="Comic Sans MS" pitchFamily="66" charset="0"/>
              </a:rPr>
              <a:t>Duyusal Analizler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1700808"/>
            <a:ext cx="7272808" cy="3960440"/>
          </a:xfrm>
        </p:spPr>
        <p:txBody>
          <a:bodyPr>
            <a:normAutofit/>
          </a:bodyPr>
          <a:lstStyle/>
          <a:p>
            <a:pPr eaLnBrk="1" hangingPunct="1"/>
            <a:endParaRPr lang="tr-TR" dirty="0" smtClean="0"/>
          </a:p>
          <a:p>
            <a:pPr algn="just" eaLnBrk="1" hangingPunct="1"/>
            <a:r>
              <a:rPr lang="tr-TR" dirty="0" smtClean="0">
                <a:latin typeface="Comic Sans MS" pitchFamily="66" charset="0"/>
              </a:rPr>
              <a:t>Beş duyu ile yapılan kontrollerdir ve uzman kişiler tarafından yapılır. </a:t>
            </a:r>
          </a:p>
          <a:p>
            <a:pPr algn="just" eaLnBrk="1" hangingPunct="1"/>
            <a:r>
              <a:rPr lang="tr-TR" dirty="0" smtClean="0">
                <a:latin typeface="Comic Sans MS" pitchFamily="66" charset="0"/>
              </a:rPr>
              <a:t>Teslim almada fiziksel kontroller bu şekilde yapılır.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AutoShape 2"/>
          <p:cNvSpPr>
            <a:spLocks noGrp="1" noChangeArrowheads="1"/>
          </p:cNvSpPr>
          <p:nvPr>
            <p:ph type="title"/>
          </p:nvPr>
        </p:nvSpPr>
        <p:spPr>
          <a:xfrm>
            <a:off x="502920" y="476672"/>
            <a:ext cx="8183880" cy="1152128"/>
          </a:xfrm>
        </p:spPr>
        <p:txBody>
          <a:bodyPr/>
          <a:lstStyle/>
          <a:p>
            <a:pPr marL="838200" indent="-838200" algn="ctr" eaLnBrk="1" hangingPunct="1"/>
            <a:r>
              <a:rPr lang="tr-TR" b="0" dirty="0" smtClean="0">
                <a:solidFill>
                  <a:srgbClr val="FF0000"/>
                </a:solidFill>
                <a:latin typeface="Comic Sans MS" pitchFamily="66" charset="0"/>
              </a:rPr>
              <a:t>Kimyasal Analizler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1916832"/>
            <a:ext cx="7344816" cy="3888432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tr-TR" dirty="0" smtClean="0">
                <a:latin typeface="Comic Sans MS" pitchFamily="66" charset="0"/>
              </a:rPr>
              <a:t>Yiyecek içeceklerin fizyolojik olarak değerlendirilmesidir ve özel araç gereçler gerektirir. </a:t>
            </a:r>
          </a:p>
          <a:p>
            <a:pPr algn="just" eaLnBrk="1" hangingPunct="1"/>
            <a:r>
              <a:rPr lang="tr-TR" dirty="0" smtClean="0">
                <a:latin typeface="Comic Sans MS" pitchFamily="66" charset="0"/>
              </a:rPr>
              <a:t>Bu amaçla, mutfaklarda uygulanabilecek bazı basit araçlar vardır.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502920" y="404664"/>
            <a:ext cx="8183880" cy="1368152"/>
          </a:xfrm>
        </p:spPr>
        <p:txBody>
          <a:bodyPr/>
          <a:lstStyle/>
          <a:p>
            <a:pPr marL="838200" indent="-838200" algn="ctr" eaLnBrk="1" hangingPunct="1"/>
            <a:r>
              <a:rPr lang="tr-TR" b="0" dirty="0" smtClean="0">
                <a:solidFill>
                  <a:srgbClr val="FF0000"/>
                </a:solidFill>
                <a:latin typeface="Comic Sans MS" pitchFamily="66" charset="0"/>
              </a:rPr>
              <a:t>Mikrobiyolojik Analizler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1916832"/>
            <a:ext cx="7416824" cy="3888432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tr-TR" sz="2400" dirty="0" smtClean="0">
                <a:latin typeface="Comic Sans MS" pitchFamily="66" charset="0"/>
              </a:rPr>
              <a:t>Mutfak, depo ve bazı araç gereçlerin, alınan malzemelerin sağlıklı kontrolü için yapılan işlemlerdir. </a:t>
            </a:r>
          </a:p>
          <a:p>
            <a:pPr algn="just" eaLnBrk="1" hangingPunct="1"/>
            <a:r>
              <a:rPr lang="tr-TR" sz="2400" dirty="0" smtClean="0">
                <a:latin typeface="Comic Sans MS" pitchFamily="66" charset="0"/>
              </a:rPr>
              <a:t>Ancak özel uzman, donanım ve laboratuar gerektirmesi nedeniyle bu analizlerin işletmede yapılması yerine gıda kontrol ve sağlık laboratuarlarına başvurulabilir. </a:t>
            </a:r>
          </a:p>
          <a:p>
            <a:pPr algn="just" eaLnBrk="1" hangingPunct="1"/>
            <a:r>
              <a:rPr lang="tr-TR" sz="2400" dirty="0" smtClean="0">
                <a:latin typeface="Comic Sans MS" pitchFamily="66" charset="0"/>
              </a:rPr>
              <a:t>Kulanım sularının örneklerinin bu yerlere gönderilerek belirli aralıklarla kontrol ettirilmelidir.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Text Box 2"/>
          <p:cNvSpPr txBox="1">
            <a:spLocks noChangeArrowheads="1"/>
          </p:cNvSpPr>
          <p:nvPr/>
        </p:nvSpPr>
        <p:spPr bwMode="auto">
          <a:xfrm>
            <a:off x="899592" y="1052736"/>
            <a:ext cx="7086600" cy="576263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CCECFF"/>
              </a:gs>
            </a:gsLst>
            <a:lin ang="5400000" scaled="1"/>
          </a:gradFill>
          <a:ln w="57150" cmpd="thinThick">
            <a:solidFill>
              <a:srgbClr val="660033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endParaRPr lang="en-US" sz="2800" b="1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sp>
        <p:nvSpPr>
          <p:cNvPr id="63491" name="Text Box 3"/>
          <p:cNvSpPr txBox="1">
            <a:spLocks noChangeArrowheads="1"/>
          </p:cNvSpPr>
          <p:nvPr/>
        </p:nvSpPr>
        <p:spPr bwMode="auto">
          <a:xfrm>
            <a:off x="2286000" y="304800"/>
            <a:ext cx="3216275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tr-TR" sz="3200" b="1" dirty="0" smtClean="0">
              <a:solidFill>
                <a:srgbClr val="990000"/>
              </a:solidFill>
              <a:latin typeface="Garamond" pitchFamily="18" charset="0"/>
            </a:endParaRPr>
          </a:p>
          <a:p>
            <a:pPr algn="ctr" eaLnBrk="0" hangingPunct="0">
              <a:spcBef>
                <a:spcPct val="50000"/>
              </a:spcBef>
            </a:pPr>
            <a:r>
              <a:rPr lang="tr-TR" sz="3200" b="1" dirty="0" smtClean="0">
                <a:solidFill>
                  <a:srgbClr val="990000"/>
                </a:solidFill>
                <a:latin typeface="Garamond" pitchFamily="18" charset="0"/>
              </a:rPr>
              <a:t>TESLİM </a:t>
            </a:r>
            <a:r>
              <a:rPr lang="tr-TR" sz="3200" b="1" dirty="0">
                <a:solidFill>
                  <a:srgbClr val="990000"/>
                </a:solidFill>
                <a:latin typeface="Garamond" pitchFamily="18" charset="0"/>
              </a:rPr>
              <a:t>ALMA</a:t>
            </a:r>
            <a:endParaRPr lang="en-US" sz="3200" b="1" dirty="0">
              <a:solidFill>
                <a:srgbClr val="990000"/>
              </a:solidFill>
              <a:latin typeface="Garamond" pitchFamily="18" charset="0"/>
            </a:endParaRPr>
          </a:p>
        </p:txBody>
      </p:sp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899592" y="2492896"/>
            <a:ext cx="7776864" cy="26130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5000"/>
              </a:lnSpc>
              <a:spcBef>
                <a:spcPct val="50000"/>
              </a:spcBef>
              <a:buClr>
                <a:srgbClr val="CC0000"/>
              </a:buClr>
              <a:buFont typeface="Wingdings" pitchFamily="2" charset="2"/>
              <a:buNone/>
            </a:pPr>
            <a:r>
              <a:rPr lang="tr-TR" sz="2800" dirty="0" smtClean="0">
                <a:latin typeface="Comic Sans MS" pitchFamily="66" charset="0"/>
                <a:cs typeface="Times New Roman" pitchFamily="18" charset="0"/>
              </a:rPr>
              <a:t>Tüm </a:t>
            </a:r>
            <a:r>
              <a:rPr lang="en-US" sz="2800" dirty="0" err="1" smtClean="0">
                <a:latin typeface="Comic Sans MS" pitchFamily="66" charset="0"/>
                <a:cs typeface="Times New Roman" pitchFamily="18" charset="0"/>
              </a:rPr>
              <a:t>değerlend</a:t>
            </a:r>
            <a:r>
              <a:rPr lang="tr-TR" sz="2800" dirty="0" smtClean="0">
                <a:latin typeface="Comic Sans MS" pitchFamily="66" charset="0"/>
                <a:cs typeface="Times New Roman" pitchFamily="18" charset="0"/>
              </a:rPr>
              <a:t>i</a:t>
            </a:r>
            <a:r>
              <a:rPr lang="en-US" sz="2800" dirty="0" err="1" smtClean="0">
                <a:latin typeface="Comic Sans MS" pitchFamily="66" charset="0"/>
                <a:cs typeface="Times New Roman" pitchFamily="18" charset="0"/>
              </a:rPr>
              <a:t>rmeler</a:t>
            </a:r>
            <a:r>
              <a:rPr lang="en-US" sz="2800" dirty="0" smtClean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sz="2800" dirty="0" smtClean="0">
                <a:latin typeface="Comic Sans MS" pitchFamily="66" charset="0"/>
                <a:cs typeface="Times New Roman" pitchFamily="18" charset="0"/>
              </a:rPr>
              <a:t>    </a:t>
            </a:r>
          </a:p>
          <a:p>
            <a:pPr eaLnBrk="0" hangingPunct="0">
              <a:lnSpc>
                <a:spcPct val="95000"/>
              </a:lnSpc>
              <a:spcBef>
                <a:spcPct val="50000"/>
              </a:spcBef>
              <a:buClr>
                <a:srgbClr val="CC0000"/>
              </a:buClr>
              <a:buFont typeface="Wingdings" pitchFamily="2" charset="2"/>
              <a:buNone/>
            </a:pPr>
            <a:r>
              <a:rPr lang="tr-TR" sz="2800" dirty="0" smtClean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Comic Sans MS" pitchFamily="66" charset="0"/>
                <a:cs typeface="Times New Roman" pitchFamily="18" charset="0"/>
              </a:rPr>
              <a:t>  “</a:t>
            </a:r>
            <a:r>
              <a:rPr lang="tr-TR" sz="2800" dirty="0" smtClean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TESLİM </a:t>
            </a: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ALMA </a:t>
            </a:r>
            <a:r>
              <a:rPr lang="en-US" sz="28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KONTROL ÇİZELGESİ” </a:t>
            </a:r>
            <a:endParaRPr lang="tr-TR" sz="2800" dirty="0">
              <a:solidFill>
                <a:srgbClr val="FF0000"/>
              </a:solidFill>
              <a:latin typeface="Comic Sans MS" pitchFamily="66" charset="0"/>
              <a:cs typeface="Times New Roman" pitchFamily="18" charset="0"/>
            </a:endParaRPr>
          </a:p>
          <a:p>
            <a:pPr eaLnBrk="0" hangingPunct="0">
              <a:lnSpc>
                <a:spcPct val="95000"/>
              </a:lnSpc>
              <a:spcBef>
                <a:spcPct val="50000"/>
              </a:spcBef>
              <a:buClr>
                <a:srgbClr val="CC0000"/>
              </a:buClr>
              <a:buFont typeface="Wingdings" pitchFamily="2" charset="2"/>
              <a:buNone/>
            </a:pPr>
            <a:r>
              <a:rPr lang="tr-TR" sz="2800" dirty="0" smtClean="0">
                <a:latin typeface="Comic Sans MS" pitchFamily="66" charset="0"/>
                <a:cs typeface="Times New Roman" pitchFamily="18" charset="0"/>
              </a:rPr>
              <a:t>                    i</a:t>
            </a:r>
            <a:r>
              <a:rPr lang="en-US" sz="2800" dirty="0" smtClean="0">
                <a:latin typeface="Comic Sans MS" pitchFamily="66" charset="0"/>
                <a:cs typeface="Times New Roman" pitchFamily="18" charset="0"/>
              </a:rPr>
              <a:t>le </a:t>
            </a:r>
            <a:r>
              <a:rPr lang="en-US" sz="2800" dirty="0" err="1" smtClean="0">
                <a:latin typeface="Comic Sans MS" pitchFamily="66" charset="0"/>
                <a:cs typeface="Times New Roman" pitchFamily="18" charset="0"/>
              </a:rPr>
              <a:t>tak</a:t>
            </a:r>
            <a:r>
              <a:rPr lang="tr-TR" sz="2800" dirty="0" smtClean="0">
                <a:latin typeface="Comic Sans MS" pitchFamily="66" charset="0"/>
                <a:cs typeface="Times New Roman" pitchFamily="18" charset="0"/>
              </a:rPr>
              <a:t>i</a:t>
            </a:r>
            <a:r>
              <a:rPr lang="en-US" sz="2800" dirty="0" smtClean="0">
                <a:latin typeface="Comic Sans MS" pitchFamily="66" charset="0"/>
                <a:cs typeface="Times New Roman" pitchFamily="18" charset="0"/>
              </a:rPr>
              <a:t>p </a:t>
            </a:r>
            <a:r>
              <a:rPr lang="en-US" sz="2800" dirty="0" err="1" smtClean="0">
                <a:latin typeface="Comic Sans MS" pitchFamily="66" charset="0"/>
                <a:cs typeface="Times New Roman" pitchFamily="18" charset="0"/>
              </a:rPr>
              <a:t>ed</a:t>
            </a:r>
            <a:r>
              <a:rPr lang="tr-TR" sz="2800" dirty="0" smtClean="0">
                <a:latin typeface="Comic Sans MS" pitchFamily="66" charset="0"/>
                <a:cs typeface="Times New Roman" pitchFamily="18" charset="0"/>
              </a:rPr>
              <a:t>i</a:t>
            </a:r>
            <a:r>
              <a:rPr lang="en-US" sz="2800" dirty="0" smtClean="0">
                <a:latin typeface="Comic Sans MS" pitchFamily="66" charset="0"/>
                <a:cs typeface="Times New Roman" pitchFamily="18" charset="0"/>
              </a:rPr>
              <a:t>l</a:t>
            </a:r>
            <a:r>
              <a:rPr lang="tr-TR" sz="2800" dirty="0" smtClean="0">
                <a:latin typeface="Comic Sans MS" pitchFamily="66" charset="0"/>
              </a:rPr>
              <a:t>ir</a:t>
            </a:r>
            <a:endParaRPr lang="tr-TR" sz="2800" dirty="0" smtClean="0">
              <a:latin typeface="Comic Sans MS" pitchFamily="66" charset="0"/>
            </a:endParaRPr>
          </a:p>
          <a:p>
            <a:pPr eaLnBrk="0" hangingPunct="0">
              <a:lnSpc>
                <a:spcPct val="75000"/>
              </a:lnSpc>
              <a:spcBef>
                <a:spcPct val="50000"/>
              </a:spcBef>
              <a:buClr>
                <a:srgbClr val="CC0000"/>
              </a:buClr>
              <a:buFont typeface="Wingdings" pitchFamily="2" charset="2"/>
              <a:buNone/>
            </a:pPr>
            <a:r>
              <a:rPr lang="tr-TR" sz="2800" b="1" dirty="0" smtClean="0">
                <a:latin typeface="Times New Roman" pitchFamily="18" charset="0"/>
              </a:rPr>
              <a:t>                                                                                                                                                                                                    </a:t>
            </a:r>
            <a:endParaRPr lang="tr-TR" sz="2800" b="1" dirty="0">
              <a:latin typeface="Times New Roman" pitchFamily="18" charset="0"/>
            </a:endParaRPr>
          </a:p>
          <a:p>
            <a:pPr eaLnBrk="0" hangingPunct="0">
              <a:lnSpc>
                <a:spcPct val="25000"/>
              </a:lnSpc>
              <a:spcBef>
                <a:spcPct val="50000"/>
              </a:spcBef>
              <a:buClr>
                <a:srgbClr val="CC0000"/>
              </a:buClr>
              <a:buFont typeface="Wingdings" pitchFamily="2" charset="2"/>
              <a:buNone/>
            </a:pPr>
            <a:r>
              <a:rPr lang="tr-TR" sz="2800" b="1" dirty="0">
                <a:latin typeface="Times New Roman" pitchFamily="18" charset="0"/>
              </a:rPr>
              <a:t>  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502920" y="530352"/>
            <a:ext cx="8183880" cy="541892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90000"/>
              </a:lnSpc>
              <a:buNone/>
            </a:pPr>
            <a:r>
              <a:rPr lang="tr-TR" dirty="0" smtClean="0">
                <a:solidFill>
                  <a:srgbClr val="FF0000"/>
                </a:solidFill>
                <a:latin typeface="Comic Sans MS" pitchFamily="66" charset="0"/>
              </a:rPr>
              <a:t>Teslim Alma Konusunda Yapılan İnceleme ve Kontroller</a:t>
            </a:r>
            <a:endParaRPr lang="tr-TR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endParaRPr lang="tr-TR" b="1" dirty="0" smtClean="0"/>
          </a:p>
          <a:p>
            <a:pPr marL="0" indent="0" algn="just" eaLnBrk="1" hangingPunct="1">
              <a:lnSpc>
                <a:spcPct val="90000"/>
              </a:lnSpc>
            </a:pPr>
            <a:r>
              <a:rPr lang="tr-TR" sz="3200" dirty="0" smtClean="0">
                <a:latin typeface="Comic Sans MS" pitchFamily="66" charset="0"/>
              </a:rPr>
              <a:t>Ölçü Kontrolü</a:t>
            </a:r>
          </a:p>
          <a:p>
            <a:pPr marL="0" indent="0" algn="just" eaLnBrk="1" hangingPunct="1">
              <a:lnSpc>
                <a:spcPct val="90000"/>
              </a:lnSpc>
            </a:pPr>
            <a:r>
              <a:rPr lang="tr-TR" sz="3200" dirty="0" smtClean="0">
                <a:latin typeface="Comic Sans MS" pitchFamily="66" charset="0"/>
              </a:rPr>
              <a:t>Fiyat Kontrolü</a:t>
            </a:r>
          </a:p>
          <a:p>
            <a:pPr marL="0" indent="0" algn="just" eaLnBrk="1" hangingPunct="1">
              <a:lnSpc>
                <a:spcPct val="90000"/>
              </a:lnSpc>
            </a:pPr>
            <a:r>
              <a:rPr lang="tr-TR" sz="3200" dirty="0" smtClean="0">
                <a:latin typeface="Comic Sans MS" pitchFamily="66" charset="0"/>
              </a:rPr>
              <a:t>Kalite ve Özellik Kontrolü</a:t>
            </a:r>
          </a:p>
          <a:p>
            <a:pPr marL="0" indent="0" algn="just" eaLnBrk="1" hangingPunct="1">
              <a:lnSpc>
                <a:spcPct val="90000"/>
              </a:lnSpc>
            </a:pPr>
            <a:r>
              <a:rPr lang="tr-TR" sz="3200" dirty="0" smtClean="0">
                <a:latin typeface="Comic Sans MS" pitchFamily="66" charset="0"/>
              </a:rPr>
              <a:t>Belge Kontrolü</a:t>
            </a:r>
          </a:p>
          <a:p>
            <a:pPr marL="0" indent="0" algn="just" eaLnBrk="1" hangingPunct="1">
              <a:lnSpc>
                <a:spcPct val="90000"/>
              </a:lnSpc>
            </a:pPr>
            <a:r>
              <a:rPr lang="tr-TR" sz="3200" dirty="0" smtClean="0">
                <a:latin typeface="Comic Sans MS" pitchFamily="66" charset="0"/>
              </a:rPr>
              <a:t>Teslim Alma Alanı Kontrolü</a:t>
            </a:r>
          </a:p>
          <a:p>
            <a:pPr marL="0" indent="0" algn="just" eaLnBrk="1" hangingPunct="1">
              <a:lnSpc>
                <a:spcPct val="90000"/>
              </a:lnSpc>
            </a:pPr>
            <a:r>
              <a:rPr lang="tr-TR" sz="3200" dirty="0" smtClean="0">
                <a:latin typeface="Comic Sans MS" pitchFamily="66" charset="0"/>
              </a:rPr>
              <a:t>Duyusal Analizler</a:t>
            </a:r>
          </a:p>
          <a:p>
            <a:pPr marL="0" indent="0" algn="just" eaLnBrk="1" hangingPunct="1">
              <a:lnSpc>
                <a:spcPct val="90000"/>
              </a:lnSpc>
            </a:pPr>
            <a:r>
              <a:rPr lang="tr-TR" sz="3200" dirty="0" smtClean="0">
                <a:latin typeface="Comic Sans MS" pitchFamily="66" charset="0"/>
              </a:rPr>
              <a:t>Kimyasal Analizler</a:t>
            </a:r>
          </a:p>
          <a:p>
            <a:pPr marL="0" indent="0" algn="just" eaLnBrk="1" hangingPunct="1">
              <a:lnSpc>
                <a:spcPct val="90000"/>
              </a:lnSpc>
            </a:pPr>
            <a:r>
              <a:rPr lang="tr-TR" sz="3200" dirty="0" smtClean="0">
                <a:latin typeface="Comic Sans MS" pitchFamily="66" charset="0"/>
              </a:rPr>
              <a:t>Mikrobiyolojik Analizler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502920" y="530352"/>
            <a:ext cx="8183880" cy="541892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tr-TR" sz="3200" dirty="0" smtClean="0">
                <a:solidFill>
                  <a:srgbClr val="FF0000"/>
                </a:solidFill>
                <a:latin typeface="Comic Sans MS" pitchFamily="66" charset="0"/>
              </a:rPr>
              <a:t>Ölçü Kontrolü</a:t>
            </a:r>
          </a:p>
          <a:p>
            <a:pPr algn="ctr">
              <a:buNone/>
            </a:pPr>
            <a:endParaRPr lang="tr-TR" dirty="0" smtClean="0"/>
          </a:p>
          <a:p>
            <a:pPr marL="0" indent="0" algn="just" eaLnBrk="1" hangingPunct="1"/>
            <a:r>
              <a:rPr lang="tr-TR" sz="3000" dirty="0" smtClean="0">
                <a:latin typeface="Comic Sans MS" pitchFamily="66" charset="0"/>
              </a:rPr>
              <a:t>Ölçü kontrolü sırasında yapılan işlemler teslim alınan ürün ve malzeme miktarı , ağırlığı ve sayısı ile ilgili kontrolleri kapsamaktadır. Bu amaçla teslim alınan ürün ve malzemelerin sipariş fişi yada satın alma emrindeki miktarının, fatura yada irsaliyedeki miktarla aynı olup olmadığı kontrol edilir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202832" y="2636912"/>
            <a:ext cx="7086600" cy="954107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CCECFF"/>
              </a:gs>
            </a:gsLst>
            <a:lin ang="5400000" scaled="1"/>
          </a:gradFill>
          <a:ln w="57150" cmpd="thinThick">
            <a:solidFill>
              <a:srgbClr val="660033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tr-TR" sz="2800" dirty="0">
                <a:solidFill>
                  <a:srgbClr val="990000"/>
                </a:solidFill>
                <a:latin typeface="Comic Sans MS" pitchFamily="66" charset="0"/>
              </a:rPr>
              <a:t>TARTI CİHAZLARI/KANTAR/TERAZİ</a:t>
            </a:r>
          </a:p>
          <a:p>
            <a:pPr algn="just" eaLnBrk="0" hangingPunct="0">
              <a:defRPr/>
            </a:pPr>
            <a:r>
              <a:rPr lang="tr-TR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(</a:t>
            </a:r>
            <a:r>
              <a:rPr lang="tr-TR" sz="2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özellikleri, kullanımları, temizliği vb.)</a:t>
            </a:r>
            <a:endParaRPr lang="en-US" sz="2800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539552" y="630270"/>
            <a:ext cx="7772400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endParaRPr lang="tr-TR" sz="2400" dirty="0">
              <a:solidFill>
                <a:srgbClr val="99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755576" y="530352"/>
            <a:ext cx="7776864" cy="5418928"/>
          </a:xfrm>
        </p:spPr>
        <p:txBody>
          <a:bodyPr/>
          <a:lstStyle/>
          <a:p>
            <a:pPr algn="ctr">
              <a:buNone/>
            </a:pPr>
            <a:r>
              <a:rPr lang="tr-TR" sz="3600" dirty="0" smtClean="0">
                <a:solidFill>
                  <a:srgbClr val="FF0000"/>
                </a:solidFill>
                <a:latin typeface="Comic Sans MS" pitchFamily="66" charset="0"/>
              </a:rPr>
              <a:t>Fiyat Kontrolü</a:t>
            </a:r>
          </a:p>
          <a:p>
            <a:pPr algn="ctr">
              <a:buNone/>
            </a:pPr>
            <a:endParaRPr lang="tr-TR" sz="3600" dirty="0" smtClean="0">
              <a:solidFill>
                <a:srgbClr val="FFC000"/>
              </a:solidFill>
              <a:latin typeface="Comic Sans MS" pitchFamily="66" charset="0"/>
            </a:endParaRPr>
          </a:p>
          <a:p>
            <a:pPr marL="0" indent="0" algn="just" eaLnBrk="1" hangingPunct="1"/>
            <a:r>
              <a:rPr lang="tr-TR" sz="3200" dirty="0" smtClean="0">
                <a:latin typeface="Comic Sans MS" pitchFamily="66" charset="0"/>
              </a:rPr>
              <a:t>Fiyat kontrolünün amacı, satıcı işletmelerden daha önce alınan fiyat tekliflerinin, faturada yazılı olup olmadığının kontrol edilmesiyle ilgili bir kontroldür.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827584" y="530352"/>
            <a:ext cx="7488832" cy="54189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3600" dirty="0" smtClean="0">
                <a:solidFill>
                  <a:srgbClr val="FF0000"/>
                </a:solidFill>
                <a:latin typeface="Comic Sans MS" pitchFamily="66" charset="0"/>
              </a:rPr>
              <a:t>Kalite ve Özellik Kontrolü</a:t>
            </a:r>
          </a:p>
          <a:p>
            <a:pPr>
              <a:buNone/>
            </a:pPr>
            <a:endParaRPr lang="tr-TR" dirty="0" smtClean="0"/>
          </a:p>
          <a:p>
            <a:pPr marL="0" indent="0" algn="just" eaLnBrk="1" hangingPunct="1"/>
            <a:r>
              <a:rPr lang="tr-TR" sz="3500" dirty="0" smtClean="0">
                <a:latin typeface="Comic Sans MS" pitchFamily="66" charset="0"/>
              </a:rPr>
              <a:t>Teslim alınan ürün ve malzemelerin, kullanım amaçlarına uygun kalite ve özelliklerde olup olmadığı ile ilgili kontroldür.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2920" y="1916832"/>
            <a:ext cx="8183880" cy="2304256"/>
          </a:xfrm>
        </p:spPr>
        <p:txBody>
          <a:bodyPr/>
          <a:lstStyle/>
          <a:p>
            <a:pPr algn="ctr">
              <a:buNone/>
            </a:pPr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BESİN GRUPLARINDA DİKKAT</a:t>
            </a:r>
          </a:p>
          <a:p>
            <a:pPr algn="ctr">
              <a:buNone/>
            </a:pPr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EDİLEN GENEL</a:t>
            </a:r>
          </a:p>
          <a:p>
            <a:pPr algn="ctr">
              <a:buNone/>
            </a:pPr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SUBJEKTİF  KALİTE KRİTERLERİ</a:t>
            </a:r>
            <a:endParaRPr lang="tr-TR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2920" y="908720"/>
            <a:ext cx="8183880" cy="482453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tr-TR" dirty="0" smtClean="0">
                <a:solidFill>
                  <a:srgbClr val="000000"/>
                </a:solidFill>
                <a:latin typeface="Comic Sans MS" pitchFamily="66" charset="0"/>
              </a:rPr>
              <a:t>Et, tavuk, balık</a:t>
            </a:r>
          </a:p>
          <a:p>
            <a:pPr lvl="0" algn="ctr">
              <a:buClr>
                <a:srgbClr val="F07F09"/>
              </a:buClr>
              <a:buNone/>
            </a:pPr>
            <a:r>
              <a:rPr lang="tr-TR" dirty="0" smtClean="0">
                <a:solidFill>
                  <a:srgbClr val="000000"/>
                </a:solidFill>
                <a:latin typeface="Comic Sans MS" pitchFamily="66" charset="0"/>
              </a:rPr>
              <a:t>Yumurta</a:t>
            </a:r>
          </a:p>
          <a:p>
            <a:pPr lvl="0" algn="ctr">
              <a:buClr>
                <a:srgbClr val="F07F09"/>
              </a:buClr>
              <a:buNone/>
            </a:pPr>
            <a:r>
              <a:rPr lang="tr-TR" dirty="0" smtClean="0">
                <a:solidFill>
                  <a:srgbClr val="000000"/>
                </a:solidFill>
                <a:latin typeface="Comic Sans MS" pitchFamily="66" charset="0"/>
              </a:rPr>
              <a:t>Süt Ve Ürünleri</a:t>
            </a:r>
          </a:p>
          <a:p>
            <a:pPr lvl="0" algn="ctr">
              <a:buClr>
                <a:srgbClr val="F07F09"/>
              </a:buClr>
              <a:buNone/>
            </a:pPr>
            <a:r>
              <a:rPr lang="tr-TR" dirty="0">
                <a:solidFill>
                  <a:srgbClr val="000000"/>
                </a:solidFill>
                <a:latin typeface="Comic Sans MS" pitchFamily="66" charset="0"/>
              </a:rPr>
              <a:t>Kuru baklagiller/ </a:t>
            </a:r>
            <a:r>
              <a:rPr lang="tr-TR" dirty="0" smtClean="0">
                <a:solidFill>
                  <a:srgbClr val="000000"/>
                </a:solidFill>
                <a:latin typeface="Comic Sans MS" pitchFamily="66" charset="0"/>
              </a:rPr>
              <a:t>Tahıllar</a:t>
            </a:r>
          </a:p>
          <a:p>
            <a:pPr lvl="0" algn="ctr">
              <a:buClr>
                <a:srgbClr val="F07F09"/>
              </a:buClr>
              <a:buNone/>
            </a:pPr>
            <a:r>
              <a:rPr lang="tr-TR" dirty="0" smtClean="0">
                <a:solidFill>
                  <a:srgbClr val="000000"/>
                </a:solidFill>
                <a:latin typeface="Comic Sans MS" pitchFamily="66" charset="0"/>
              </a:rPr>
              <a:t>Taze Sebze Meyveler</a:t>
            </a:r>
          </a:p>
          <a:p>
            <a:pPr lvl="0" algn="ctr">
              <a:buClr>
                <a:srgbClr val="F07F09"/>
              </a:buClr>
              <a:buNone/>
            </a:pPr>
            <a:r>
              <a:rPr lang="tr-TR" dirty="0">
                <a:solidFill>
                  <a:srgbClr val="000000"/>
                </a:solidFill>
                <a:latin typeface="Comic Sans MS" pitchFamily="66" charset="0"/>
              </a:rPr>
              <a:t>Konserve </a:t>
            </a:r>
            <a:r>
              <a:rPr lang="tr-TR" dirty="0" smtClean="0">
                <a:solidFill>
                  <a:srgbClr val="000000"/>
                </a:solidFill>
                <a:latin typeface="Comic Sans MS" pitchFamily="66" charset="0"/>
              </a:rPr>
              <a:t>yiyecekler</a:t>
            </a:r>
          </a:p>
          <a:p>
            <a:pPr lvl="0" algn="ctr">
              <a:buClr>
                <a:srgbClr val="F07F09"/>
              </a:buClr>
              <a:buNone/>
            </a:pPr>
            <a:r>
              <a:rPr lang="tr-TR" smtClean="0">
                <a:solidFill>
                  <a:srgbClr val="000000"/>
                </a:solidFill>
                <a:latin typeface="Comic Sans MS" pitchFamily="66" charset="0"/>
              </a:rPr>
              <a:t>Reçeller</a:t>
            </a:r>
            <a:endParaRPr lang="tr-TR" dirty="0">
              <a:solidFill>
                <a:srgbClr val="000000"/>
              </a:solidFill>
              <a:latin typeface="Comic Sans MS" pitchFamily="66" charset="0"/>
            </a:endParaRPr>
          </a:p>
          <a:p>
            <a:pPr lvl="0" algn="ctr">
              <a:buClr>
                <a:srgbClr val="F07F09"/>
              </a:buClr>
              <a:buNone/>
            </a:pPr>
            <a:r>
              <a:rPr lang="tr-TR" dirty="0" smtClean="0">
                <a:solidFill>
                  <a:srgbClr val="000000"/>
                </a:solidFill>
                <a:latin typeface="Comic Sans MS" pitchFamily="66" charset="0"/>
              </a:rPr>
              <a:t>Zeytin</a:t>
            </a:r>
            <a:endParaRPr lang="tr-TR" dirty="0">
              <a:solidFill>
                <a:srgbClr val="000000"/>
              </a:solidFill>
              <a:latin typeface="Comic Sans MS" pitchFamily="66" charset="0"/>
            </a:endParaRPr>
          </a:p>
          <a:p>
            <a:pPr lvl="0" algn="ctr">
              <a:buClr>
                <a:srgbClr val="F07F09"/>
              </a:buClr>
              <a:buNone/>
            </a:pPr>
            <a:r>
              <a:rPr lang="tr-TR" dirty="0" smtClean="0">
                <a:solidFill>
                  <a:srgbClr val="000000"/>
                </a:solidFill>
                <a:latin typeface="Comic Sans MS" pitchFamily="66" charset="0"/>
              </a:rPr>
              <a:t>Yağlar</a:t>
            </a:r>
          </a:p>
          <a:p>
            <a:pPr lvl="0" algn="ctr">
              <a:buClr>
                <a:srgbClr val="F07F09"/>
              </a:buClr>
              <a:buNone/>
            </a:pPr>
            <a:r>
              <a:rPr lang="tr-TR" dirty="0">
                <a:solidFill>
                  <a:srgbClr val="000000"/>
                </a:solidFill>
                <a:latin typeface="Comic Sans MS" pitchFamily="66" charset="0"/>
              </a:rPr>
              <a:t>Ekmekler</a:t>
            </a:r>
          </a:p>
          <a:p>
            <a:pPr lvl="0" algn="just">
              <a:buClr>
                <a:srgbClr val="F07F09"/>
              </a:buClr>
              <a:buNone/>
            </a:pPr>
            <a:endParaRPr lang="tr-TR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lvl="0" algn="just">
              <a:buClr>
                <a:srgbClr val="F07F09"/>
              </a:buClr>
              <a:buNone/>
            </a:pPr>
            <a:endParaRPr lang="tr-TR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lvl="0" algn="just">
              <a:buClr>
                <a:srgbClr val="F07F09"/>
              </a:buClr>
              <a:buNone/>
            </a:pPr>
            <a:endParaRPr lang="tr-TR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lvl="0" algn="just">
              <a:buClr>
                <a:srgbClr val="F07F09"/>
              </a:buClr>
              <a:buNone/>
            </a:pPr>
            <a:endParaRPr lang="tr-TR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algn="ctr">
              <a:buNone/>
            </a:pPr>
            <a:endParaRPr lang="tr-TR" dirty="0" smtClean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619672" y="1633602"/>
            <a:ext cx="5867400" cy="523220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CCECFF"/>
              </a:gs>
            </a:gsLst>
            <a:lin ang="5400000" scaled="1"/>
          </a:gradFill>
          <a:ln w="57150" cmpd="thinThick">
            <a:solidFill>
              <a:srgbClr val="6600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lvl="0" algn="ctr">
              <a:defRPr/>
            </a:pPr>
            <a:r>
              <a:rPr lang="tr-TR" sz="2800" b="1" dirty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ARAÇ SICAKLIĞI ÖLÇÜMÜ</a:t>
            </a: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9066" y="2783001"/>
            <a:ext cx="7620660" cy="1012024"/>
          </a:xfrm>
          <a:prstGeom prst="rect">
            <a:avLst/>
          </a:prstGeom>
        </p:spPr>
      </p:pic>
      <p:sp>
        <p:nvSpPr>
          <p:cNvPr id="12" name="Dikdörtgen 11"/>
          <p:cNvSpPr/>
          <p:nvPr/>
        </p:nvSpPr>
        <p:spPr>
          <a:xfrm>
            <a:off x="3106085" y="2333628"/>
            <a:ext cx="40785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hangingPunct="0"/>
            <a:endParaRPr lang="tr-TR" sz="3200" b="1" dirty="0">
              <a:solidFill>
                <a:srgbClr val="990000"/>
              </a:solidFill>
              <a:latin typeface="Times New Roman" pitchFamily="18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3013720" y="3136613"/>
            <a:ext cx="1847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hangingPunct="0"/>
            <a:endParaRPr lang="tr-TR" sz="3200" b="1" dirty="0">
              <a:solidFill>
                <a:srgbClr val="990000"/>
              </a:solidFill>
              <a:latin typeface="Times New Roman" pitchFamily="18" charset="0"/>
            </a:endParaRPr>
          </a:p>
        </p:txBody>
      </p:sp>
      <p:sp>
        <p:nvSpPr>
          <p:cNvPr id="14" name="Dikdörtgen 13"/>
          <p:cNvSpPr/>
          <p:nvPr/>
        </p:nvSpPr>
        <p:spPr>
          <a:xfrm>
            <a:off x="3166120" y="3289013"/>
            <a:ext cx="1847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hangingPunct="0"/>
            <a:endParaRPr lang="tr-TR" sz="3200" b="1" dirty="0">
              <a:solidFill>
                <a:srgbClr val="990000"/>
              </a:solidFill>
              <a:latin typeface="Times New Roman" pitchFamily="18" charset="0"/>
            </a:endParaRPr>
          </a:p>
        </p:txBody>
      </p: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1835696" y="4376588"/>
            <a:ext cx="5867400" cy="523220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CCECFF"/>
              </a:gs>
            </a:gsLst>
            <a:lin ang="5400000" scaled="1"/>
          </a:gradFill>
          <a:ln w="57150" cmpd="thinThick">
            <a:solidFill>
              <a:srgbClr val="6600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lvl="0" algn="ctr">
              <a:defRPr/>
            </a:pPr>
            <a:r>
              <a:rPr lang="tr-TR" sz="28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NEM ÖLÇÜMÜ</a:t>
            </a:r>
            <a:endParaRPr lang="tr-TR" sz="2800" b="1" dirty="0">
              <a:solidFill>
                <a:srgbClr val="99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rünüş">
  <a:themeElements>
    <a:clrScheme name="Görünüş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Görünüş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Görünü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869</TotalTime>
  <Words>287</Words>
  <Application>Microsoft Office PowerPoint</Application>
  <PresentationFormat>Ekran Gösterisi (4:3)</PresentationFormat>
  <Paragraphs>59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22" baseType="lpstr">
      <vt:lpstr>Arial</vt:lpstr>
      <vt:lpstr>Comic Sans MS</vt:lpstr>
      <vt:lpstr>Garamond</vt:lpstr>
      <vt:lpstr>Times New Roman</vt:lpstr>
      <vt:lpstr>Verdana</vt:lpstr>
      <vt:lpstr>Wingdings</vt:lpstr>
      <vt:lpstr>Wingdings 2</vt:lpstr>
      <vt:lpstr>Görünüş</vt:lpstr>
      <vt:lpstr>TESLİM ALMA (TESELLÜM)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Belge Kontrolü </vt:lpstr>
      <vt:lpstr>Duyusal Analizler</vt:lpstr>
      <vt:lpstr>Kimyasal Analizler</vt:lpstr>
      <vt:lpstr>Mikrobiyolojik Analizler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TESLİM ALMA</dc:title>
  <dc:creator>alper</dc:creator>
  <cp:lastModifiedBy>exper</cp:lastModifiedBy>
  <cp:revision>138</cp:revision>
  <dcterms:created xsi:type="dcterms:W3CDTF">2007-07-23T17:56:48Z</dcterms:created>
  <dcterms:modified xsi:type="dcterms:W3CDTF">2017-01-30T11:59:33Z</dcterms:modified>
</cp:coreProperties>
</file>