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60" r:id="rId3"/>
    <p:sldId id="258" r:id="rId4"/>
    <p:sldId id="259" r:id="rId5"/>
    <p:sldId id="263" r:id="rId6"/>
    <p:sldId id="262" r:id="rId7"/>
    <p:sldId id="256" r:id="rId8"/>
    <p:sldId id="257" r:id="rId9"/>
    <p:sldId id="264" r:id="rId10"/>
    <p:sldId id="265" r:id="rId11"/>
    <p:sldId id="266" r:id="rId12"/>
    <p:sldId id="26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90" d="100"/>
          <a:sy n="90" d="100"/>
        </p:scale>
        <p:origin x="1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an.Akiska" userId="f3830ddb-9f08-4ce7-a6ff-6e0910260aca" providerId="ADAL" clId="{CF750696-DE1A-2A49-889E-62B242385B1E}"/>
    <pc:docChg chg="modSld">
      <pc:chgData name="Sinan.Akiska" userId="f3830ddb-9f08-4ce7-a6ff-6e0910260aca" providerId="ADAL" clId="{CF750696-DE1A-2A49-889E-62B242385B1E}" dt="2021-04-01T20:09:42.510" v="2" actId="20577"/>
      <pc:docMkLst>
        <pc:docMk/>
      </pc:docMkLst>
      <pc:sldChg chg="modSp mod">
        <pc:chgData name="Sinan.Akiska" userId="f3830ddb-9f08-4ce7-a6ff-6e0910260aca" providerId="ADAL" clId="{CF750696-DE1A-2A49-889E-62B242385B1E}" dt="2021-04-01T20:09:42.510" v="2" actId="20577"/>
        <pc:sldMkLst>
          <pc:docMk/>
          <pc:sldMk cId="47381504" sldId="269"/>
        </pc:sldMkLst>
        <pc:spChg chg="mod">
          <ac:chgData name="Sinan.Akiska" userId="f3830ddb-9f08-4ce7-a6ff-6e0910260aca" providerId="ADAL" clId="{CF750696-DE1A-2A49-889E-62B242385B1E}" dt="2021-04-01T20:09:42.510" v="2" actId="20577"/>
          <ac:spMkLst>
            <pc:docMk/>
            <pc:sldMk cId="47381504" sldId="269"/>
            <ac:spMk id="2" creationId="{96EAE429-9595-F54D-A821-188941D848A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196945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136426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354648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276623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111141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426E468-0BEA-4F72-AAEC-D77E93658061}"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234155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426E468-0BEA-4F72-AAEC-D77E93658061}" type="datetimeFigureOut">
              <a:rPr lang="tr-TR" smtClean="0"/>
              <a:t>1.04.2021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3587002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426E468-0BEA-4F72-AAEC-D77E93658061}" type="datetimeFigureOut">
              <a:rPr lang="tr-TR" smtClean="0"/>
              <a:t>1.04.2021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42284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426E468-0BEA-4F72-AAEC-D77E93658061}" type="datetimeFigureOut">
              <a:rPr lang="tr-TR" smtClean="0"/>
              <a:t>1.04.2021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240508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426E468-0BEA-4F72-AAEC-D77E93658061}"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43187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426E468-0BEA-4F72-AAEC-D77E93658061}"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314877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6E468-0BEA-4F72-AAEC-D77E93658061}" type="datetimeFigureOut">
              <a:rPr lang="tr-TR" smtClean="0"/>
              <a:t>1.04.2021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221AA-A052-47D2-97B9-AA77AC3F7194}" type="slidenum">
              <a:rPr lang="tr-TR" smtClean="0"/>
              <a:t>‹#›</a:t>
            </a:fld>
            <a:endParaRPr lang="tr-TR"/>
          </a:p>
        </p:txBody>
      </p:sp>
    </p:spTree>
    <p:extLst>
      <p:ext uri="{BB962C8B-B14F-4D97-AF65-F5344CB8AC3E}">
        <p14:creationId xmlns:p14="http://schemas.microsoft.com/office/powerpoint/2010/main" val="3886454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6EAE429-9595-F54D-A821-188941D848A3}"/>
              </a:ext>
            </a:extLst>
          </p:cNvPr>
          <p:cNvSpPr txBox="1"/>
          <p:nvPr/>
        </p:nvSpPr>
        <p:spPr>
          <a:xfrm>
            <a:off x="5141495" y="1269255"/>
            <a:ext cx="5956353" cy="3038947"/>
          </a:xfrm>
          <a:prstGeom prst="rect">
            <a:avLst/>
          </a:prstGeo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800" kern="1200" dirty="0">
                <a:solidFill>
                  <a:srgbClr val="FFFFFF"/>
                </a:solidFill>
                <a:latin typeface="+mj-lt"/>
                <a:ea typeface="+mj-ea"/>
                <a:cs typeface="+mj-cs"/>
              </a:rPr>
              <a:t>COĞRAFİ BİLGİ SİSTEMLERİ</a:t>
            </a:r>
          </a:p>
          <a:p>
            <a:pPr algn="ctr">
              <a:lnSpc>
                <a:spcPct val="90000"/>
              </a:lnSpc>
              <a:spcBef>
                <a:spcPct val="0"/>
              </a:spcBef>
              <a:spcAft>
                <a:spcPts val="600"/>
              </a:spcAft>
            </a:pPr>
            <a:r>
              <a:rPr lang="en-US" sz="3800" kern="1200">
                <a:solidFill>
                  <a:srgbClr val="FFFFFF"/>
                </a:solidFill>
                <a:latin typeface="+mj-lt"/>
                <a:ea typeface="+mj-ea"/>
                <a:cs typeface="+mj-cs"/>
              </a:rPr>
              <a:t>(JEM232) </a:t>
            </a:r>
            <a:endParaRPr lang="en-US" sz="3800" kern="1200" dirty="0">
              <a:solidFill>
                <a:srgbClr val="FFFFFF"/>
              </a:solidFill>
              <a:latin typeface="+mj-lt"/>
              <a:ea typeface="+mj-ea"/>
              <a:cs typeface="+mj-cs"/>
            </a:endParaRPr>
          </a:p>
          <a:p>
            <a:pPr>
              <a:lnSpc>
                <a:spcPct val="90000"/>
              </a:lnSpc>
              <a:spcBef>
                <a:spcPct val="0"/>
              </a:spcBef>
              <a:spcAft>
                <a:spcPts val="600"/>
              </a:spcAft>
            </a:pPr>
            <a:endParaRPr lang="en-US" sz="3800" kern="1200" dirty="0">
              <a:solidFill>
                <a:srgbClr val="FFFFFF"/>
              </a:solidFill>
              <a:latin typeface="+mj-lt"/>
              <a:ea typeface="+mj-ea"/>
              <a:cs typeface="+mj-cs"/>
            </a:endParaRPr>
          </a:p>
          <a:p>
            <a:pPr>
              <a:lnSpc>
                <a:spcPct val="90000"/>
              </a:lnSpc>
              <a:spcBef>
                <a:spcPct val="0"/>
              </a:spcBef>
              <a:spcAft>
                <a:spcPts val="600"/>
              </a:spcAft>
            </a:pPr>
            <a:r>
              <a:rPr lang="en-US" sz="3800" kern="1200" dirty="0">
                <a:solidFill>
                  <a:srgbClr val="FFFFFF"/>
                </a:solidFill>
                <a:latin typeface="+mj-lt"/>
                <a:ea typeface="+mj-ea"/>
                <a:cs typeface="+mj-cs"/>
              </a:rPr>
              <a:t>1. GİRİŞ</a:t>
            </a:r>
          </a:p>
          <a:p>
            <a:pPr>
              <a:lnSpc>
                <a:spcPct val="90000"/>
              </a:lnSpc>
              <a:spcBef>
                <a:spcPct val="0"/>
              </a:spcBef>
              <a:spcAft>
                <a:spcPts val="600"/>
              </a:spcAft>
            </a:pPr>
            <a:endParaRPr lang="en-US" sz="3800" kern="1200" dirty="0">
              <a:solidFill>
                <a:srgbClr val="FFFFFF"/>
              </a:solidFill>
              <a:latin typeface="+mj-lt"/>
              <a:ea typeface="+mj-ea"/>
              <a:cs typeface="+mj-cs"/>
            </a:endParaRPr>
          </a:p>
          <a:p>
            <a:pPr>
              <a:lnSpc>
                <a:spcPct val="90000"/>
              </a:lnSpc>
              <a:spcBef>
                <a:spcPct val="0"/>
              </a:spcBef>
              <a:spcAft>
                <a:spcPts val="600"/>
              </a:spcAft>
            </a:pPr>
            <a:endParaRPr lang="en-US" sz="3800" kern="1200" dirty="0">
              <a:solidFill>
                <a:srgbClr val="FFFFFF"/>
              </a:solidFill>
              <a:latin typeface="+mj-lt"/>
              <a:ea typeface="+mj-ea"/>
              <a:cs typeface="+mj-cs"/>
            </a:endParaRPr>
          </a:p>
          <a:p>
            <a:pPr>
              <a:lnSpc>
                <a:spcPct val="90000"/>
              </a:lnSpc>
              <a:spcBef>
                <a:spcPct val="0"/>
              </a:spcBef>
              <a:spcAft>
                <a:spcPts val="600"/>
              </a:spcAft>
            </a:pPr>
            <a:r>
              <a:rPr lang="en-US" sz="3300" kern="1200" dirty="0" err="1">
                <a:solidFill>
                  <a:srgbClr val="FFFFFF"/>
                </a:solidFill>
                <a:latin typeface="+mj-lt"/>
                <a:ea typeface="+mj-ea"/>
                <a:cs typeface="+mj-cs"/>
              </a:rPr>
              <a:t>Doç</a:t>
            </a:r>
            <a:r>
              <a:rPr lang="en-US" sz="3300" kern="1200" dirty="0">
                <a:solidFill>
                  <a:srgbClr val="FFFFFF"/>
                </a:solidFill>
                <a:latin typeface="+mj-lt"/>
                <a:ea typeface="+mj-ea"/>
                <a:cs typeface="+mj-cs"/>
              </a:rPr>
              <a:t>. Dr. Sinan AKISKA</a:t>
            </a:r>
          </a:p>
        </p:txBody>
      </p:sp>
      <p:cxnSp>
        <p:nvCxnSpPr>
          <p:cNvPr id="47" name="Straight Connector 8">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34996"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8A90CD-1E76-9840-B981-6BCE17832843}"/>
              </a:ext>
            </a:extLst>
          </p:cNvPr>
          <p:cNvPicPr>
            <a:picLocks noChangeAspect="1"/>
          </p:cNvPicPr>
          <p:nvPr/>
        </p:nvPicPr>
        <p:blipFill>
          <a:blip r:embed="rId2"/>
          <a:stretch>
            <a:fillRect/>
          </a:stretch>
        </p:blipFill>
        <p:spPr>
          <a:xfrm>
            <a:off x="538934" y="1602131"/>
            <a:ext cx="3737490" cy="3669945"/>
          </a:xfrm>
          <a:prstGeom prst="rect">
            <a:avLst/>
          </a:prstGeom>
        </p:spPr>
      </p:pic>
    </p:spTree>
    <p:extLst>
      <p:ext uri="{BB962C8B-B14F-4D97-AF65-F5344CB8AC3E}">
        <p14:creationId xmlns:p14="http://schemas.microsoft.com/office/powerpoint/2010/main" val="4738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919184" y="290601"/>
            <a:ext cx="6096000" cy="461665"/>
          </a:xfrm>
          <a:prstGeom prst="rect">
            <a:avLst/>
          </a:prstGeom>
        </p:spPr>
        <p:txBody>
          <a:bodyPr>
            <a:spAutoFit/>
          </a:bodyPr>
          <a:lstStyle/>
          <a:p>
            <a:pPr algn="ctr"/>
            <a:r>
              <a:rPr lang="tr-TR" sz="2400" b="1" dirty="0"/>
              <a:t>BİLGİSAYAR SİSTEMLERİ VE YAZILIMLAR</a:t>
            </a:r>
          </a:p>
        </p:txBody>
      </p:sp>
      <p:pic>
        <p:nvPicPr>
          <p:cNvPr id="2" name="Resim 1"/>
          <p:cNvPicPr>
            <a:picLocks noChangeAspect="1"/>
          </p:cNvPicPr>
          <p:nvPr/>
        </p:nvPicPr>
        <p:blipFill>
          <a:blip r:embed="rId2"/>
          <a:stretch>
            <a:fillRect/>
          </a:stretch>
        </p:blipFill>
        <p:spPr>
          <a:xfrm>
            <a:off x="7144380" y="752266"/>
            <a:ext cx="4141200" cy="5636934"/>
          </a:xfrm>
          <a:prstGeom prst="rect">
            <a:avLst/>
          </a:prstGeom>
        </p:spPr>
      </p:pic>
      <p:sp>
        <p:nvSpPr>
          <p:cNvPr id="3" name="Dikdörtgen 2"/>
          <p:cNvSpPr/>
          <p:nvPr/>
        </p:nvSpPr>
        <p:spPr>
          <a:xfrm>
            <a:off x="2246333" y="6434588"/>
            <a:ext cx="7235869" cy="338554"/>
          </a:xfrm>
          <a:prstGeom prst="rect">
            <a:avLst/>
          </a:prstGeom>
        </p:spPr>
        <p:txBody>
          <a:bodyPr wrap="square">
            <a:spAutoFit/>
          </a:bodyPr>
          <a:lstStyle/>
          <a:p>
            <a:r>
              <a:rPr lang="tr-TR" sz="800" dirty="0"/>
              <a:t>GIS </a:t>
            </a:r>
            <a:r>
              <a:rPr lang="tr-TR" sz="800" dirty="0" err="1"/>
              <a:t>workstations</a:t>
            </a:r>
            <a:r>
              <a:rPr lang="tr-TR" sz="800" dirty="0"/>
              <a:t> </a:t>
            </a:r>
            <a:r>
              <a:rPr lang="en-US" sz="800" b="0" i="1" u="none" strike="noStrike" baseline="0" dirty="0"/>
              <a:t>Sources</a:t>
            </a:r>
            <a:r>
              <a:rPr lang="en-US" sz="800" b="0" i="0" u="none" strike="noStrike" baseline="0" dirty="0"/>
              <a:t>: (a) Courtesy of </a:t>
            </a:r>
            <a:r>
              <a:rPr lang="en-US" sz="800" b="0" i="0" u="none" strike="noStrike" baseline="0" dirty="0" err="1"/>
              <a:t>Integraph</a:t>
            </a:r>
            <a:r>
              <a:rPr lang="en-US" sz="800" b="0" i="0" u="none" strike="noStrike" baseline="0" dirty="0"/>
              <a:t>; (b) Courtesy of author; (c) </a:t>
            </a:r>
            <a:r>
              <a:rPr lang="en-US" sz="800" b="0" i="0" u="none" strike="noStrike" baseline="0" dirty="0" err="1"/>
              <a:t>Maksym</a:t>
            </a:r>
            <a:r>
              <a:rPr lang="en-US" sz="800" b="0" i="0" u="none" strike="noStrike" baseline="0" dirty="0"/>
              <a:t> </a:t>
            </a:r>
            <a:r>
              <a:rPr lang="en-US" sz="800" b="0" i="0" u="none" strike="noStrike" baseline="0" dirty="0" err="1"/>
              <a:t>Dykla</a:t>
            </a:r>
            <a:r>
              <a:rPr lang="en-US" sz="800" b="0" i="0" u="none" strike="noStrike" baseline="0" dirty="0"/>
              <a:t>/Fotolia.com; (d) Courtesy of </a:t>
            </a:r>
            <a:r>
              <a:rPr lang="en-US" sz="800" b="0" i="0" u="none" strike="noStrike" baseline="0" dirty="0" err="1"/>
              <a:t>MainStreetGIS</a:t>
            </a:r>
            <a:r>
              <a:rPr lang="en-US" sz="800" b="0" i="0" u="none" strike="noStrike" baseline="0" dirty="0"/>
              <a:t>;</a:t>
            </a:r>
            <a:r>
              <a:rPr lang="tr-TR" sz="800" b="0" i="0" u="none" strike="noStrike" baseline="0" dirty="0"/>
              <a:t> (e) </a:t>
            </a:r>
            <a:r>
              <a:rPr lang="tr-TR" sz="800" b="0" i="0" u="none" strike="noStrike" baseline="0" dirty="0" err="1"/>
              <a:t>Courtesy</a:t>
            </a:r>
            <a:r>
              <a:rPr lang="tr-TR" sz="800" b="0" i="0" u="none" strike="noStrike" baseline="0" dirty="0"/>
              <a:t> of </a:t>
            </a:r>
            <a:r>
              <a:rPr lang="tr-TR" sz="800" b="0" i="0" u="none" strike="noStrike" baseline="0" dirty="0" err="1"/>
              <a:t>Trimble</a:t>
            </a:r>
            <a:endParaRPr lang="tr-TR" sz="800" b="0" i="0" u="none" strike="noStrike" baseline="0" dirty="0"/>
          </a:p>
          <a:p>
            <a:r>
              <a:rPr lang="tr-TR" sz="800" dirty="0" err="1"/>
              <a:t>Heywood</a:t>
            </a:r>
            <a:r>
              <a:rPr lang="tr-TR" sz="800" dirty="0"/>
              <a:t>, I., Cornelius, S., Carver, S. 2015. </a:t>
            </a:r>
            <a:r>
              <a:rPr lang="tr-TR" sz="800" dirty="0" err="1"/>
              <a:t>And</a:t>
            </a:r>
            <a:r>
              <a:rPr lang="tr-TR" sz="800" dirty="0"/>
              <a:t> </a:t>
            </a:r>
            <a:r>
              <a:rPr lang="tr-TR" sz="800" dirty="0" err="1"/>
              <a:t>Introduction</a:t>
            </a:r>
            <a:r>
              <a:rPr lang="tr-TR" sz="800" dirty="0"/>
              <a:t> </a:t>
            </a:r>
            <a:r>
              <a:rPr lang="tr-TR" sz="800" dirty="0" err="1"/>
              <a:t>to</a:t>
            </a:r>
            <a:r>
              <a:rPr lang="tr-TR" sz="800" dirty="0"/>
              <a:t> GEOGRAPHICAL INFORMATİON SYSTEMS, </a:t>
            </a:r>
            <a:r>
              <a:rPr lang="tr-TR" sz="800" dirty="0" err="1"/>
              <a:t>Fourth</a:t>
            </a:r>
            <a:r>
              <a:rPr lang="tr-TR" sz="800" dirty="0"/>
              <a:t> </a:t>
            </a:r>
            <a:r>
              <a:rPr lang="tr-TR" sz="800" dirty="0" err="1"/>
              <a:t>edition</a:t>
            </a:r>
            <a:r>
              <a:rPr lang="tr-TR" sz="800" dirty="0"/>
              <a:t>. </a:t>
            </a:r>
            <a:r>
              <a:rPr lang="tr-TR" sz="800" dirty="0" err="1"/>
              <a:t>Pearson</a:t>
            </a:r>
            <a:r>
              <a:rPr lang="tr-TR" sz="800" dirty="0"/>
              <a:t> </a:t>
            </a:r>
            <a:r>
              <a:rPr lang="tr-TR" sz="800" dirty="0" err="1"/>
              <a:t>Educatyion</a:t>
            </a:r>
            <a:r>
              <a:rPr lang="tr-TR" sz="800" dirty="0"/>
              <a:t> Limited, 446 </a:t>
            </a:r>
            <a:r>
              <a:rPr lang="tr-TR" sz="800" dirty="0" err="1"/>
              <a:t>pp</a:t>
            </a:r>
            <a:r>
              <a:rPr lang="tr-TR" sz="800" dirty="0"/>
              <a:t>.</a:t>
            </a:r>
          </a:p>
        </p:txBody>
      </p:sp>
      <p:sp>
        <p:nvSpPr>
          <p:cNvPr id="4" name="Dikdörtgen 3"/>
          <p:cNvSpPr/>
          <p:nvPr/>
        </p:nvSpPr>
        <p:spPr>
          <a:xfrm>
            <a:off x="605425" y="788921"/>
            <a:ext cx="6096000" cy="5355312"/>
          </a:xfrm>
          <a:prstGeom prst="rect">
            <a:avLst/>
          </a:prstGeom>
        </p:spPr>
        <p:txBody>
          <a:bodyPr>
            <a:spAutoFit/>
          </a:bodyPr>
          <a:lstStyle/>
          <a:p>
            <a:r>
              <a:rPr lang="tr-TR" dirty="0"/>
              <a:t>CBS, taşınabilir kişisel bilgisayarlardan (PC'ler) çok kullanıcılı süper bilgisayarlara kadar tüm bilgisayar sistemleri yelpazesinde çalışmakta ve çok çeşitli yazılım dillerinde programlanmaktadır. Dahili monitörler ve dijitalleştirme tabloları ile özel ve pahalı iş istasyonları kullanan sistemler, sınıfının en iyisi PC veya dizüstü bilgisayarlar ve taşınabilir Kişisel Veri Yardımcıları (</a:t>
            </a:r>
            <a:r>
              <a:rPr lang="tr-TR" dirty="0" err="1"/>
              <a:t>PDA'lar</a:t>
            </a:r>
            <a:r>
              <a:rPr lang="tr-TR" dirty="0"/>
              <a:t>), tablet PC'ler veya taşınabilir GIS / GPS cihazları, </a:t>
            </a:r>
            <a:r>
              <a:rPr lang="tr-TR" dirty="0" err="1"/>
              <a:t>CBS’de</a:t>
            </a:r>
            <a:r>
              <a:rPr lang="tr-TR" dirty="0"/>
              <a:t> kullanılabilmektedir. Her durumda, etkili CBS işlemleri için gerekli olan bir dizi unsur vardır. Bunlar (</a:t>
            </a:r>
            <a:r>
              <a:rPr lang="tr-TR" dirty="0" err="1"/>
              <a:t>Burrough</a:t>
            </a:r>
            <a:r>
              <a:rPr lang="tr-TR" dirty="0"/>
              <a:t>, 1986); </a:t>
            </a:r>
          </a:p>
          <a:p>
            <a:endParaRPr lang="tr-TR" dirty="0"/>
          </a:p>
          <a:p>
            <a:pPr marL="285750" indent="-285750">
              <a:buFont typeface="Arial" panose="020B0604020202020204" pitchFamily="34" charset="0"/>
              <a:buChar char="•"/>
            </a:pPr>
            <a:r>
              <a:rPr lang="tr-TR" dirty="0"/>
              <a:t>yazılımı çalıştırmak için yeterli güce sahip bir işlemcinin varlığı;</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büyük hacimli verilerin depolanması için yeterli bellek;</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kaliteli, yüksek çözünürlüklü renkli grafik ekranı ve</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veri giriş ve çıkış cihazları (örneğin, </a:t>
            </a:r>
            <a:r>
              <a:rPr lang="tr-TR" dirty="0" err="1"/>
              <a:t>sayısallaştırıcılar</a:t>
            </a:r>
            <a:r>
              <a:rPr lang="tr-TR" dirty="0"/>
              <a:t>, tarayıcılar, klavye, yazıcılar ve çiziciler).</a:t>
            </a:r>
          </a:p>
        </p:txBody>
      </p:sp>
    </p:spTree>
    <p:extLst>
      <p:ext uri="{BB962C8B-B14F-4D97-AF65-F5344CB8AC3E}">
        <p14:creationId xmlns:p14="http://schemas.microsoft.com/office/powerpoint/2010/main" val="90186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2C7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4" name="Freeform: Shape 7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5" name="Picture 1" descr="page3image5414000">
            <a:extLst>
              <a:ext uri="{FF2B5EF4-FFF2-40B4-BE49-F238E27FC236}">
                <a16:creationId xmlns:a16="http://schemas.microsoft.com/office/drawing/2014/main" id="{0EF9430A-5F02-564C-9257-82A0BD6CB0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53898" y="836994"/>
            <a:ext cx="7284203" cy="56452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4B2618-47EB-F940-8C16-B57A7085DF5E}"/>
              </a:ext>
            </a:extLst>
          </p:cNvPr>
          <p:cNvSpPr txBox="1"/>
          <p:nvPr/>
        </p:nvSpPr>
        <p:spPr>
          <a:xfrm>
            <a:off x="4009816" y="6021006"/>
            <a:ext cx="4107051" cy="369332"/>
          </a:xfrm>
          <a:prstGeom prst="rect">
            <a:avLst/>
          </a:prstGeom>
          <a:noFill/>
        </p:spPr>
        <p:txBody>
          <a:bodyPr wrap="square" rtlCol="0">
            <a:spAutoFit/>
          </a:bodyPr>
          <a:lstStyle/>
          <a:p>
            <a:r>
              <a:rPr lang="en-TR" dirty="0"/>
              <a:t>CBS’nin genel görünümü (Başarsoft, 2009)</a:t>
            </a:r>
          </a:p>
        </p:txBody>
      </p:sp>
    </p:spTree>
    <p:extLst>
      <p:ext uri="{BB962C8B-B14F-4D97-AF65-F5344CB8AC3E}">
        <p14:creationId xmlns:p14="http://schemas.microsoft.com/office/powerpoint/2010/main" val="230958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estion Mark (?) Interrobang - agreatdream.com">
            <a:extLst>
              <a:ext uri="{FF2B5EF4-FFF2-40B4-BE49-F238E27FC236}">
                <a16:creationId xmlns:a16="http://schemas.microsoft.com/office/drawing/2014/main" id="{FC20C4D3-C07B-0744-BBFD-61AFE5AB5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275" y="73617"/>
            <a:ext cx="6267450" cy="671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05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IS ve Uygulama Alanları. Konum verisinin popülerliğinin hızla… | by Meltem  Erdöl | Teknoloji ve Mühendislik Blogu — Zing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255" y="3525074"/>
            <a:ext cx="3332926" cy="3332926"/>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36065" y="876709"/>
            <a:ext cx="7916451" cy="3139321"/>
          </a:xfrm>
          <a:prstGeom prst="rect">
            <a:avLst/>
          </a:prstGeom>
        </p:spPr>
        <p:txBody>
          <a:bodyPr wrap="square">
            <a:spAutoFit/>
          </a:bodyPr>
          <a:lstStyle/>
          <a:p>
            <a:pPr algn="just"/>
            <a:r>
              <a:rPr lang="tr-TR" dirty="0">
                <a:latin typeface="Calibri" panose="020F0502020204030204" pitchFamily="34" charset="0"/>
                <a:ea typeface="Calibri" panose="020F0502020204030204" pitchFamily="34" charset="0"/>
                <a:cs typeface="Times New Roman" panose="02020603050405020304" pitchFamily="18" charset="0"/>
              </a:rPr>
              <a:t>Coğrafi bilgi sistemi (CBS), her türlü coğrafi veriyi yakalamak, depolamak, manipüle etmek, analiz etmek, yönetmek ve sunmak için tasarlanmış bir sistemdir. </a:t>
            </a:r>
          </a:p>
          <a:p>
            <a:pPr algn="just"/>
            <a:endParaRPr lang="tr-TR" dirty="0">
              <a:latin typeface="Calibri" panose="020F0502020204030204" pitchFamily="34" charset="0"/>
              <a:cs typeface="Times New Roman" panose="02020603050405020304" pitchFamily="18" charset="0"/>
            </a:endParaRPr>
          </a:p>
          <a:p>
            <a:pPr algn="just"/>
            <a:r>
              <a:rPr lang="tr-TR" dirty="0"/>
              <a:t>Genelde haritalama teknik ve yöntemleriyle toplanan veriler, uygun yazılımlar yardımıyla öncelikle bilgisayar </a:t>
            </a:r>
            <a:r>
              <a:rPr lang="tr-TR" dirty="0" err="1"/>
              <a:t>veritabanlarında</a:t>
            </a:r>
            <a:r>
              <a:rPr lang="tr-TR" dirty="0"/>
              <a:t> saklanır ve kullanıcı beklentilerine göre işlenirler. Gerekli donanımlar vasıtasıyla üretilen bilgilerin çoğaltılması ve sanal ağlar üzerinden paylaşılması için kullanıcı talepleri yönlendirici olur. Tüm bu işlemler esnasında, verinin toplanmasından üretilmesine kadar geçen süreçte bilgi üretim ve kullanım standartlarının da belirlenmesi gerekmektedir (Bilim ve Teknik, 2010).</a:t>
            </a:r>
            <a:endParaRPr lang="tr-TR" dirty="0">
              <a:latin typeface="Calibri" panose="020F0502020204030204" pitchFamily="34" charset="0"/>
              <a:cs typeface="Times New Roman" panose="02020603050405020304" pitchFamily="18" charset="0"/>
            </a:endParaRPr>
          </a:p>
          <a:p>
            <a:pPr algn="just"/>
            <a:endParaRPr lang="tr-TR" dirty="0"/>
          </a:p>
        </p:txBody>
      </p:sp>
      <p:pic>
        <p:nvPicPr>
          <p:cNvPr id="2050" name="Picture 2" descr="Geographical Information System (GIS) for Culture | UNESCO Bangk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2516" y="1334810"/>
            <a:ext cx="3735687" cy="1867844"/>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5384724" y="4575211"/>
            <a:ext cx="6096000" cy="1477328"/>
          </a:xfrm>
          <a:prstGeom prst="rect">
            <a:avLst/>
          </a:prstGeom>
        </p:spPr>
        <p:txBody>
          <a:bodyPr>
            <a:spAutoFit/>
          </a:bodyPr>
          <a:lstStyle/>
          <a:p>
            <a:pPr algn="just"/>
            <a:r>
              <a:rPr lang="tr-TR" dirty="0"/>
              <a:t>Coğrafi bilgi teknolojisi ile geleneksel kâğıt haritalar, tarama yöntemiyle sayısal hale dönüştürülerek bilgisayar ortamına aktarılır. Ardından yeryüzüne ait bilgiler farklı veri katmanlarında organize edilerek işlenmek üzere ayrı ayrı </a:t>
            </a:r>
            <a:r>
              <a:rPr lang="tr-TR" dirty="0" err="1"/>
              <a:t>veritabanlarında</a:t>
            </a:r>
            <a:r>
              <a:rPr lang="tr-TR" dirty="0"/>
              <a:t> saklanır (Bilim ve Teknik, 2010).</a:t>
            </a:r>
          </a:p>
        </p:txBody>
      </p:sp>
      <p:sp>
        <p:nvSpPr>
          <p:cNvPr id="9" name="Dikdörtgen 8"/>
          <p:cNvSpPr/>
          <p:nvPr/>
        </p:nvSpPr>
        <p:spPr>
          <a:xfrm>
            <a:off x="2919184" y="290601"/>
            <a:ext cx="6096000" cy="461665"/>
          </a:xfrm>
          <a:prstGeom prst="rect">
            <a:avLst/>
          </a:prstGeom>
        </p:spPr>
        <p:txBody>
          <a:bodyPr>
            <a:spAutoFit/>
          </a:bodyPr>
          <a:lstStyle/>
          <a:p>
            <a:pPr algn="ctr"/>
            <a:r>
              <a:rPr lang="tr-TR" sz="2400" b="1" dirty="0"/>
              <a:t>Coğrafi Bilgi Sistemleri (CBS) Nedir?</a:t>
            </a:r>
          </a:p>
        </p:txBody>
      </p:sp>
    </p:spTree>
    <p:extLst>
      <p:ext uri="{BB962C8B-B14F-4D97-AF65-F5344CB8AC3E}">
        <p14:creationId xmlns:p14="http://schemas.microsoft.com/office/powerpoint/2010/main" val="302997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Architecture Photos, 180,000+ High Quality Free Stock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3294" y="523764"/>
            <a:ext cx="3352126" cy="1981289"/>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064283" y="5799588"/>
            <a:ext cx="7916449" cy="671915"/>
          </a:xfrm>
          <a:prstGeom prst="rect">
            <a:avLst/>
          </a:prstGeom>
        </p:spPr>
        <p:txBody>
          <a:bodyPr wrap="square">
            <a:spAutoFit/>
          </a:bodyPr>
          <a:lstStyle/>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 Bir jeoloji mühendisi kaya oluşum özelliklerine bakarak düzenli depremlerin olduğu bir bölgede bina inşa etmek için en iyi yerleri belirlemek isteyebilir;</a:t>
            </a:r>
          </a:p>
        </p:txBody>
      </p:sp>
      <p:sp>
        <p:nvSpPr>
          <p:cNvPr id="5" name="Dikdörtgen 4"/>
          <p:cNvSpPr/>
          <p:nvPr/>
        </p:nvSpPr>
        <p:spPr>
          <a:xfrm>
            <a:off x="2919184" y="290601"/>
            <a:ext cx="6096000" cy="461665"/>
          </a:xfrm>
          <a:prstGeom prst="rect">
            <a:avLst/>
          </a:prstGeom>
        </p:spPr>
        <p:txBody>
          <a:bodyPr>
            <a:spAutoFit/>
          </a:bodyPr>
          <a:lstStyle/>
          <a:p>
            <a:pPr algn="ctr"/>
            <a:r>
              <a:rPr lang="tr-TR" sz="2400" b="1" dirty="0"/>
              <a:t>Nerelerde Kullanılır?</a:t>
            </a:r>
          </a:p>
        </p:txBody>
      </p:sp>
      <p:pic>
        <p:nvPicPr>
          <p:cNvPr id="9218" name="Picture 2" descr="geologist young - /working/people_at_work/science/geologist_young.png.ht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0732" y="4957593"/>
            <a:ext cx="1966630" cy="171633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iologist - How to 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05" y="3644735"/>
            <a:ext cx="1807326" cy="238216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A Tale of Three Friends: Urban planning and why it matters for Polish  developm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537" y="1211599"/>
            <a:ext cx="3213491" cy="183333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4186718" y="2432113"/>
            <a:ext cx="7760644" cy="981423"/>
          </a:xfrm>
          <a:prstGeom prst="rect">
            <a:avLst/>
          </a:prstGeom>
        </p:spPr>
        <p:txBody>
          <a:bodyPr wrap="square">
            <a:spAutoFit/>
          </a:bodyPr>
          <a:lstStyle/>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Bir şehir planlamacısı, şehrindeki kentsel sınır büyümesini öğrenmek ve bazı banliyölerin tanık olduğu nüfus artışını ölçmek isteyebilir. Ayrıca neden buraların daha az gelişmiş olduğunu ve diğerlerinin olmadığını anlamak isteyebilir;</a:t>
            </a:r>
          </a:p>
        </p:txBody>
      </p:sp>
      <p:sp>
        <p:nvSpPr>
          <p:cNvPr id="7" name="Dikdörtgen 6"/>
          <p:cNvSpPr/>
          <p:nvPr/>
        </p:nvSpPr>
        <p:spPr>
          <a:xfrm>
            <a:off x="3405261" y="3795303"/>
            <a:ext cx="7973587" cy="671915"/>
          </a:xfrm>
          <a:prstGeom prst="rect">
            <a:avLst/>
          </a:prstGeom>
        </p:spPr>
        <p:txBody>
          <a:bodyPr wrap="square">
            <a:spAutoFit/>
          </a:bodyPr>
          <a:lstStyle/>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 Bir biyolog, bir popülasyona yönelik uzun vadeli tehditleri daha iyi anlamak için etkileşim içinde oldukları diğer popülasyonları incelemek isteyebilir;</a:t>
            </a:r>
          </a:p>
        </p:txBody>
      </p:sp>
      <p:sp>
        <p:nvSpPr>
          <p:cNvPr id="8" name="Dikdörtgen 7"/>
          <p:cNvSpPr/>
          <p:nvPr/>
        </p:nvSpPr>
        <p:spPr>
          <a:xfrm>
            <a:off x="2292795" y="4835817"/>
            <a:ext cx="7528633" cy="685059"/>
          </a:xfrm>
          <a:prstGeom prst="rect">
            <a:avLst/>
          </a:prstGeom>
        </p:spPr>
        <p:txBody>
          <a:bodyPr wrap="square">
            <a:spAutoFit/>
          </a:bodyPr>
          <a:lstStyle/>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bir doğal afet analisti yağış modellerine ve arazi özelliklerine bakarak yıllık musonla ilişkili sellerin yüksek riskli alanlarını belirlemek isteyebilir;</a:t>
            </a:r>
          </a:p>
        </p:txBody>
      </p:sp>
      <p:pic>
        <p:nvPicPr>
          <p:cNvPr id="9226" name="Picture 10" descr="Fig1_Contour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7040" y="459468"/>
            <a:ext cx="3311808" cy="195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710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3826" y="1107938"/>
            <a:ext cx="8351304" cy="968278"/>
          </a:xfrm>
          <a:prstGeom prst="rect">
            <a:avLst/>
          </a:prstGeom>
        </p:spPr>
        <p:txBody>
          <a:bodyPr wrap="square">
            <a:spAutoFit/>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Bir maden mühendisi, diğerlerinin yanı sıra cevher kütlesinin kapsamı, derinliği ve kalitesi gibi parametreleri hesaba katarak gelecekteki araştırmalar için hangi muhtemel bakır madenlerinin en uygun olduğunu belirlemekle ilgilenebilir;</a:t>
            </a:r>
          </a:p>
        </p:txBody>
      </p:sp>
      <p:sp>
        <p:nvSpPr>
          <p:cNvPr id="3" name="Dikdörtgen 2"/>
          <p:cNvSpPr/>
          <p:nvPr/>
        </p:nvSpPr>
        <p:spPr>
          <a:xfrm>
            <a:off x="2919184" y="290601"/>
            <a:ext cx="6096000" cy="461665"/>
          </a:xfrm>
          <a:prstGeom prst="rect">
            <a:avLst/>
          </a:prstGeom>
        </p:spPr>
        <p:txBody>
          <a:bodyPr>
            <a:spAutoFit/>
          </a:bodyPr>
          <a:lstStyle/>
          <a:p>
            <a:pPr algn="ctr"/>
            <a:r>
              <a:rPr lang="tr-TR" sz="2400" b="1" dirty="0"/>
              <a:t>Nerelerde Kullanılır?</a:t>
            </a:r>
          </a:p>
        </p:txBody>
      </p:sp>
      <p:pic>
        <p:nvPicPr>
          <p:cNvPr id="8198" name="Picture 6" descr="Mining Drawing Png &amp; Free Mining Drawing.png Transparent Images #113393 -  PNG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8" y="522137"/>
            <a:ext cx="2425220" cy="207861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What Is Geoinformatics? - WorldAtl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0977" y="2110155"/>
            <a:ext cx="3343986" cy="2140152"/>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Hidroloji. Dr. Ayfer ÖZDEMİR - PDF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820" y="4026689"/>
            <a:ext cx="1654650" cy="1668364"/>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226777" y="2742430"/>
            <a:ext cx="7028731" cy="1264642"/>
          </a:xfrm>
          <a:prstGeom prst="rect">
            <a:avLst/>
          </a:prstGeom>
        </p:spPr>
        <p:txBody>
          <a:bodyPr wrap="square">
            <a:spAutoFit/>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Bir telekomünikasyon şirketi tarafından işe alınan bir </a:t>
            </a:r>
            <a:r>
              <a:rPr lang="tr-TR" dirty="0" err="1">
                <a:latin typeface="Calibri" panose="020F0502020204030204" pitchFamily="34" charset="0"/>
                <a:ea typeface="Calibri" panose="020F0502020204030204" pitchFamily="34" charset="0"/>
                <a:cs typeface="Times New Roman" panose="02020603050405020304" pitchFamily="18" charset="0"/>
              </a:rPr>
              <a:t>jeoinformatik</a:t>
            </a:r>
            <a:r>
              <a:rPr lang="tr-TR" dirty="0">
                <a:latin typeface="Calibri" panose="020F0502020204030204" pitchFamily="34" charset="0"/>
                <a:ea typeface="Calibri" panose="020F0502020204030204" pitchFamily="34" charset="0"/>
                <a:cs typeface="Times New Roman" panose="02020603050405020304" pitchFamily="18" charset="0"/>
              </a:rPr>
              <a:t> mühendisi, arazi fiyatları, arazinin dalgalanması vb. gibi çeşitli maliyet faktörlerini hesaba katarak şirketin aktarma istasyonları için en iyi sahaları belirlemek isteyebilir;</a:t>
            </a:r>
          </a:p>
        </p:txBody>
      </p:sp>
      <p:sp>
        <p:nvSpPr>
          <p:cNvPr id="7" name="Dikdörtgen 6"/>
          <p:cNvSpPr/>
          <p:nvPr/>
        </p:nvSpPr>
        <p:spPr>
          <a:xfrm>
            <a:off x="-138519" y="5760748"/>
            <a:ext cx="8505905" cy="981423"/>
          </a:xfrm>
          <a:prstGeom prst="rect">
            <a:avLst/>
          </a:prstGeom>
        </p:spPr>
        <p:txBody>
          <a:bodyPr wrap="square">
            <a:spAutoFit/>
          </a:bodyPr>
          <a:lstStyle/>
          <a:p>
            <a:pPr algn="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Bir orman yöneticisi, ağaç çeşitliliğini koruma gerekliliği gibi bir dizi </a:t>
            </a:r>
            <a:r>
              <a:rPr lang="tr-TR" dirty="0" err="1">
                <a:latin typeface="Calibri" panose="020F0502020204030204" pitchFamily="34" charset="0"/>
                <a:ea typeface="Calibri" panose="020F0502020204030204" pitchFamily="34" charset="0"/>
                <a:cs typeface="Times New Roman" panose="02020603050405020304" pitchFamily="18" charset="0"/>
              </a:rPr>
              <a:t>operasyonel</a:t>
            </a:r>
            <a:r>
              <a:rPr lang="tr-TR" dirty="0">
                <a:latin typeface="Calibri" panose="020F0502020204030204" pitchFamily="34" charset="0"/>
                <a:ea typeface="Calibri" panose="020F0502020204030204" pitchFamily="34" charset="0"/>
                <a:cs typeface="Times New Roman" panose="02020603050405020304" pitchFamily="18" charset="0"/>
              </a:rPr>
              <a:t> kısıtlamanın varlığında, toprak ve mevcut ağaç meşe dağılımları hakkındaki verileri kullanarak kereste üretimini optimize etmek isteyebilir;</a:t>
            </a:r>
          </a:p>
        </p:txBody>
      </p:sp>
      <p:sp>
        <p:nvSpPr>
          <p:cNvPr id="8" name="Dikdörtgen 7"/>
          <p:cNvSpPr/>
          <p:nvPr/>
        </p:nvSpPr>
        <p:spPr>
          <a:xfrm>
            <a:off x="1951152" y="4221978"/>
            <a:ext cx="6271365" cy="1277786"/>
          </a:xfrm>
          <a:prstGeom prst="rect">
            <a:avLst/>
          </a:prstGeom>
        </p:spPr>
        <p:txBody>
          <a:bodyPr wrap="square">
            <a:spAutoFit/>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Bir hidroloji mühendisi, </a:t>
            </a:r>
            <a:r>
              <a:rPr lang="tr-TR" dirty="0" err="1">
                <a:latin typeface="Calibri" panose="020F0502020204030204" pitchFamily="34" charset="0"/>
                <a:ea typeface="Calibri" panose="020F0502020204030204" pitchFamily="34" charset="0"/>
                <a:cs typeface="Times New Roman" panose="02020603050405020304" pitchFamily="18" charset="0"/>
              </a:rPr>
              <a:t>Typha</a:t>
            </a:r>
            <a:r>
              <a:rPr lang="tr-TR" dirty="0">
                <a:latin typeface="Calibri" panose="020F0502020204030204" pitchFamily="34" charset="0"/>
                <a:ea typeface="Calibri" panose="020F0502020204030204" pitchFamily="34" charset="0"/>
                <a:cs typeface="Times New Roman" panose="02020603050405020304" pitchFamily="18" charset="0"/>
              </a:rPr>
              <a:t> sazlık yataklarının mevcut dağılımını ve neden on yıl öncekinden bu kadar farklı olduğunu anlamak için tatlı su gölündeki farklı alanların bir dizi su kalitesi parametresini incelemek isteyebilir.</a:t>
            </a:r>
          </a:p>
        </p:txBody>
      </p:sp>
      <p:pic>
        <p:nvPicPr>
          <p:cNvPr id="8208" name="Picture 16" descr="Indian civic body to use GIS to prepare tree plantation strategy -  Geospatial World"/>
          <p:cNvPicPr>
            <a:picLocks noChangeAspect="1" noChangeArrowheads="1"/>
          </p:cNvPicPr>
          <p:nvPr/>
        </p:nvPicPr>
        <p:blipFill rotWithShape="1">
          <a:blip r:embed="rId5">
            <a:extLst>
              <a:ext uri="{28A0092B-C50C-407E-A947-70E740481C1C}">
                <a14:useLocalDpi xmlns:a14="http://schemas.microsoft.com/office/drawing/2010/main" val="0"/>
              </a:ext>
            </a:extLst>
          </a:blip>
          <a:srcRect l="12757" r="10394"/>
          <a:stretch/>
        </p:blipFill>
        <p:spPr bwMode="auto">
          <a:xfrm>
            <a:off x="8455068" y="4409161"/>
            <a:ext cx="3329151" cy="233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850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7"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D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Dikdörtgen 4"/>
          <p:cNvSpPr/>
          <p:nvPr/>
        </p:nvSpPr>
        <p:spPr>
          <a:xfrm>
            <a:off x="524256" y="491260"/>
            <a:ext cx="6594189" cy="162521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kern="1200">
                <a:solidFill>
                  <a:srgbClr val="FFFFFF"/>
                </a:solidFill>
                <a:latin typeface="+mj-lt"/>
                <a:ea typeface="+mj-ea"/>
                <a:cs typeface="+mj-cs"/>
              </a:rPr>
              <a:t>Benzer şekilde CBS’nin tüm yaşamsal konularda uygulama alanları bulunmaktadır</a:t>
            </a:r>
          </a:p>
        </p:txBody>
      </p:sp>
      <p:pic>
        <p:nvPicPr>
          <p:cNvPr id="7174" name="Picture 6" descr="Coğrafi Bilgi Sistemleri"/>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8" r="23572" b="-3"/>
          <a:stretch/>
        </p:blipFill>
        <p:spPr bwMode="auto">
          <a:xfrm>
            <a:off x="327549"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IS tool to improve car pooling - Spatial Source"/>
          <p:cNvPicPr>
            <a:picLocks noChangeAspect="1" noChangeArrowheads="1"/>
          </p:cNvPicPr>
          <p:nvPr/>
        </p:nvPicPr>
        <p:blipFill rotWithShape="1">
          <a:blip r:embed="rId3">
            <a:extLst>
              <a:ext uri="{28A0092B-C50C-407E-A947-70E740481C1C}">
                <a14:useLocalDpi xmlns:a14="http://schemas.microsoft.com/office/drawing/2010/main" val="0"/>
              </a:ext>
            </a:extLst>
          </a:blip>
          <a:srcRect t="8273" r="2" b="15892"/>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aytona Beach (Florida) Gezi Rehberi | Gezimanya"/>
          <p:cNvPicPr>
            <a:picLocks noChangeAspect="1" noChangeArrowheads="1"/>
          </p:cNvPicPr>
          <p:nvPr/>
        </p:nvPicPr>
        <p:blipFill rotWithShape="1">
          <a:blip r:embed="rId4">
            <a:extLst>
              <a:ext uri="{28A0092B-C50C-407E-A947-70E740481C1C}">
                <a14:useLocalDpi xmlns:a14="http://schemas.microsoft.com/office/drawing/2010/main" val="0"/>
              </a:ext>
            </a:extLst>
          </a:blip>
          <a:srcRect t="14699" r="3" b="3"/>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7179" name="Rectangle 7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ikdörtgen 1"/>
          <p:cNvSpPr/>
          <p:nvPr/>
        </p:nvSpPr>
        <p:spPr>
          <a:xfrm>
            <a:off x="7582562" y="321732"/>
            <a:ext cx="4313293" cy="620736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600" b="1" dirty="0">
                <a:solidFill>
                  <a:srgbClr val="FFFFFF"/>
                </a:solidFill>
              </a:rPr>
              <a:t>Konum: </a:t>
            </a:r>
            <a:r>
              <a:rPr lang="en-US" sz="1600" dirty="0" err="1">
                <a:solidFill>
                  <a:srgbClr val="FFFFFF"/>
                </a:solidFill>
              </a:rPr>
              <a:t>En</a:t>
            </a:r>
            <a:r>
              <a:rPr lang="en-US" sz="1600" dirty="0">
                <a:solidFill>
                  <a:srgbClr val="FFFFFF"/>
                </a:solidFill>
              </a:rPr>
              <a:t> </a:t>
            </a:r>
            <a:r>
              <a:rPr lang="en-US" sz="1600" dirty="0" err="1">
                <a:solidFill>
                  <a:srgbClr val="FFFFFF"/>
                </a:solidFill>
              </a:rPr>
              <a:t>yakın</a:t>
            </a:r>
            <a:r>
              <a:rPr lang="en-US" sz="1600" dirty="0">
                <a:solidFill>
                  <a:srgbClr val="FFFFFF"/>
                </a:solidFill>
              </a:rPr>
              <a:t> </a:t>
            </a:r>
            <a:r>
              <a:rPr lang="en-US" sz="1600" dirty="0" err="1">
                <a:solidFill>
                  <a:srgbClr val="FFFFFF"/>
                </a:solidFill>
              </a:rPr>
              <a:t>kitapçı</a:t>
            </a:r>
            <a:r>
              <a:rPr lang="en-US" sz="1600" dirty="0">
                <a:solidFill>
                  <a:srgbClr val="FFFFFF"/>
                </a:solidFill>
              </a:rPr>
              <a:t> </a:t>
            </a:r>
            <a:r>
              <a:rPr lang="en-US" sz="1600" dirty="0" err="1">
                <a:solidFill>
                  <a:srgbClr val="FFFFFF"/>
                </a:solidFill>
              </a:rPr>
              <a:t>nerede</a:t>
            </a:r>
            <a:r>
              <a:rPr lang="en-US" sz="1600" dirty="0">
                <a:solidFill>
                  <a:srgbClr val="FFFFFF"/>
                </a:solidFill>
              </a:rPr>
              <a:t>? </a:t>
            </a:r>
            <a:r>
              <a:rPr lang="en-US" sz="1600" dirty="0" err="1">
                <a:solidFill>
                  <a:srgbClr val="FFFFFF"/>
                </a:solidFill>
              </a:rPr>
              <a:t>Avrupa'da</a:t>
            </a:r>
            <a:r>
              <a:rPr lang="en-US" sz="1600" dirty="0">
                <a:solidFill>
                  <a:srgbClr val="FFFFFF"/>
                </a:solidFill>
              </a:rPr>
              <a:t> </a:t>
            </a:r>
            <a:r>
              <a:rPr lang="en-US" sz="1600" dirty="0" err="1">
                <a:solidFill>
                  <a:srgbClr val="FFFFFF"/>
                </a:solidFill>
              </a:rPr>
              <a:t>taş</a:t>
            </a:r>
            <a:r>
              <a:rPr lang="en-US" sz="1600" dirty="0">
                <a:solidFill>
                  <a:srgbClr val="FFFFFF"/>
                </a:solidFill>
              </a:rPr>
              <a:t> </a:t>
            </a:r>
            <a:r>
              <a:rPr lang="en-US" sz="1600" dirty="0" err="1">
                <a:solidFill>
                  <a:srgbClr val="FFFFFF"/>
                </a:solidFill>
              </a:rPr>
              <a:t>devri</a:t>
            </a:r>
            <a:r>
              <a:rPr lang="en-US" sz="1600" dirty="0">
                <a:solidFill>
                  <a:srgbClr val="FFFFFF"/>
                </a:solidFill>
              </a:rPr>
              <a:t> </a:t>
            </a:r>
            <a:r>
              <a:rPr lang="en-US" sz="1600" dirty="0" err="1">
                <a:solidFill>
                  <a:srgbClr val="FFFFFF"/>
                </a:solidFill>
              </a:rPr>
              <a:t>yerleşimleri</a:t>
            </a:r>
            <a:r>
              <a:rPr lang="en-US" sz="1600" dirty="0">
                <a:solidFill>
                  <a:srgbClr val="FFFFFF"/>
                </a:solidFill>
              </a:rPr>
              <a:t> </a:t>
            </a:r>
            <a:r>
              <a:rPr lang="en-US" sz="1600" dirty="0" err="1">
                <a:solidFill>
                  <a:srgbClr val="FFFFFF"/>
                </a:solidFill>
              </a:rPr>
              <a:t>nerede</a:t>
            </a:r>
            <a:r>
              <a:rPr lang="en-US" sz="1600" dirty="0">
                <a:solidFill>
                  <a:srgbClr val="FFFFFF"/>
                </a:solidFill>
              </a:rPr>
              <a:t> </a:t>
            </a:r>
            <a:r>
              <a:rPr lang="en-US" sz="1600" dirty="0" err="1">
                <a:solidFill>
                  <a:srgbClr val="FFFFFF"/>
                </a:solidFill>
              </a:rPr>
              <a:t>bulunur</a:t>
            </a:r>
            <a:r>
              <a:rPr lang="en-US" sz="1600" dirty="0">
                <a:solidFill>
                  <a:srgbClr val="FFFFFF"/>
                </a:solidFill>
              </a:rPr>
              <a:t>? </a:t>
            </a:r>
            <a:r>
              <a:rPr lang="en-US" sz="1600" dirty="0" err="1">
                <a:solidFill>
                  <a:srgbClr val="FFFFFF"/>
                </a:solidFill>
              </a:rPr>
              <a:t>Norveç</a:t>
            </a:r>
            <a:r>
              <a:rPr lang="en-US" sz="1600" dirty="0">
                <a:solidFill>
                  <a:srgbClr val="FFFFFF"/>
                </a:solidFill>
              </a:rPr>
              <a:t> Ladin </a:t>
            </a:r>
            <a:r>
              <a:rPr lang="en-US" sz="1600" dirty="0" err="1">
                <a:solidFill>
                  <a:srgbClr val="FFFFFF"/>
                </a:solidFill>
              </a:rPr>
              <a:t>ağaçlarının</a:t>
            </a:r>
            <a:r>
              <a:rPr lang="en-US" sz="1600" dirty="0">
                <a:solidFill>
                  <a:srgbClr val="FFFFFF"/>
                </a:solidFill>
              </a:rPr>
              <a:t> </a:t>
            </a:r>
            <a:r>
              <a:rPr lang="en-US" sz="1600" dirty="0" err="1">
                <a:solidFill>
                  <a:srgbClr val="FFFFFF"/>
                </a:solidFill>
              </a:rPr>
              <a:t>bulunduğu</a:t>
            </a:r>
            <a:r>
              <a:rPr lang="en-US" sz="1600" dirty="0">
                <a:solidFill>
                  <a:srgbClr val="FFFFFF"/>
                </a:solidFill>
              </a:rPr>
              <a:t> </a:t>
            </a:r>
            <a:r>
              <a:rPr lang="en-US" sz="1600" dirty="0" err="1">
                <a:solidFill>
                  <a:srgbClr val="FFFFFF"/>
                </a:solidFill>
              </a:rPr>
              <a:t>ormanlık</a:t>
            </a:r>
            <a:r>
              <a:rPr lang="en-US" sz="1600" dirty="0">
                <a:solidFill>
                  <a:srgbClr val="FFFFFF"/>
                </a:solidFill>
              </a:rPr>
              <a:t> </a:t>
            </a:r>
            <a:r>
              <a:rPr lang="en-US" sz="1600" dirty="0" err="1">
                <a:solidFill>
                  <a:srgbClr val="FFFFFF"/>
                </a:solidFill>
              </a:rPr>
              <a:t>alanlar</a:t>
            </a:r>
            <a:r>
              <a:rPr lang="en-US" sz="1600" dirty="0">
                <a:solidFill>
                  <a:srgbClr val="FFFFFF"/>
                </a:solidFill>
              </a:rPr>
              <a:t> </a:t>
            </a:r>
            <a:r>
              <a:rPr lang="en-US" sz="1600" dirty="0" err="1">
                <a:solidFill>
                  <a:srgbClr val="FFFFFF"/>
                </a:solidFill>
              </a:rPr>
              <a:t>nerede</a:t>
            </a:r>
            <a:r>
              <a:rPr lang="en-US" sz="1600" dirty="0">
                <a:solidFill>
                  <a:srgbClr val="FFFFFF"/>
                </a:solidFill>
              </a:rPr>
              <a:t>?</a:t>
            </a:r>
          </a:p>
          <a:p>
            <a:pPr marL="285750" indent="-228600">
              <a:lnSpc>
                <a:spcPct val="90000"/>
              </a:lnSpc>
              <a:spcAft>
                <a:spcPts val="600"/>
              </a:spcAft>
              <a:buFont typeface="Arial" panose="020B0604020202020204" pitchFamily="34" charset="0"/>
              <a:buChar char="•"/>
            </a:pPr>
            <a:r>
              <a:rPr lang="en-US" sz="1600" b="1" dirty="0" err="1">
                <a:solidFill>
                  <a:srgbClr val="FFFFFF"/>
                </a:solidFill>
              </a:rPr>
              <a:t>Patern</a:t>
            </a:r>
            <a:r>
              <a:rPr lang="en-US" sz="1600" b="1" dirty="0">
                <a:solidFill>
                  <a:srgbClr val="FFFFFF"/>
                </a:solidFill>
              </a:rPr>
              <a:t>: </a:t>
            </a:r>
            <a:r>
              <a:rPr lang="en-US" sz="1600" dirty="0">
                <a:solidFill>
                  <a:srgbClr val="FFFFFF"/>
                </a:solidFill>
              </a:rPr>
              <a:t>Bu </a:t>
            </a:r>
            <a:r>
              <a:rPr lang="en-US" sz="1600" dirty="0" err="1">
                <a:solidFill>
                  <a:srgbClr val="FFFFFF"/>
                </a:solidFill>
              </a:rPr>
              <a:t>şehirde</a:t>
            </a:r>
            <a:r>
              <a:rPr lang="en-US" sz="1600" dirty="0">
                <a:solidFill>
                  <a:srgbClr val="FFFFFF"/>
                </a:solidFill>
              </a:rPr>
              <a:t> </a:t>
            </a:r>
            <a:r>
              <a:rPr lang="en-US" sz="1600" dirty="0" err="1">
                <a:solidFill>
                  <a:srgbClr val="FFFFFF"/>
                </a:solidFill>
              </a:rPr>
              <a:t>yüksek</a:t>
            </a:r>
            <a:r>
              <a:rPr lang="en-US" sz="1600" dirty="0">
                <a:solidFill>
                  <a:srgbClr val="FFFFFF"/>
                </a:solidFill>
              </a:rPr>
              <a:t> </a:t>
            </a:r>
            <a:r>
              <a:rPr lang="en-US" sz="1600" dirty="0" err="1">
                <a:solidFill>
                  <a:srgbClr val="FFFFFF"/>
                </a:solidFill>
              </a:rPr>
              <a:t>yoğunluklu</a:t>
            </a:r>
            <a:r>
              <a:rPr lang="en-US" sz="1600" dirty="0">
                <a:solidFill>
                  <a:srgbClr val="FFFFFF"/>
                </a:solidFill>
              </a:rPr>
              <a:t> </a:t>
            </a:r>
            <a:r>
              <a:rPr lang="en-US" sz="1600" dirty="0" err="1">
                <a:solidFill>
                  <a:srgbClr val="FFFFFF"/>
                </a:solidFill>
              </a:rPr>
              <a:t>öğrenci</a:t>
            </a:r>
            <a:r>
              <a:rPr lang="en-US" sz="1600" dirty="0">
                <a:solidFill>
                  <a:srgbClr val="FFFFFF"/>
                </a:solidFill>
              </a:rPr>
              <a:t> </a:t>
            </a:r>
            <a:r>
              <a:rPr lang="en-US" sz="1600" dirty="0" err="1">
                <a:solidFill>
                  <a:srgbClr val="FFFFFF"/>
                </a:solidFill>
              </a:rPr>
              <a:t>nerede</a:t>
            </a:r>
            <a:r>
              <a:rPr lang="en-US" sz="1600" dirty="0">
                <a:solidFill>
                  <a:srgbClr val="FFFFFF"/>
                </a:solidFill>
              </a:rPr>
              <a:t> </a:t>
            </a:r>
            <a:r>
              <a:rPr lang="en-US" sz="1600" dirty="0" err="1">
                <a:solidFill>
                  <a:srgbClr val="FFFFFF"/>
                </a:solidFill>
              </a:rPr>
              <a:t>yaşıyor</a:t>
            </a:r>
            <a:r>
              <a:rPr lang="en-US" sz="1600" dirty="0">
                <a:solidFill>
                  <a:srgbClr val="FFFFFF"/>
                </a:solidFill>
              </a:rPr>
              <a:t>? Bu </a:t>
            </a:r>
            <a:r>
              <a:rPr lang="en-US" sz="1600" dirty="0" err="1">
                <a:solidFill>
                  <a:srgbClr val="FFFFFF"/>
                </a:solidFill>
              </a:rPr>
              <a:t>otoyol</a:t>
            </a:r>
            <a:r>
              <a:rPr lang="en-US" sz="1600" dirty="0">
                <a:solidFill>
                  <a:srgbClr val="FFFFFF"/>
                </a:solidFill>
              </a:rPr>
              <a:t> </a:t>
            </a:r>
            <a:r>
              <a:rPr lang="en-US" sz="1600" dirty="0" err="1">
                <a:solidFill>
                  <a:srgbClr val="FFFFFF"/>
                </a:solidFill>
              </a:rPr>
              <a:t>boyunca</a:t>
            </a:r>
            <a:r>
              <a:rPr lang="en-US" sz="1600" dirty="0">
                <a:solidFill>
                  <a:srgbClr val="FFFFFF"/>
                </a:solidFill>
              </a:rPr>
              <a:t> </a:t>
            </a:r>
            <a:r>
              <a:rPr lang="en-US" sz="1600" dirty="0" err="1">
                <a:solidFill>
                  <a:srgbClr val="FFFFFF"/>
                </a:solidFill>
              </a:rPr>
              <a:t>trafik</a:t>
            </a:r>
            <a:r>
              <a:rPr lang="en-US" sz="1600" dirty="0">
                <a:solidFill>
                  <a:srgbClr val="FFFFFF"/>
                </a:solidFill>
              </a:rPr>
              <a:t> </a:t>
            </a:r>
            <a:r>
              <a:rPr lang="en-US" sz="1600" dirty="0" err="1">
                <a:solidFill>
                  <a:srgbClr val="FFFFFF"/>
                </a:solidFill>
              </a:rPr>
              <a:t>akışı</a:t>
            </a:r>
            <a:r>
              <a:rPr lang="en-US" sz="1600" dirty="0">
                <a:solidFill>
                  <a:srgbClr val="FFFFFF"/>
                </a:solidFill>
              </a:rPr>
              <a:t> </a:t>
            </a:r>
            <a:r>
              <a:rPr lang="en-US" sz="1600" dirty="0" err="1">
                <a:solidFill>
                  <a:srgbClr val="FFFFFF"/>
                </a:solidFill>
              </a:rPr>
              <a:t>nasıl</a:t>
            </a:r>
            <a:r>
              <a:rPr lang="en-US" sz="1600" dirty="0">
                <a:solidFill>
                  <a:srgbClr val="FFFFFF"/>
                </a:solidFill>
              </a:rPr>
              <a:t>? </a:t>
            </a:r>
            <a:r>
              <a:rPr lang="en-US" sz="1600" dirty="0" err="1">
                <a:solidFill>
                  <a:srgbClr val="FFFFFF"/>
                </a:solidFill>
              </a:rPr>
              <a:t>Ankara'daki</a:t>
            </a:r>
            <a:r>
              <a:rPr lang="en-US" sz="1600" dirty="0">
                <a:solidFill>
                  <a:srgbClr val="FFFFFF"/>
                </a:solidFill>
              </a:rPr>
              <a:t> </a:t>
            </a:r>
            <a:r>
              <a:rPr lang="en-US" sz="1600" dirty="0" err="1">
                <a:solidFill>
                  <a:srgbClr val="FFFFFF"/>
                </a:solidFill>
              </a:rPr>
              <a:t>suç</a:t>
            </a:r>
            <a:r>
              <a:rPr lang="en-US" sz="1600" dirty="0">
                <a:solidFill>
                  <a:srgbClr val="FFFFFF"/>
                </a:solidFill>
              </a:rPr>
              <a:t> </a:t>
            </a:r>
            <a:r>
              <a:rPr lang="en-US" sz="1600" dirty="0" err="1">
                <a:solidFill>
                  <a:srgbClr val="FFFFFF"/>
                </a:solidFill>
              </a:rPr>
              <a:t>olaylarının</a:t>
            </a:r>
            <a:r>
              <a:rPr lang="en-US" sz="1600" dirty="0">
                <a:solidFill>
                  <a:srgbClr val="FFFFFF"/>
                </a:solidFill>
              </a:rPr>
              <a:t> </a:t>
            </a:r>
            <a:r>
              <a:rPr lang="en-US" sz="1600" dirty="0" err="1">
                <a:solidFill>
                  <a:srgbClr val="FFFFFF"/>
                </a:solidFill>
              </a:rPr>
              <a:t>dağılımı</a:t>
            </a:r>
            <a:r>
              <a:rPr lang="en-US" sz="1600" dirty="0">
                <a:solidFill>
                  <a:srgbClr val="FFFFFF"/>
                </a:solidFill>
              </a:rPr>
              <a:t> </a:t>
            </a:r>
            <a:r>
              <a:rPr lang="en-US" sz="1600" dirty="0" err="1">
                <a:solidFill>
                  <a:srgbClr val="FFFFFF"/>
                </a:solidFill>
              </a:rPr>
              <a:t>nasıl</a:t>
            </a:r>
            <a:r>
              <a:rPr lang="en-US" sz="1600" dirty="0">
                <a:solidFill>
                  <a:srgbClr val="FFFFFF"/>
                </a:solidFill>
              </a:rPr>
              <a:t>?</a:t>
            </a:r>
          </a:p>
          <a:p>
            <a:pPr marL="285750" indent="-228600">
              <a:lnSpc>
                <a:spcPct val="90000"/>
              </a:lnSpc>
              <a:spcAft>
                <a:spcPts val="600"/>
              </a:spcAft>
              <a:buFont typeface="Arial" panose="020B0604020202020204" pitchFamily="34" charset="0"/>
              <a:buChar char="•"/>
            </a:pPr>
            <a:r>
              <a:rPr lang="en-US" sz="1600" b="1" dirty="0">
                <a:solidFill>
                  <a:srgbClr val="FFFFFF"/>
                </a:solidFill>
              </a:rPr>
              <a:t>Trend: </a:t>
            </a:r>
            <a:r>
              <a:rPr lang="en-US" sz="1600" dirty="0" err="1">
                <a:solidFill>
                  <a:srgbClr val="FFFFFF"/>
                </a:solidFill>
              </a:rPr>
              <a:t>Şehir</a:t>
            </a:r>
            <a:r>
              <a:rPr lang="en-US" sz="1600" dirty="0">
                <a:solidFill>
                  <a:srgbClr val="FFFFFF"/>
                </a:solidFill>
              </a:rPr>
              <a:t> </a:t>
            </a:r>
            <a:r>
              <a:rPr lang="en-US" sz="1600" dirty="0" err="1">
                <a:solidFill>
                  <a:srgbClr val="FFFFFF"/>
                </a:solidFill>
              </a:rPr>
              <a:t>dışı</a:t>
            </a:r>
            <a:r>
              <a:rPr lang="en-US" sz="1600" dirty="0">
                <a:solidFill>
                  <a:srgbClr val="FFFFFF"/>
                </a:solidFill>
              </a:rPr>
              <a:t> </a:t>
            </a:r>
            <a:r>
              <a:rPr lang="en-US" sz="1600" dirty="0" err="1">
                <a:solidFill>
                  <a:srgbClr val="FFFFFF"/>
                </a:solidFill>
              </a:rPr>
              <a:t>süpermarketlerin</a:t>
            </a:r>
            <a:r>
              <a:rPr lang="en-US" sz="1600" dirty="0">
                <a:solidFill>
                  <a:srgbClr val="FFFFFF"/>
                </a:solidFill>
              </a:rPr>
              <a:t> </a:t>
            </a:r>
            <a:r>
              <a:rPr lang="en-US" sz="1600" dirty="0" err="1">
                <a:solidFill>
                  <a:srgbClr val="FFFFFF"/>
                </a:solidFill>
              </a:rPr>
              <a:t>gelişimine</a:t>
            </a:r>
            <a:r>
              <a:rPr lang="en-US" sz="1600" dirty="0">
                <a:solidFill>
                  <a:srgbClr val="FFFFFF"/>
                </a:solidFill>
              </a:rPr>
              <a:t> </a:t>
            </a:r>
            <a:r>
              <a:rPr lang="en-US" sz="1600" dirty="0" err="1">
                <a:solidFill>
                  <a:srgbClr val="FFFFFF"/>
                </a:solidFill>
              </a:rPr>
              <a:t>yanıt</a:t>
            </a:r>
            <a:r>
              <a:rPr lang="en-US" sz="1600" dirty="0">
                <a:solidFill>
                  <a:srgbClr val="FFFFFF"/>
                </a:solidFill>
              </a:rPr>
              <a:t> </a:t>
            </a:r>
            <a:r>
              <a:rPr lang="en-US" sz="1600" dirty="0" err="1">
                <a:solidFill>
                  <a:srgbClr val="FFFFFF"/>
                </a:solidFill>
              </a:rPr>
              <a:t>olarak</a:t>
            </a:r>
            <a:r>
              <a:rPr lang="en-US" sz="1600" dirty="0">
                <a:solidFill>
                  <a:srgbClr val="FFFFFF"/>
                </a:solidFill>
              </a:rPr>
              <a:t> </a:t>
            </a:r>
            <a:r>
              <a:rPr lang="en-US" sz="1600" dirty="0" err="1">
                <a:solidFill>
                  <a:srgbClr val="FFFFFF"/>
                </a:solidFill>
              </a:rPr>
              <a:t>perakendecilik</a:t>
            </a:r>
            <a:r>
              <a:rPr lang="en-US" sz="1600" dirty="0">
                <a:solidFill>
                  <a:srgbClr val="FFFFFF"/>
                </a:solidFill>
              </a:rPr>
              <a:t> </a:t>
            </a:r>
            <a:r>
              <a:rPr lang="en-US" sz="1600" dirty="0" err="1">
                <a:solidFill>
                  <a:srgbClr val="FFFFFF"/>
                </a:solidFill>
              </a:rPr>
              <a:t>modelleri</a:t>
            </a:r>
            <a:r>
              <a:rPr lang="en-US" sz="1600" dirty="0">
                <a:solidFill>
                  <a:srgbClr val="FFFFFF"/>
                </a:solidFill>
              </a:rPr>
              <a:t> </a:t>
            </a:r>
            <a:r>
              <a:rPr lang="en-US" sz="1600" dirty="0" err="1">
                <a:solidFill>
                  <a:srgbClr val="FFFFFF"/>
                </a:solidFill>
              </a:rPr>
              <a:t>nasıl</a:t>
            </a:r>
            <a:r>
              <a:rPr lang="en-US" sz="1600" dirty="0">
                <a:solidFill>
                  <a:srgbClr val="FFFFFF"/>
                </a:solidFill>
              </a:rPr>
              <a:t> </a:t>
            </a:r>
            <a:r>
              <a:rPr lang="en-US" sz="1600" dirty="0" err="1">
                <a:solidFill>
                  <a:srgbClr val="FFFFFF"/>
                </a:solidFill>
              </a:rPr>
              <a:t>değişiyor</a:t>
            </a:r>
            <a:r>
              <a:rPr lang="en-US" sz="1600" dirty="0">
                <a:solidFill>
                  <a:srgbClr val="FFFFFF"/>
                </a:solidFill>
              </a:rPr>
              <a:t>? </a:t>
            </a:r>
            <a:r>
              <a:rPr lang="en-US" sz="1600" dirty="0" err="1">
                <a:solidFill>
                  <a:srgbClr val="FFFFFF"/>
                </a:solidFill>
              </a:rPr>
              <a:t>Avrupa</a:t>
            </a:r>
            <a:r>
              <a:rPr lang="en-US" sz="1600" dirty="0">
                <a:solidFill>
                  <a:srgbClr val="FFFFFF"/>
                </a:solidFill>
              </a:rPr>
              <a:t> </a:t>
            </a:r>
            <a:r>
              <a:rPr lang="en-US" sz="1600" dirty="0" err="1">
                <a:solidFill>
                  <a:srgbClr val="FFFFFF"/>
                </a:solidFill>
              </a:rPr>
              <a:t>Alpleri'nde</a:t>
            </a:r>
            <a:r>
              <a:rPr lang="en-US" sz="1600" dirty="0">
                <a:solidFill>
                  <a:srgbClr val="FFFFFF"/>
                </a:solidFill>
              </a:rPr>
              <a:t> </a:t>
            </a:r>
            <a:r>
              <a:rPr lang="en-US" sz="1600" dirty="0" err="1">
                <a:solidFill>
                  <a:srgbClr val="FFFFFF"/>
                </a:solidFill>
              </a:rPr>
              <a:t>buzullar</a:t>
            </a:r>
            <a:r>
              <a:rPr lang="en-US" sz="1600" dirty="0">
                <a:solidFill>
                  <a:srgbClr val="FFFFFF"/>
                </a:solidFill>
              </a:rPr>
              <a:t> </a:t>
            </a:r>
            <a:r>
              <a:rPr lang="en-US" sz="1600" dirty="0" err="1">
                <a:solidFill>
                  <a:srgbClr val="FFFFFF"/>
                </a:solidFill>
              </a:rPr>
              <a:t>nereye</a:t>
            </a:r>
            <a:r>
              <a:rPr lang="en-US" sz="1600" dirty="0">
                <a:solidFill>
                  <a:srgbClr val="FFFFFF"/>
                </a:solidFill>
              </a:rPr>
              <a:t> </a:t>
            </a:r>
            <a:r>
              <a:rPr lang="en-US" sz="1600" dirty="0" err="1">
                <a:solidFill>
                  <a:srgbClr val="FFFFFF"/>
                </a:solidFill>
              </a:rPr>
              <a:t>çekildi</a:t>
            </a:r>
            <a:r>
              <a:rPr lang="en-US" sz="1600" dirty="0">
                <a:solidFill>
                  <a:srgbClr val="FFFFFF"/>
                </a:solidFill>
              </a:rPr>
              <a:t>? </a:t>
            </a:r>
            <a:r>
              <a:rPr lang="en-US" sz="1600" dirty="0" err="1">
                <a:solidFill>
                  <a:srgbClr val="FFFFFF"/>
                </a:solidFill>
              </a:rPr>
              <a:t>Kutup</a:t>
            </a:r>
            <a:r>
              <a:rPr lang="en-US" sz="1600" dirty="0">
                <a:solidFill>
                  <a:srgbClr val="FFFFFF"/>
                </a:solidFill>
              </a:rPr>
              <a:t> </a:t>
            </a:r>
            <a:r>
              <a:rPr lang="en-US" sz="1600" dirty="0" err="1">
                <a:solidFill>
                  <a:srgbClr val="FFFFFF"/>
                </a:solidFill>
              </a:rPr>
              <a:t>ayılarının</a:t>
            </a:r>
            <a:r>
              <a:rPr lang="en-US" sz="1600" dirty="0">
                <a:solidFill>
                  <a:srgbClr val="FFFFFF"/>
                </a:solidFill>
              </a:rPr>
              <a:t> </a:t>
            </a:r>
            <a:r>
              <a:rPr lang="en-US" sz="1600" dirty="0" err="1">
                <a:solidFill>
                  <a:srgbClr val="FFFFFF"/>
                </a:solidFill>
              </a:rPr>
              <a:t>popülasyonunda</a:t>
            </a:r>
            <a:r>
              <a:rPr lang="en-US" sz="1600" dirty="0">
                <a:solidFill>
                  <a:srgbClr val="FFFFFF"/>
                </a:solidFill>
              </a:rPr>
              <a:t> </a:t>
            </a:r>
            <a:r>
              <a:rPr lang="en-US" sz="1600" dirty="0" err="1">
                <a:solidFill>
                  <a:srgbClr val="FFFFFF"/>
                </a:solidFill>
              </a:rPr>
              <a:t>değişiklikler</a:t>
            </a:r>
            <a:r>
              <a:rPr lang="en-US" sz="1600" dirty="0">
                <a:solidFill>
                  <a:srgbClr val="FFFFFF"/>
                </a:solidFill>
              </a:rPr>
              <a:t> </a:t>
            </a:r>
            <a:r>
              <a:rPr lang="en-US" sz="1600" dirty="0" err="1">
                <a:solidFill>
                  <a:srgbClr val="FFFFFF"/>
                </a:solidFill>
              </a:rPr>
              <a:t>nerede</a:t>
            </a:r>
            <a:r>
              <a:rPr lang="en-US" sz="1600" dirty="0">
                <a:solidFill>
                  <a:srgbClr val="FFFFFF"/>
                </a:solidFill>
              </a:rPr>
              <a:t> </a:t>
            </a:r>
            <a:r>
              <a:rPr lang="en-US" sz="1600" dirty="0" err="1">
                <a:solidFill>
                  <a:srgbClr val="FFFFFF"/>
                </a:solidFill>
              </a:rPr>
              <a:t>meydana</a:t>
            </a:r>
            <a:r>
              <a:rPr lang="en-US" sz="1600" dirty="0">
                <a:solidFill>
                  <a:srgbClr val="FFFFFF"/>
                </a:solidFill>
              </a:rPr>
              <a:t> </a:t>
            </a:r>
            <a:r>
              <a:rPr lang="en-US" sz="1600" dirty="0" err="1">
                <a:solidFill>
                  <a:srgbClr val="FFFFFF"/>
                </a:solidFill>
              </a:rPr>
              <a:t>geldi</a:t>
            </a:r>
            <a:r>
              <a:rPr lang="en-US" sz="1600" dirty="0">
                <a:solidFill>
                  <a:srgbClr val="FFFFFF"/>
                </a:solidFill>
              </a:rPr>
              <a:t>?</a:t>
            </a:r>
          </a:p>
          <a:p>
            <a:pPr marL="285750" indent="-228600">
              <a:lnSpc>
                <a:spcPct val="90000"/>
              </a:lnSpc>
              <a:spcAft>
                <a:spcPts val="600"/>
              </a:spcAft>
              <a:buFont typeface="Arial" panose="020B0604020202020204" pitchFamily="34" charset="0"/>
              <a:buChar char="•"/>
            </a:pPr>
            <a:r>
              <a:rPr lang="en-US" sz="1600" b="1" dirty="0" err="1">
                <a:solidFill>
                  <a:srgbClr val="FFFFFF"/>
                </a:solidFill>
              </a:rPr>
              <a:t>Koşul</a:t>
            </a:r>
            <a:r>
              <a:rPr lang="en-US" sz="1600" b="1" dirty="0">
                <a:solidFill>
                  <a:srgbClr val="FFFFFF"/>
                </a:solidFill>
              </a:rPr>
              <a:t>: </a:t>
            </a:r>
            <a:r>
              <a:rPr lang="en-US" sz="1600" dirty="0" err="1">
                <a:solidFill>
                  <a:srgbClr val="FFFFFF"/>
                </a:solidFill>
              </a:rPr>
              <a:t>Rüzgar</a:t>
            </a:r>
            <a:r>
              <a:rPr lang="en-US" sz="1600" dirty="0">
                <a:solidFill>
                  <a:srgbClr val="FFFFFF"/>
                </a:solidFill>
              </a:rPr>
              <a:t> </a:t>
            </a:r>
            <a:r>
              <a:rPr lang="en-US" sz="1600" dirty="0" err="1">
                <a:solidFill>
                  <a:srgbClr val="FFFFFF"/>
                </a:solidFill>
              </a:rPr>
              <a:t>yoğunluğu</a:t>
            </a:r>
            <a:r>
              <a:rPr lang="en-US" sz="1600" dirty="0">
                <a:solidFill>
                  <a:srgbClr val="FFFFFF"/>
                </a:solidFill>
              </a:rPr>
              <a:t> </a:t>
            </a:r>
            <a:r>
              <a:rPr lang="en-US" sz="1600" dirty="0" err="1">
                <a:solidFill>
                  <a:srgbClr val="FFFFFF"/>
                </a:solidFill>
              </a:rPr>
              <a:t>düşük</a:t>
            </a:r>
            <a:r>
              <a:rPr lang="en-US" sz="1600" dirty="0">
                <a:solidFill>
                  <a:srgbClr val="FFFFFF"/>
                </a:solidFill>
              </a:rPr>
              <a:t> </a:t>
            </a:r>
            <a:r>
              <a:rPr lang="en-US" sz="1600" dirty="0" err="1">
                <a:solidFill>
                  <a:srgbClr val="FFFFFF"/>
                </a:solidFill>
              </a:rPr>
              <a:t>bir</a:t>
            </a:r>
            <a:r>
              <a:rPr lang="en-US" sz="1600" dirty="0">
                <a:solidFill>
                  <a:srgbClr val="FFFFFF"/>
                </a:solidFill>
              </a:rPr>
              <a:t> </a:t>
            </a:r>
            <a:r>
              <a:rPr lang="en-US" sz="1600" dirty="0" err="1">
                <a:solidFill>
                  <a:srgbClr val="FFFFFF"/>
                </a:solidFill>
              </a:rPr>
              <a:t>plaja</a:t>
            </a:r>
            <a:r>
              <a:rPr lang="en-US" sz="1600" dirty="0">
                <a:solidFill>
                  <a:srgbClr val="FFFFFF"/>
                </a:solidFill>
              </a:rPr>
              <a:t> 1 km </a:t>
            </a:r>
            <a:r>
              <a:rPr lang="en-US" sz="1600" dirty="0" err="1">
                <a:solidFill>
                  <a:srgbClr val="FFFFFF"/>
                </a:solidFill>
              </a:rPr>
              <a:t>mesafedeki</a:t>
            </a:r>
            <a:r>
              <a:rPr lang="en-US" sz="1600" dirty="0">
                <a:solidFill>
                  <a:srgbClr val="FFFFFF"/>
                </a:solidFill>
              </a:rPr>
              <a:t> </a:t>
            </a:r>
            <a:r>
              <a:rPr lang="en-US" sz="1600" dirty="0" err="1">
                <a:solidFill>
                  <a:srgbClr val="FFFFFF"/>
                </a:solidFill>
              </a:rPr>
              <a:t>ve</a:t>
            </a:r>
            <a:r>
              <a:rPr lang="en-US" sz="1600" dirty="0">
                <a:solidFill>
                  <a:srgbClr val="FFFFFF"/>
                </a:solidFill>
              </a:rPr>
              <a:t> </a:t>
            </a:r>
            <a:r>
              <a:rPr lang="en-US" sz="1600" dirty="0" err="1">
                <a:solidFill>
                  <a:srgbClr val="FFFFFF"/>
                </a:solidFill>
              </a:rPr>
              <a:t>toplu</a:t>
            </a:r>
            <a:r>
              <a:rPr lang="en-US" sz="1600" dirty="0">
                <a:solidFill>
                  <a:srgbClr val="FFFFFF"/>
                </a:solidFill>
              </a:rPr>
              <a:t> </a:t>
            </a:r>
            <a:r>
              <a:rPr lang="en-US" sz="1600" dirty="0" err="1">
                <a:solidFill>
                  <a:srgbClr val="FFFFFF"/>
                </a:solidFill>
              </a:rPr>
              <a:t>taşıma</a:t>
            </a:r>
            <a:r>
              <a:rPr lang="en-US" sz="1600" dirty="0">
                <a:solidFill>
                  <a:srgbClr val="FFFFFF"/>
                </a:solidFill>
              </a:rPr>
              <a:t> </a:t>
            </a:r>
            <a:r>
              <a:rPr lang="en-US" sz="1600" dirty="0" err="1">
                <a:solidFill>
                  <a:srgbClr val="FFFFFF"/>
                </a:solidFill>
              </a:rPr>
              <a:t>araçlarıyla</a:t>
            </a:r>
            <a:r>
              <a:rPr lang="en-US" sz="1600" dirty="0">
                <a:solidFill>
                  <a:srgbClr val="FFFFFF"/>
                </a:solidFill>
              </a:rPr>
              <a:t> </a:t>
            </a:r>
            <a:r>
              <a:rPr lang="en-US" sz="1600" dirty="0" err="1">
                <a:solidFill>
                  <a:srgbClr val="FFFFFF"/>
                </a:solidFill>
              </a:rPr>
              <a:t>ulaşılabilen</a:t>
            </a:r>
            <a:r>
              <a:rPr lang="en-US" sz="1600" dirty="0">
                <a:solidFill>
                  <a:srgbClr val="FFFFFF"/>
                </a:solidFill>
              </a:rPr>
              <a:t> </a:t>
            </a:r>
            <a:r>
              <a:rPr lang="en-US" sz="1600" dirty="0" err="1">
                <a:solidFill>
                  <a:srgbClr val="FFFFFF"/>
                </a:solidFill>
              </a:rPr>
              <a:t>tatil</a:t>
            </a:r>
            <a:r>
              <a:rPr lang="en-US" sz="1600" dirty="0">
                <a:solidFill>
                  <a:srgbClr val="FFFFFF"/>
                </a:solidFill>
              </a:rPr>
              <a:t> </a:t>
            </a:r>
            <a:r>
              <a:rPr lang="en-US" sz="1600" dirty="0" err="1">
                <a:solidFill>
                  <a:srgbClr val="FFFFFF"/>
                </a:solidFill>
              </a:rPr>
              <a:t>konaklama</a:t>
            </a:r>
            <a:r>
              <a:rPr lang="en-US" sz="1600" dirty="0">
                <a:solidFill>
                  <a:srgbClr val="FFFFFF"/>
                </a:solidFill>
              </a:rPr>
              <a:t> </a:t>
            </a:r>
            <a:r>
              <a:rPr lang="en-US" sz="1600" dirty="0" err="1">
                <a:solidFill>
                  <a:srgbClr val="FFFFFF"/>
                </a:solidFill>
              </a:rPr>
              <a:t>yerlerini</a:t>
            </a:r>
            <a:r>
              <a:rPr lang="en-US" sz="1600" dirty="0">
                <a:solidFill>
                  <a:srgbClr val="FFFFFF"/>
                </a:solidFill>
              </a:rPr>
              <a:t> </a:t>
            </a:r>
            <a:r>
              <a:rPr lang="en-US" sz="1600" dirty="0" err="1">
                <a:solidFill>
                  <a:srgbClr val="FFFFFF"/>
                </a:solidFill>
              </a:rPr>
              <a:t>nerede</a:t>
            </a:r>
            <a:r>
              <a:rPr lang="en-US" sz="1600" dirty="0">
                <a:solidFill>
                  <a:srgbClr val="FFFFFF"/>
                </a:solidFill>
              </a:rPr>
              <a:t> </a:t>
            </a:r>
            <a:r>
              <a:rPr lang="en-US" sz="1600" dirty="0" err="1">
                <a:solidFill>
                  <a:srgbClr val="FFFFFF"/>
                </a:solidFill>
              </a:rPr>
              <a:t>bulabilirim</a:t>
            </a:r>
            <a:r>
              <a:rPr lang="en-US" sz="1600" dirty="0">
                <a:solidFill>
                  <a:srgbClr val="FFFFFF"/>
                </a:solidFill>
              </a:rPr>
              <a:t>? Ana </a:t>
            </a:r>
            <a:r>
              <a:rPr lang="en-US" sz="1600" dirty="0" err="1">
                <a:solidFill>
                  <a:srgbClr val="FFFFFF"/>
                </a:solidFill>
              </a:rPr>
              <a:t>otoyolun</a:t>
            </a:r>
            <a:r>
              <a:rPr lang="en-US" sz="1600" dirty="0">
                <a:solidFill>
                  <a:srgbClr val="FFFFFF"/>
                </a:solidFill>
              </a:rPr>
              <a:t> 500 m </a:t>
            </a:r>
            <a:r>
              <a:rPr lang="en-US" sz="1600" dirty="0" err="1">
                <a:solidFill>
                  <a:srgbClr val="FFFFFF"/>
                </a:solidFill>
              </a:rPr>
              <a:t>yakınında</a:t>
            </a:r>
            <a:r>
              <a:rPr lang="en-US" sz="1600" dirty="0">
                <a:solidFill>
                  <a:srgbClr val="FFFFFF"/>
                </a:solidFill>
              </a:rPr>
              <a:t> </a:t>
            </a:r>
            <a:r>
              <a:rPr lang="en-US" sz="1600" dirty="0" err="1">
                <a:solidFill>
                  <a:srgbClr val="FFFFFF"/>
                </a:solidFill>
              </a:rPr>
              <a:t>düz</a:t>
            </a:r>
            <a:r>
              <a:rPr lang="en-US" sz="1600" dirty="0">
                <a:solidFill>
                  <a:srgbClr val="FFFFFF"/>
                </a:solidFill>
              </a:rPr>
              <a:t> </a:t>
            </a:r>
            <a:r>
              <a:rPr lang="en-US" sz="1600" dirty="0" err="1">
                <a:solidFill>
                  <a:srgbClr val="FFFFFF"/>
                </a:solidFill>
              </a:rPr>
              <a:t>arazi</a:t>
            </a:r>
            <a:r>
              <a:rPr lang="en-US" sz="1600" dirty="0">
                <a:solidFill>
                  <a:srgbClr val="FFFFFF"/>
                </a:solidFill>
              </a:rPr>
              <a:t> </a:t>
            </a:r>
            <a:r>
              <a:rPr lang="en-US" sz="1600" dirty="0" err="1">
                <a:solidFill>
                  <a:srgbClr val="FFFFFF"/>
                </a:solidFill>
              </a:rPr>
              <a:t>nerede</a:t>
            </a:r>
            <a:r>
              <a:rPr lang="en-US" sz="1600" dirty="0">
                <a:solidFill>
                  <a:srgbClr val="FFFFFF"/>
                </a:solidFill>
              </a:rPr>
              <a:t> </a:t>
            </a:r>
            <a:r>
              <a:rPr lang="en-US" sz="1600" dirty="0" err="1">
                <a:solidFill>
                  <a:srgbClr val="FFFFFF"/>
                </a:solidFill>
              </a:rPr>
              <a:t>bulunur</a:t>
            </a:r>
            <a:r>
              <a:rPr lang="en-US" sz="1600" dirty="0">
                <a:solidFill>
                  <a:srgbClr val="FFFFFF"/>
                </a:solidFill>
              </a:rPr>
              <a:t>? Bir </a:t>
            </a:r>
            <a:r>
              <a:rPr lang="en-US" sz="1600" dirty="0" err="1">
                <a:solidFill>
                  <a:srgbClr val="FFFFFF"/>
                </a:solidFill>
              </a:rPr>
              <a:t>tren</a:t>
            </a:r>
            <a:r>
              <a:rPr lang="en-US" sz="1600" dirty="0">
                <a:solidFill>
                  <a:srgbClr val="FFFFFF"/>
                </a:solidFill>
              </a:rPr>
              <a:t> </a:t>
            </a:r>
            <a:r>
              <a:rPr lang="en-US" sz="1600" dirty="0" err="1">
                <a:solidFill>
                  <a:srgbClr val="FFFFFF"/>
                </a:solidFill>
              </a:rPr>
              <a:t>istasyonunun</a:t>
            </a:r>
            <a:r>
              <a:rPr lang="en-US" sz="1600" dirty="0">
                <a:solidFill>
                  <a:srgbClr val="FFFFFF"/>
                </a:solidFill>
              </a:rPr>
              <a:t> 5 km </a:t>
            </a:r>
            <a:r>
              <a:rPr lang="en-US" sz="1600" dirty="0" err="1">
                <a:solidFill>
                  <a:srgbClr val="FFFFFF"/>
                </a:solidFill>
              </a:rPr>
              <a:t>yarıçapı</a:t>
            </a:r>
            <a:r>
              <a:rPr lang="en-US" sz="1600" dirty="0">
                <a:solidFill>
                  <a:srgbClr val="FFFFFF"/>
                </a:solidFill>
              </a:rPr>
              <a:t> </a:t>
            </a:r>
            <a:r>
              <a:rPr lang="en-US" sz="1600" dirty="0" err="1">
                <a:solidFill>
                  <a:srgbClr val="FFFFFF"/>
                </a:solidFill>
              </a:rPr>
              <a:t>içinde</a:t>
            </a:r>
            <a:r>
              <a:rPr lang="en-US" sz="1600" dirty="0">
                <a:solidFill>
                  <a:srgbClr val="FFFFFF"/>
                </a:solidFill>
              </a:rPr>
              <a:t> 100.000'den </a:t>
            </a:r>
            <a:r>
              <a:rPr lang="en-US" sz="1600" dirty="0" err="1">
                <a:solidFill>
                  <a:srgbClr val="FFFFFF"/>
                </a:solidFill>
              </a:rPr>
              <a:t>fazla</a:t>
            </a:r>
            <a:r>
              <a:rPr lang="en-US" sz="1600" dirty="0">
                <a:solidFill>
                  <a:srgbClr val="FFFFFF"/>
                </a:solidFill>
              </a:rPr>
              <a:t> </a:t>
            </a:r>
            <a:r>
              <a:rPr lang="en-US" sz="1600" dirty="0" err="1">
                <a:solidFill>
                  <a:srgbClr val="FFFFFF"/>
                </a:solidFill>
              </a:rPr>
              <a:t>potansiyel</a:t>
            </a:r>
            <a:r>
              <a:rPr lang="en-US" sz="1600" dirty="0">
                <a:solidFill>
                  <a:srgbClr val="FFFFFF"/>
                </a:solidFill>
              </a:rPr>
              <a:t> </a:t>
            </a:r>
            <a:r>
              <a:rPr lang="en-US" sz="1600" dirty="0" err="1">
                <a:solidFill>
                  <a:srgbClr val="FFFFFF"/>
                </a:solidFill>
              </a:rPr>
              <a:t>müşteri</a:t>
            </a:r>
            <a:r>
              <a:rPr lang="en-US" sz="1600" dirty="0">
                <a:solidFill>
                  <a:srgbClr val="FFFFFF"/>
                </a:solidFill>
              </a:rPr>
              <a:t> </a:t>
            </a:r>
            <a:r>
              <a:rPr lang="en-US" sz="1600" dirty="0" err="1">
                <a:solidFill>
                  <a:srgbClr val="FFFFFF"/>
                </a:solidFill>
              </a:rPr>
              <a:t>nerede</a:t>
            </a:r>
            <a:r>
              <a:rPr lang="en-US" sz="1600" dirty="0">
                <a:solidFill>
                  <a:srgbClr val="FFFFFF"/>
                </a:solidFill>
              </a:rPr>
              <a:t> var?</a:t>
            </a:r>
          </a:p>
          <a:p>
            <a:pPr marL="285750" indent="-228600">
              <a:lnSpc>
                <a:spcPct val="90000"/>
              </a:lnSpc>
              <a:spcAft>
                <a:spcPts val="600"/>
              </a:spcAft>
              <a:buFont typeface="Arial" panose="020B0604020202020204" pitchFamily="34" charset="0"/>
              <a:buChar char="•"/>
            </a:pPr>
            <a:r>
              <a:rPr lang="en-US" sz="1600" b="1" dirty="0" err="1">
                <a:solidFill>
                  <a:srgbClr val="FFFFFF"/>
                </a:solidFill>
              </a:rPr>
              <a:t>Etki</a:t>
            </a:r>
            <a:r>
              <a:rPr lang="en-US" sz="1600" b="1" dirty="0">
                <a:solidFill>
                  <a:srgbClr val="FFFFFF"/>
                </a:solidFill>
              </a:rPr>
              <a:t>: </a:t>
            </a:r>
            <a:r>
              <a:rPr lang="en-US" sz="1600" dirty="0">
                <a:solidFill>
                  <a:srgbClr val="FFFFFF"/>
                </a:solidFill>
              </a:rPr>
              <a:t>Bu </a:t>
            </a:r>
            <a:r>
              <a:rPr lang="en-US" sz="1600" dirty="0" err="1">
                <a:solidFill>
                  <a:srgbClr val="FFFFFF"/>
                </a:solidFill>
              </a:rPr>
              <a:t>lokasyonda</a:t>
            </a:r>
            <a:r>
              <a:rPr lang="en-US" sz="1600" dirty="0">
                <a:solidFill>
                  <a:srgbClr val="FFFFFF"/>
                </a:solidFill>
              </a:rPr>
              <a:t> yeni </a:t>
            </a:r>
            <a:r>
              <a:rPr lang="en-US" sz="1600" dirty="0" err="1">
                <a:solidFill>
                  <a:srgbClr val="FFFFFF"/>
                </a:solidFill>
              </a:rPr>
              <a:t>bir</a:t>
            </a:r>
            <a:r>
              <a:rPr lang="en-US" sz="1600" dirty="0">
                <a:solidFill>
                  <a:srgbClr val="FFFFFF"/>
                </a:solidFill>
              </a:rPr>
              <a:t> eve </a:t>
            </a:r>
            <a:r>
              <a:rPr lang="en-US" sz="1600" dirty="0" err="1">
                <a:solidFill>
                  <a:srgbClr val="FFFFFF"/>
                </a:solidFill>
              </a:rPr>
              <a:t>taşınırsam</a:t>
            </a:r>
            <a:r>
              <a:rPr lang="en-US" sz="1600" dirty="0">
                <a:solidFill>
                  <a:srgbClr val="FFFFFF"/>
                </a:solidFill>
              </a:rPr>
              <a:t>, </a:t>
            </a:r>
            <a:r>
              <a:rPr lang="en-US" sz="1600" dirty="0" err="1">
                <a:solidFill>
                  <a:srgbClr val="FFFFFF"/>
                </a:solidFill>
              </a:rPr>
              <a:t>ofisten</a:t>
            </a:r>
            <a:r>
              <a:rPr lang="en-US" sz="1600" dirty="0">
                <a:solidFill>
                  <a:srgbClr val="FFFFFF"/>
                </a:solidFill>
              </a:rPr>
              <a:t>, </a:t>
            </a:r>
            <a:r>
              <a:rPr lang="en-US" sz="1600" dirty="0" err="1">
                <a:solidFill>
                  <a:srgbClr val="FFFFFF"/>
                </a:solidFill>
              </a:rPr>
              <a:t>spor</a:t>
            </a:r>
            <a:r>
              <a:rPr lang="en-US" sz="1600" dirty="0">
                <a:solidFill>
                  <a:srgbClr val="FFFFFF"/>
                </a:solidFill>
              </a:rPr>
              <a:t> </a:t>
            </a:r>
            <a:r>
              <a:rPr lang="en-US" sz="1600" dirty="0" err="1">
                <a:solidFill>
                  <a:srgbClr val="FFFFFF"/>
                </a:solidFill>
              </a:rPr>
              <a:t>salonundan</a:t>
            </a:r>
            <a:r>
              <a:rPr lang="en-US" sz="1600" dirty="0">
                <a:solidFill>
                  <a:srgbClr val="FFFFFF"/>
                </a:solidFill>
              </a:rPr>
              <a:t> </a:t>
            </a:r>
            <a:r>
              <a:rPr lang="en-US" sz="1600" dirty="0" err="1">
                <a:solidFill>
                  <a:srgbClr val="FFFFFF"/>
                </a:solidFill>
              </a:rPr>
              <a:t>veya</a:t>
            </a:r>
            <a:r>
              <a:rPr lang="en-US" sz="1600" dirty="0">
                <a:solidFill>
                  <a:srgbClr val="FFFFFF"/>
                </a:solidFill>
              </a:rPr>
              <a:t> </a:t>
            </a:r>
            <a:r>
              <a:rPr lang="en-US" sz="1600" dirty="0" err="1">
                <a:solidFill>
                  <a:srgbClr val="FFFFFF"/>
                </a:solidFill>
              </a:rPr>
              <a:t>kafeden</a:t>
            </a:r>
            <a:r>
              <a:rPr lang="en-US" sz="1600" dirty="0">
                <a:solidFill>
                  <a:srgbClr val="FFFFFF"/>
                </a:solidFill>
              </a:rPr>
              <a:t> ne </a:t>
            </a:r>
            <a:r>
              <a:rPr lang="en-US" sz="1600" dirty="0" err="1">
                <a:solidFill>
                  <a:srgbClr val="FFFFFF"/>
                </a:solidFill>
              </a:rPr>
              <a:t>kadar</a:t>
            </a:r>
            <a:r>
              <a:rPr lang="en-US" sz="1600" dirty="0">
                <a:solidFill>
                  <a:srgbClr val="FFFFFF"/>
                </a:solidFill>
              </a:rPr>
              <a:t> </a:t>
            </a:r>
            <a:r>
              <a:rPr lang="en-US" sz="1600" dirty="0" err="1">
                <a:solidFill>
                  <a:srgbClr val="FFFFFF"/>
                </a:solidFill>
              </a:rPr>
              <a:t>uzakta</a:t>
            </a:r>
            <a:r>
              <a:rPr lang="en-US" sz="1600" dirty="0">
                <a:solidFill>
                  <a:srgbClr val="FFFFFF"/>
                </a:solidFill>
              </a:rPr>
              <a:t> </a:t>
            </a:r>
            <a:r>
              <a:rPr lang="en-US" sz="1600" dirty="0" err="1">
                <a:solidFill>
                  <a:srgbClr val="FFFFFF"/>
                </a:solidFill>
              </a:rPr>
              <a:t>olacağım</a:t>
            </a:r>
            <a:r>
              <a:rPr lang="en-US" sz="1600" dirty="0">
                <a:solidFill>
                  <a:srgbClr val="FFFFFF"/>
                </a:solidFill>
              </a:rPr>
              <a:t>? </a:t>
            </a:r>
            <a:r>
              <a:rPr lang="en-US" sz="1600" dirty="0" err="1">
                <a:solidFill>
                  <a:srgbClr val="FFFFFF"/>
                </a:solidFill>
              </a:rPr>
              <a:t>Buraya</a:t>
            </a:r>
            <a:r>
              <a:rPr lang="en-US" sz="1600" dirty="0">
                <a:solidFill>
                  <a:srgbClr val="FFFFFF"/>
                </a:solidFill>
              </a:rPr>
              <a:t> yeni </a:t>
            </a:r>
            <a:r>
              <a:rPr lang="en-US" sz="1600" dirty="0" err="1">
                <a:solidFill>
                  <a:srgbClr val="FFFFFF"/>
                </a:solidFill>
              </a:rPr>
              <a:t>bir</a:t>
            </a:r>
            <a:r>
              <a:rPr lang="en-US" sz="1600" dirty="0">
                <a:solidFill>
                  <a:srgbClr val="FFFFFF"/>
                </a:solidFill>
              </a:rPr>
              <a:t> </a:t>
            </a:r>
            <a:r>
              <a:rPr lang="en-US" sz="1600" dirty="0" err="1">
                <a:solidFill>
                  <a:srgbClr val="FFFFFF"/>
                </a:solidFill>
              </a:rPr>
              <a:t>tema</a:t>
            </a:r>
            <a:r>
              <a:rPr lang="en-US" sz="1600" dirty="0">
                <a:solidFill>
                  <a:srgbClr val="FFFFFF"/>
                </a:solidFill>
              </a:rPr>
              <a:t> </a:t>
            </a:r>
            <a:r>
              <a:rPr lang="en-US" sz="1600" dirty="0" err="1">
                <a:solidFill>
                  <a:srgbClr val="FFFFFF"/>
                </a:solidFill>
              </a:rPr>
              <a:t>parkı</a:t>
            </a:r>
            <a:r>
              <a:rPr lang="en-US" sz="1600" dirty="0">
                <a:solidFill>
                  <a:srgbClr val="FFFFFF"/>
                </a:solidFill>
              </a:rPr>
              <a:t> </a:t>
            </a:r>
            <a:r>
              <a:rPr lang="en-US" sz="1600" dirty="0" err="1">
                <a:solidFill>
                  <a:srgbClr val="FFFFFF"/>
                </a:solidFill>
              </a:rPr>
              <a:t>inşa</a:t>
            </a:r>
            <a:r>
              <a:rPr lang="en-US" sz="1600" dirty="0">
                <a:solidFill>
                  <a:srgbClr val="FFFFFF"/>
                </a:solidFill>
              </a:rPr>
              <a:t> </a:t>
            </a:r>
            <a:r>
              <a:rPr lang="en-US" sz="1600" dirty="0" err="1">
                <a:solidFill>
                  <a:srgbClr val="FFFFFF"/>
                </a:solidFill>
              </a:rPr>
              <a:t>edersek</a:t>
            </a:r>
            <a:r>
              <a:rPr lang="en-US" sz="1600" dirty="0">
                <a:solidFill>
                  <a:srgbClr val="FFFFFF"/>
                </a:solidFill>
              </a:rPr>
              <a:t> </a:t>
            </a:r>
            <a:r>
              <a:rPr lang="en-US" sz="1600" dirty="0" err="1">
                <a:solidFill>
                  <a:srgbClr val="FFFFFF"/>
                </a:solidFill>
              </a:rPr>
              <a:t>trafik</a:t>
            </a:r>
            <a:r>
              <a:rPr lang="en-US" sz="1600" dirty="0">
                <a:solidFill>
                  <a:srgbClr val="FFFFFF"/>
                </a:solidFill>
              </a:rPr>
              <a:t> </a:t>
            </a:r>
            <a:r>
              <a:rPr lang="en-US" sz="1600" dirty="0" err="1">
                <a:solidFill>
                  <a:srgbClr val="FFFFFF"/>
                </a:solidFill>
              </a:rPr>
              <a:t>akışına</a:t>
            </a:r>
            <a:r>
              <a:rPr lang="en-US" sz="1600" dirty="0">
                <a:solidFill>
                  <a:srgbClr val="FFFFFF"/>
                </a:solidFill>
              </a:rPr>
              <a:t> </a:t>
            </a:r>
            <a:r>
              <a:rPr lang="en-US" sz="1600" dirty="0" err="1">
                <a:solidFill>
                  <a:srgbClr val="FFFFFF"/>
                </a:solidFill>
              </a:rPr>
              <a:t>etkisi</a:t>
            </a:r>
            <a:r>
              <a:rPr lang="en-US" sz="1600" dirty="0">
                <a:solidFill>
                  <a:srgbClr val="FFFFFF"/>
                </a:solidFill>
              </a:rPr>
              <a:t> ne </a:t>
            </a:r>
            <a:r>
              <a:rPr lang="en-US" sz="1600" dirty="0" err="1">
                <a:solidFill>
                  <a:srgbClr val="FFFFFF"/>
                </a:solidFill>
              </a:rPr>
              <a:t>olur</a:t>
            </a:r>
            <a:r>
              <a:rPr lang="en-US" sz="1600" dirty="0">
                <a:solidFill>
                  <a:srgbClr val="FFFFFF"/>
                </a:solidFill>
              </a:rPr>
              <a:t>? </a:t>
            </a:r>
            <a:r>
              <a:rPr lang="en-US" sz="1600" dirty="0" err="1">
                <a:solidFill>
                  <a:srgbClr val="FFFFFF"/>
                </a:solidFill>
              </a:rPr>
              <a:t>Kolilerimizi</a:t>
            </a:r>
            <a:r>
              <a:rPr lang="en-US" sz="1600" dirty="0">
                <a:solidFill>
                  <a:srgbClr val="FFFFFF"/>
                </a:solidFill>
              </a:rPr>
              <a:t> </a:t>
            </a:r>
            <a:r>
              <a:rPr lang="en-US" sz="1600" dirty="0" err="1">
                <a:solidFill>
                  <a:srgbClr val="FFFFFF"/>
                </a:solidFill>
              </a:rPr>
              <a:t>alternatif</a:t>
            </a:r>
            <a:r>
              <a:rPr lang="en-US" sz="1600" dirty="0">
                <a:solidFill>
                  <a:srgbClr val="FFFFFF"/>
                </a:solidFill>
              </a:rPr>
              <a:t> </a:t>
            </a:r>
            <a:r>
              <a:rPr lang="en-US" sz="1600" dirty="0" err="1">
                <a:solidFill>
                  <a:srgbClr val="FFFFFF"/>
                </a:solidFill>
              </a:rPr>
              <a:t>bu</a:t>
            </a:r>
            <a:r>
              <a:rPr lang="en-US" sz="1600" dirty="0">
                <a:solidFill>
                  <a:srgbClr val="FFFFFF"/>
                </a:solidFill>
              </a:rPr>
              <a:t> </a:t>
            </a:r>
            <a:r>
              <a:rPr lang="en-US" sz="1600" dirty="0" err="1">
                <a:solidFill>
                  <a:srgbClr val="FFFFFF"/>
                </a:solidFill>
              </a:rPr>
              <a:t>güzergahı</a:t>
            </a:r>
            <a:r>
              <a:rPr lang="en-US" sz="1600" dirty="0">
                <a:solidFill>
                  <a:srgbClr val="FFFFFF"/>
                </a:solidFill>
              </a:rPr>
              <a:t> </a:t>
            </a:r>
            <a:r>
              <a:rPr lang="en-US" sz="1600" dirty="0" err="1">
                <a:solidFill>
                  <a:srgbClr val="FFFFFF"/>
                </a:solidFill>
              </a:rPr>
              <a:t>kullanarak</a:t>
            </a:r>
            <a:r>
              <a:rPr lang="en-US" sz="1600" dirty="0">
                <a:solidFill>
                  <a:srgbClr val="FFFFFF"/>
                </a:solidFill>
              </a:rPr>
              <a:t> </a:t>
            </a:r>
            <a:r>
              <a:rPr lang="en-US" sz="1600" dirty="0" err="1">
                <a:solidFill>
                  <a:srgbClr val="FFFFFF"/>
                </a:solidFill>
              </a:rPr>
              <a:t>teslim</a:t>
            </a:r>
            <a:r>
              <a:rPr lang="en-US" sz="1600" dirty="0">
                <a:solidFill>
                  <a:srgbClr val="FFFFFF"/>
                </a:solidFill>
              </a:rPr>
              <a:t> </a:t>
            </a:r>
            <a:r>
              <a:rPr lang="en-US" sz="1600" dirty="0" err="1">
                <a:solidFill>
                  <a:srgbClr val="FFFFFF"/>
                </a:solidFill>
              </a:rPr>
              <a:t>edersek</a:t>
            </a:r>
            <a:r>
              <a:rPr lang="en-US" sz="1600" dirty="0">
                <a:solidFill>
                  <a:srgbClr val="FFFFFF"/>
                </a:solidFill>
              </a:rPr>
              <a:t> zaman </a:t>
            </a:r>
            <a:r>
              <a:rPr lang="en-US" sz="1600" dirty="0" err="1">
                <a:solidFill>
                  <a:srgbClr val="FFFFFF"/>
                </a:solidFill>
              </a:rPr>
              <a:t>tasarrufu</a:t>
            </a:r>
            <a:r>
              <a:rPr lang="en-US" sz="1600" dirty="0">
                <a:solidFill>
                  <a:srgbClr val="FFFFFF"/>
                </a:solidFill>
              </a:rPr>
              <a:t> ne </a:t>
            </a:r>
            <a:r>
              <a:rPr lang="en-US" sz="1600" dirty="0" err="1">
                <a:solidFill>
                  <a:srgbClr val="FFFFFF"/>
                </a:solidFill>
              </a:rPr>
              <a:t>olur</a:t>
            </a:r>
            <a:r>
              <a:rPr lang="en-US" sz="1600" dirty="0">
                <a:solidFill>
                  <a:srgbClr val="FFFFFF"/>
                </a:solidFill>
              </a:rPr>
              <a:t>?</a:t>
            </a:r>
          </a:p>
        </p:txBody>
      </p:sp>
    </p:spTree>
    <p:extLst>
      <p:ext uri="{BB962C8B-B14F-4D97-AF65-F5344CB8AC3E}">
        <p14:creationId xmlns:p14="http://schemas.microsoft.com/office/powerpoint/2010/main" val="364745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ikdörtgen 2"/>
          <p:cNvSpPr/>
          <p:nvPr/>
        </p:nvSpPr>
        <p:spPr>
          <a:xfrm>
            <a:off x="640079" y="2053641"/>
            <a:ext cx="3669161" cy="27600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kern="1200">
                <a:solidFill>
                  <a:srgbClr val="FFFFFF"/>
                </a:solidFill>
                <a:latin typeface="+mj-lt"/>
                <a:ea typeface="+mj-ea"/>
                <a:cs typeface="+mj-cs"/>
              </a:rPr>
              <a:t>Benzer şekilde CBS’nin tüm yaşamsal konularda uygulama alanları bulunmaktadır</a:t>
            </a:r>
          </a:p>
        </p:txBody>
      </p:sp>
      <p:sp>
        <p:nvSpPr>
          <p:cNvPr id="2" name="Dikdörtgen 1"/>
          <p:cNvSpPr/>
          <p:nvPr/>
        </p:nvSpPr>
        <p:spPr>
          <a:xfrm>
            <a:off x="6090574" y="801866"/>
            <a:ext cx="5306084" cy="523063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a:solidFill>
                  <a:srgbClr val="000000"/>
                </a:solidFill>
              </a:rPr>
              <a:t>Bir CBS'nin yanıtlamasına yardımcı olabileceği genel sorular şu şekilde özetlenebilir:</a:t>
            </a:r>
          </a:p>
          <a:p>
            <a:pPr indent="-228600">
              <a:lnSpc>
                <a:spcPct val="90000"/>
              </a:lnSpc>
              <a:spcAft>
                <a:spcPts val="600"/>
              </a:spcAft>
              <a:buFont typeface="Arial" panose="020B0604020202020204" pitchFamily="34" charset="0"/>
              <a:buChar char="•"/>
            </a:pPr>
            <a:endParaRPr lang="en-US" sz="2400">
              <a:solidFill>
                <a:srgbClr val="000000"/>
              </a:solidFill>
            </a:endParaRPr>
          </a:p>
          <a:p>
            <a:pPr marL="285750" indent="-228600">
              <a:lnSpc>
                <a:spcPct val="90000"/>
              </a:lnSpc>
              <a:spcAft>
                <a:spcPts val="600"/>
              </a:spcAft>
              <a:buFont typeface="Arial" panose="020B0604020202020204" pitchFamily="34" charset="0"/>
              <a:buChar char="•"/>
            </a:pPr>
            <a:r>
              <a:rPr lang="en-US" sz="2400">
                <a:solidFill>
                  <a:srgbClr val="000000"/>
                </a:solidFill>
              </a:rPr>
              <a:t>Belirli özellikler nerede bulunur?</a:t>
            </a:r>
          </a:p>
          <a:p>
            <a:pPr marL="285750" indent="-228600">
              <a:lnSpc>
                <a:spcPct val="90000"/>
              </a:lnSpc>
              <a:spcAft>
                <a:spcPts val="600"/>
              </a:spcAft>
              <a:buFont typeface="Arial" panose="020B0604020202020204" pitchFamily="34" charset="0"/>
              <a:buChar char="•"/>
            </a:pPr>
            <a:r>
              <a:rPr lang="en-US" sz="2400">
                <a:solidFill>
                  <a:srgbClr val="000000"/>
                </a:solidFill>
              </a:rPr>
              <a:t>Hangi coğrafi modeller var?</a:t>
            </a:r>
          </a:p>
          <a:p>
            <a:pPr marL="285750" indent="-228600">
              <a:lnSpc>
                <a:spcPct val="90000"/>
              </a:lnSpc>
              <a:spcAft>
                <a:spcPts val="600"/>
              </a:spcAft>
              <a:buFont typeface="Arial" panose="020B0604020202020204" pitchFamily="34" charset="0"/>
              <a:buChar char="•"/>
            </a:pPr>
            <a:r>
              <a:rPr lang="en-US" sz="2400">
                <a:solidFill>
                  <a:srgbClr val="000000"/>
                </a:solidFill>
              </a:rPr>
              <a:t>Belirli bir süre içinde nerede değişiklikler oldu?</a:t>
            </a:r>
          </a:p>
          <a:p>
            <a:pPr marL="285750" indent="-228600">
              <a:lnSpc>
                <a:spcPct val="90000"/>
              </a:lnSpc>
              <a:spcAft>
                <a:spcPts val="600"/>
              </a:spcAft>
              <a:buFont typeface="Arial" panose="020B0604020202020204" pitchFamily="34" charset="0"/>
              <a:buChar char="•"/>
            </a:pPr>
            <a:r>
              <a:rPr lang="en-US" sz="2400">
                <a:solidFill>
                  <a:srgbClr val="000000"/>
                </a:solidFill>
              </a:rPr>
              <a:t>Belirli koşullar nerede geçerlidir?</a:t>
            </a:r>
          </a:p>
          <a:p>
            <a:pPr marL="285750" indent="-228600">
              <a:lnSpc>
                <a:spcPct val="90000"/>
              </a:lnSpc>
              <a:spcAft>
                <a:spcPts val="600"/>
              </a:spcAft>
              <a:buFont typeface="Arial" panose="020B0604020202020204" pitchFamily="34" charset="0"/>
              <a:buChar char="•"/>
            </a:pPr>
            <a:r>
              <a:rPr lang="en-US" sz="2400">
                <a:solidFill>
                  <a:srgbClr val="000000"/>
                </a:solidFill>
              </a:rPr>
              <a:t>Bir kuruluş belirli bir eylemde bulunursa mekansal çıkarımlar ne olur?</a:t>
            </a:r>
          </a:p>
        </p:txBody>
      </p:sp>
    </p:spTree>
    <p:extLst>
      <p:ext uri="{BB962C8B-B14F-4D97-AF65-F5344CB8AC3E}">
        <p14:creationId xmlns:p14="http://schemas.microsoft.com/office/powerpoint/2010/main" val="66680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50938" y="970704"/>
            <a:ext cx="11273425" cy="2031325"/>
          </a:xfrm>
          <a:prstGeom prst="rect">
            <a:avLst/>
          </a:prstGeom>
        </p:spPr>
        <p:txBody>
          <a:bodyPr wrap="square">
            <a:spAutoFit/>
          </a:bodyPr>
          <a:lstStyle/>
          <a:p>
            <a:r>
              <a:rPr lang="tr-TR" dirty="0"/>
              <a:t>Coğrafi verilerle çalışmanın üç önemli aşamasını ayırt edebiliriz:</a:t>
            </a:r>
          </a:p>
          <a:p>
            <a:endParaRPr lang="tr-TR" dirty="0"/>
          </a:p>
          <a:p>
            <a:r>
              <a:rPr lang="tr-TR" dirty="0"/>
              <a:t>Veri hazırlama ve giriş: Çalışma olgusuna ilişkin verilerin toplandığı ve sisteme girilmek üzere hazırlandığı erken aşama.</a:t>
            </a:r>
          </a:p>
          <a:p>
            <a:endParaRPr lang="tr-TR" dirty="0"/>
          </a:p>
          <a:p>
            <a:r>
              <a:rPr lang="tr-TR" dirty="0"/>
              <a:t>Veri analizi: Toplanan verilerin dikkatlice incelendiği ve örneğin kalıpları keşfetme girişimlerinin yapıldığı orta aşama.</a:t>
            </a:r>
          </a:p>
          <a:p>
            <a:endParaRPr lang="tr-TR" dirty="0"/>
          </a:p>
          <a:p>
            <a:r>
              <a:rPr lang="tr-TR" dirty="0"/>
              <a:t>Veri sunumu: Önceki analizlerin sonuçlarının uygun bir şekilde sunulduğu son aşama.</a:t>
            </a:r>
          </a:p>
        </p:txBody>
      </p:sp>
      <p:pic>
        <p:nvPicPr>
          <p:cNvPr id="5" name="Resim 4"/>
          <p:cNvPicPr>
            <a:picLocks noChangeAspect="1"/>
          </p:cNvPicPr>
          <p:nvPr/>
        </p:nvPicPr>
        <p:blipFill>
          <a:blip r:embed="rId2"/>
          <a:stretch>
            <a:fillRect/>
          </a:stretch>
        </p:blipFill>
        <p:spPr>
          <a:xfrm>
            <a:off x="350729" y="3354366"/>
            <a:ext cx="11373634" cy="3127749"/>
          </a:xfrm>
          <a:prstGeom prst="rect">
            <a:avLst/>
          </a:prstGeom>
        </p:spPr>
      </p:pic>
      <p:sp>
        <p:nvSpPr>
          <p:cNvPr id="6" name="Dikdörtgen 5"/>
          <p:cNvSpPr/>
          <p:nvPr/>
        </p:nvSpPr>
        <p:spPr>
          <a:xfrm>
            <a:off x="2919184" y="290601"/>
            <a:ext cx="6096000" cy="461665"/>
          </a:xfrm>
          <a:prstGeom prst="rect">
            <a:avLst/>
          </a:prstGeom>
        </p:spPr>
        <p:txBody>
          <a:bodyPr>
            <a:spAutoFit/>
          </a:bodyPr>
          <a:lstStyle/>
          <a:p>
            <a:pPr algn="ctr"/>
            <a:r>
              <a:rPr lang="tr-TR" sz="2400" b="1" dirty="0"/>
              <a:t>CBS AŞAMALARI</a:t>
            </a:r>
          </a:p>
        </p:txBody>
      </p:sp>
    </p:spTree>
    <p:extLst>
      <p:ext uri="{BB962C8B-B14F-4D97-AF65-F5344CB8AC3E}">
        <p14:creationId xmlns:p14="http://schemas.microsoft.com/office/powerpoint/2010/main" val="164225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18159" y="2406714"/>
            <a:ext cx="6096000" cy="2862322"/>
          </a:xfrm>
          <a:prstGeom prst="rect">
            <a:avLst/>
          </a:prstGeom>
        </p:spPr>
        <p:txBody>
          <a:bodyPr>
            <a:spAutoFit/>
          </a:bodyPr>
          <a:lstStyle/>
          <a:p>
            <a:pPr>
              <a:buFont typeface="Arial" panose="020B0604020202020204" pitchFamily="34" charset="0"/>
              <a:buChar char="•"/>
            </a:pPr>
            <a:r>
              <a:rPr lang="tr-TR" b="0" i="0" u="none" strike="noStrike" dirty="0">
                <a:solidFill>
                  <a:srgbClr val="333333"/>
                </a:solidFill>
                <a:effectLst/>
                <a:latin typeface="Poppins"/>
              </a:rPr>
              <a:t>Yerleşim bölgelerine uzaklık: En az 1000 m,</a:t>
            </a:r>
          </a:p>
          <a:p>
            <a:pPr>
              <a:buFont typeface="Arial" panose="020B0604020202020204" pitchFamily="34" charset="0"/>
              <a:buChar char="•"/>
            </a:pPr>
            <a:r>
              <a:rPr lang="tr-TR" b="0" i="0" u="none" strike="noStrike" dirty="0">
                <a:solidFill>
                  <a:srgbClr val="333333"/>
                </a:solidFill>
                <a:effectLst/>
                <a:latin typeface="Poppins"/>
              </a:rPr>
              <a:t>Endüstriyel bölgelere uzaklık: En az     500 m,</a:t>
            </a:r>
          </a:p>
          <a:p>
            <a:pPr>
              <a:buFont typeface="Arial" panose="020B0604020202020204" pitchFamily="34" charset="0"/>
              <a:buChar char="•"/>
            </a:pPr>
            <a:r>
              <a:rPr lang="tr-TR" b="0" i="0" u="none" strike="noStrike" dirty="0">
                <a:solidFill>
                  <a:srgbClr val="333333"/>
                </a:solidFill>
                <a:effectLst/>
                <a:latin typeface="Poppins"/>
              </a:rPr>
              <a:t>Tarımsal alanlara uzaklık: En az 500 m,</a:t>
            </a:r>
          </a:p>
          <a:p>
            <a:pPr>
              <a:buFont typeface="Arial" panose="020B0604020202020204" pitchFamily="34" charset="0"/>
              <a:buChar char="•"/>
            </a:pPr>
            <a:r>
              <a:rPr lang="tr-TR" b="0" i="0" u="none" strike="noStrike" dirty="0">
                <a:solidFill>
                  <a:srgbClr val="333333"/>
                </a:solidFill>
                <a:effectLst/>
                <a:latin typeface="Poppins"/>
              </a:rPr>
              <a:t>Eğim: En fazla % 15 - % 20,</a:t>
            </a:r>
          </a:p>
          <a:p>
            <a:pPr>
              <a:buFont typeface="Arial" panose="020B0604020202020204" pitchFamily="34" charset="0"/>
              <a:buChar char="•"/>
            </a:pPr>
            <a:r>
              <a:rPr lang="tr-TR" b="0" i="0" u="none" strike="noStrike" dirty="0">
                <a:solidFill>
                  <a:srgbClr val="333333"/>
                </a:solidFill>
                <a:effectLst/>
                <a:latin typeface="Poppins"/>
              </a:rPr>
              <a:t>Taşıma mesafesi: En fazla 10- 30 km (yerleşim büyüklüğüne göre),</a:t>
            </a:r>
          </a:p>
          <a:p>
            <a:pPr>
              <a:buFont typeface="Arial" panose="020B0604020202020204" pitchFamily="34" charset="0"/>
              <a:buChar char="•"/>
            </a:pPr>
            <a:r>
              <a:rPr lang="tr-TR" b="0" i="0" u="none" strike="noStrike" dirty="0">
                <a:solidFill>
                  <a:srgbClr val="333333"/>
                </a:solidFill>
                <a:effectLst/>
                <a:latin typeface="Poppins"/>
              </a:rPr>
              <a:t>Ana ulaşım ağına uzaklık (Karayolları     ve demiryolları): En az 200-300 m,</a:t>
            </a:r>
          </a:p>
          <a:p>
            <a:pPr>
              <a:buFont typeface="Arial" panose="020B0604020202020204" pitchFamily="34" charset="0"/>
              <a:buChar char="•"/>
            </a:pPr>
            <a:r>
              <a:rPr lang="tr-TR" b="0" i="0" u="none" strike="noStrike" dirty="0">
                <a:solidFill>
                  <a:srgbClr val="333333"/>
                </a:solidFill>
                <a:effectLst/>
                <a:latin typeface="Poppins"/>
              </a:rPr>
              <a:t>Yüzeysel su kaynaklarına uzaklık: En az 300-500 m,</a:t>
            </a:r>
          </a:p>
          <a:p>
            <a:pPr>
              <a:buFont typeface="Arial" panose="020B0604020202020204" pitchFamily="34" charset="0"/>
              <a:buChar char="•"/>
            </a:pPr>
            <a:r>
              <a:rPr lang="tr-TR" b="0" i="0" u="none" strike="noStrike" dirty="0">
                <a:solidFill>
                  <a:srgbClr val="333333"/>
                </a:solidFill>
                <a:effectLst/>
                <a:latin typeface="Poppins"/>
              </a:rPr>
              <a:t>Fay hatlarından uzaklık: En az 60-80 m,</a:t>
            </a:r>
          </a:p>
        </p:txBody>
      </p:sp>
      <p:pic>
        <p:nvPicPr>
          <p:cNvPr id="4" name="Resim 3"/>
          <p:cNvPicPr>
            <a:picLocks noChangeAspect="1"/>
          </p:cNvPicPr>
          <p:nvPr/>
        </p:nvPicPr>
        <p:blipFill>
          <a:blip r:embed="rId2"/>
          <a:stretch>
            <a:fillRect/>
          </a:stretch>
        </p:blipFill>
        <p:spPr>
          <a:xfrm>
            <a:off x="7619021" y="1523473"/>
            <a:ext cx="3267075" cy="4505325"/>
          </a:xfrm>
          <a:prstGeom prst="rect">
            <a:avLst/>
          </a:prstGeom>
        </p:spPr>
      </p:pic>
      <p:sp>
        <p:nvSpPr>
          <p:cNvPr id="5" name="Metin kutusu 4"/>
          <p:cNvSpPr txBox="1"/>
          <p:nvPr/>
        </p:nvSpPr>
        <p:spPr>
          <a:xfrm>
            <a:off x="3670127" y="830277"/>
            <a:ext cx="4780668" cy="369332"/>
          </a:xfrm>
          <a:prstGeom prst="rect">
            <a:avLst/>
          </a:prstGeom>
          <a:noFill/>
        </p:spPr>
        <p:txBody>
          <a:bodyPr wrap="none" rtlCol="0">
            <a:spAutoFit/>
          </a:bodyPr>
          <a:lstStyle/>
          <a:p>
            <a:r>
              <a:rPr lang="tr-TR" dirty="0"/>
              <a:t>KATI ATIK DEPOLAMA ALAN SEÇİMİ UYGULAMASI</a:t>
            </a:r>
          </a:p>
        </p:txBody>
      </p:sp>
      <p:sp>
        <p:nvSpPr>
          <p:cNvPr id="6" name="Dikdörtgen 5"/>
          <p:cNvSpPr/>
          <p:nvPr/>
        </p:nvSpPr>
        <p:spPr>
          <a:xfrm>
            <a:off x="2066695" y="6476141"/>
            <a:ext cx="8254751" cy="261610"/>
          </a:xfrm>
          <a:prstGeom prst="rect">
            <a:avLst/>
          </a:prstGeom>
        </p:spPr>
        <p:txBody>
          <a:bodyPr wrap="square">
            <a:spAutoFit/>
          </a:bodyPr>
          <a:lstStyle/>
          <a:p>
            <a:r>
              <a:rPr lang="tr-TR" sz="1100" dirty="0"/>
              <a:t>https://www.ebelediye.info/bilimsel/kati-atik-depolama-alanlari-yer-secimi-icin-cografi-bilgi-sistemleri-tabanli-bir-konumsal-karar-dest</a:t>
            </a:r>
          </a:p>
        </p:txBody>
      </p:sp>
      <p:sp>
        <p:nvSpPr>
          <p:cNvPr id="7" name="Dikdörtgen 6"/>
          <p:cNvSpPr/>
          <p:nvPr/>
        </p:nvSpPr>
        <p:spPr>
          <a:xfrm>
            <a:off x="2919184" y="290601"/>
            <a:ext cx="6096000" cy="461665"/>
          </a:xfrm>
          <a:prstGeom prst="rect">
            <a:avLst/>
          </a:prstGeom>
        </p:spPr>
        <p:txBody>
          <a:bodyPr>
            <a:spAutoFit/>
          </a:bodyPr>
          <a:lstStyle/>
          <a:p>
            <a:pPr algn="ctr"/>
            <a:r>
              <a:rPr lang="tr-TR" sz="2400" b="1" dirty="0"/>
              <a:t>CBS ÖRNEK</a:t>
            </a:r>
          </a:p>
        </p:txBody>
      </p:sp>
    </p:spTree>
    <p:extLst>
      <p:ext uri="{BB962C8B-B14F-4D97-AF65-F5344CB8AC3E}">
        <p14:creationId xmlns:p14="http://schemas.microsoft.com/office/powerpoint/2010/main" val="167325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919184" y="778823"/>
            <a:ext cx="6702156" cy="369332"/>
          </a:xfrm>
          <a:prstGeom prst="rect">
            <a:avLst/>
          </a:prstGeom>
          <a:noFill/>
        </p:spPr>
        <p:txBody>
          <a:bodyPr wrap="none" rtlCol="0">
            <a:spAutoFit/>
          </a:bodyPr>
          <a:lstStyle/>
          <a:p>
            <a:r>
              <a:rPr lang="tr-TR" dirty="0"/>
              <a:t>RADYOAKTİF ATIK DEPOLAMA ALAN SEÇİMİ (İNGİLTERE) UYGULAMASI</a:t>
            </a:r>
          </a:p>
        </p:txBody>
      </p:sp>
      <p:pic>
        <p:nvPicPr>
          <p:cNvPr id="3" name="Resim 2"/>
          <p:cNvPicPr>
            <a:picLocks noChangeAspect="1"/>
          </p:cNvPicPr>
          <p:nvPr/>
        </p:nvPicPr>
        <p:blipFill>
          <a:blip r:embed="rId2"/>
          <a:stretch>
            <a:fillRect/>
          </a:stretch>
        </p:blipFill>
        <p:spPr>
          <a:xfrm>
            <a:off x="893394" y="1148155"/>
            <a:ext cx="4051580" cy="5328906"/>
          </a:xfrm>
          <a:prstGeom prst="rect">
            <a:avLst/>
          </a:prstGeom>
        </p:spPr>
      </p:pic>
      <p:sp>
        <p:nvSpPr>
          <p:cNvPr id="4" name="Dikdörtgen 3"/>
          <p:cNvSpPr/>
          <p:nvPr/>
        </p:nvSpPr>
        <p:spPr>
          <a:xfrm>
            <a:off x="280797" y="6477061"/>
            <a:ext cx="11543773" cy="338554"/>
          </a:xfrm>
          <a:prstGeom prst="rect">
            <a:avLst/>
          </a:prstGeom>
        </p:spPr>
        <p:txBody>
          <a:bodyPr wrap="square">
            <a:spAutoFit/>
          </a:bodyPr>
          <a:lstStyle/>
          <a:p>
            <a:r>
              <a:rPr lang="tr-TR" sz="800" dirty="0" err="1"/>
              <a:t>Radioactive</a:t>
            </a:r>
            <a:r>
              <a:rPr lang="tr-TR" sz="800" dirty="0"/>
              <a:t> </a:t>
            </a:r>
            <a:r>
              <a:rPr lang="en-US" sz="800" dirty="0"/>
              <a:t>waste case study: geology, population, transport and conservation criteria maps;</a:t>
            </a:r>
            <a:r>
              <a:rPr lang="tr-TR" sz="800" dirty="0"/>
              <a:t> </a:t>
            </a:r>
            <a:r>
              <a:rPr lang="en-US" sz="800" b="0" i="1" u="none" strike="noStrike" baseline="0" dirty="0"/>
              <a:t>Sources</a:t>
            </a:r>
            <a:r>
              <a:rPr lang="en-US" sz="800" b="0" i="0" u="none" strike="noStrike" baseline="0" dirty="0"/>
              <a:t>: (a) British Geological Survey. © NERC, IPR/71-39C reproduced by permission; (b) Office for National Statistics;</a:t>
            </a:r>
            <a:r>
              <a:rPr lang="tr-TR" sz="800" b="0" i="0" u="none" strike="noStrike" baseline="0" dirty="0"/>
              <a:t> (c) </a:t>
            </a:r>
            <a:r>
              <a:rPr lang="tr-TR" sz="800" b="0" i="0" u="none" strike="noStrike" baseline="0" dirty="0" err="1"/>
              <a:t>Ordnance</a:t>
            </a:r>
            <a:r>
              <a:rPr lang="tr-TR" sz="800" b="0" i="0" u="none" strike="noStrike" baseline="0" dirty="0"/>
              <a:t> </a:t>
            </a:r>
            <a:r>
              <a:rPr lang="tr-TR" sz="800" b="0" i="0" u="none" strike="noStrike" baseline="0" dirty="0" err="1"/>
              <a:t>Survey</a:t>
            </a:r>
            <a:r>
              <a:rPr lang="tr-TR" sz="800" b="0" i="0" u="none" strike="noStrike" baseline="0" dirty="0"/>
              <a:t>; (d) </a:t>
            </a:r>
            <a:r>
              <a:rPr lang="tr-TR" sz="800" b="0" i="0" u="none" strike="noStrike" baseline="0" dirty="0" err="1"/>
              <a:t>Joint</a:t>
            </a:r>
            <a:r>
              <a:rPr lang="tr-TR" sz="800" b="0" i="0" u="none" strike="noStrike" baseline="0" dirty="0"/>
              <a:t> Nature </a:t>
            </a:r>
            <a:r>
              <a:rPr lang="tr-TR" sz="800" b="0" i="0" u="none" strike="noStrike" baseline="0" dirty="0" err="1"/>
              <a:t>Conservation</a:t>
            </a:r>
            <a:r>
              <a:rPr lang="tr-TR" sz="800" b="0" i="0" u="none" strike="noStrike" baseline="0" dirty="0"/>
              <a:t> </a:t>
            </a:r>
            <a:r>
              <a:rPr lang="tr-TR" sz="800" b="0" i="0" u="none" strike="noStrike" baseline="0" dirty="0" err="1"/>
              <a:t>Committee</a:t>
            </a:r>
            <a:r>
              <a:rPr lang="tr-TR" sz="800" b="0" i="0" u="none" strike="noStrike" baseline="0" dirty="0"/>
              <a:t>, www.jncc.gov.uk</a:t>
            </a:r>
            <a:endParaRPr lang="tr-TR" sz="800" dirty="0"/>
          </a:p>
        </p:txBody>
      </p:sp>
      <p:pic>
        <p:nvPicPr>
          <p:cNvPr id="5" name="Resim 4"/>
          <p:cNvPicPr>
            <a:picLocks noChangeAspect="1"/>
          </p:cNvPicPr>
          <p:nvPr/>
        </p:nvPicPr>
        <p:blipFill>
          <a:blip r:embed="rId3"/>
          <a:stretch>
            <a:fillRect/>
          </a:stretch>
        </p:blipFill>
        <p:spPr>
          <a:xfrm>
            <a:off x="5359169" y="2002894"/>
            <a:ext cx="6051205" cy="3917844"/>
          </a:xfrm>
          <a:prstGeom prst="rect">
            <a:avLst/>
          </a:prstGeom>
        </p:spPr>
      </p:pic>
      <p:sp>
        <p:nvSpPr>
          <p:cNvPr id="6" name="Dikdörtgen 5"/>
          <p:cNvSpPr/>
          <p:nvPr/>
        </p:nvSpPr>
        <p:spPr>
          <a:xfrm>
            <a:off x="2919184" y="290601"/>
            <a:ext cx="6096000" cy="461665"/>
          </a:xfrm>
          <a:prstGeom prst="rect">
            <a:avLst/>
          </a:prstGeom>
        </p:spPr>
        <p:txBody>
          <a:bodyPr>
            <a:spAutoFit/>
          </a:bodyPr>
          <a:lstStyle/>
          <a:p>
            <a:pPr algn="ctr"/>
            <a:r>
              <a:rPr lang="tr-TR" sz="2400" b="1" dirty="0"/>
              <a:t>CBS ÖRNEK</a:t>
            </a:r>
          </a:p>
        </p:txBody>
      </p:sp>
    </p:spTree>
    <p:extLst>
      <p:ext uri="{BB962C8B-B14F-4D97-AF65-F5344CB8AC3E}">
        <p14:creationId xmlns:p14="http://schemas.microsoft.com/office/powerpoint/2010/main" val="349397510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1065</Words>
  <Application>Microsoft Macintosh PowerPoint</Application>
  <PresentationFormat>Widescreen</PresentationFormat>
  <Paragraphs>71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Poppins</vt:lpstr>
      <vt:lpstr>Office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Sinan.Akiska</dc:creator>
  <cp:lastModifiedBy>Sinan.Akiska</cp:lastModifiedBy>
  <cp:revision>4</cp:revision>
  <dcterms:created xsi:type="dcterms:W3CDTF">2020-10-12T14:09:30Z</dcterms:created>
  <dcterms:modified xsi:type="dcterms:W3CDTF">2021-04-01T20:09:43Z</dcterms:modified>
</cp:coreProperties>
</file>