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14"/>
  </p:notesMasterIdLst>
  <p:sldIdLst>
    <p:sldId id="1084" r:id="rId4"/>
    <p:sldId id="1085" r:id="rId5"/>
    <p:sldId id="1086" r:id="rId6"/>
    <p:sldId id="1087" r:id="rId7"/>
    <p:sldId id="1088" r:id="rId8"/>
    <p:sldId id="1089" r:id="rId9"/>
    <p:sldId id="1090" r:id="rId10"/>
    <p:sldId id="1091" r:id="rId11"/>
    <p:sldId id="1092" r:id="rId12"/>
    <p:sldId id="1083"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1471" autoAdjust="0"/>
  </p:normalViewPr>
  <p:slideViewPr>
    <p:cSldViewPr snapToGrid="0">
      <p:cViewPr varScale="1">
        <p:scale>
          <a:sx n="79" d="100"/>
          <a:sy n="79" d="100"/>
        </p:scale>
        <p:origin x="1668" y="96"/>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2/25/2020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2/25/2020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2/25/2020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2/25/2020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2/25/2020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2/25/2020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2/25/2020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2/25/2020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tr-TR"/>
              <a:t>Asıl başlık stili için tıklatın</a:t>
            </a:r>
            <a:endParaRPr lang="en-US"/>
          </a:p>
        </p:txBody>
      </p:sp>
      <p:sp>
        <p:nvSpPr>
          <p:cNvPr id="3" name="Content Placeholder 2"/>
          <p:cNvSpPr>
            <a:spLocks noGrp="1"/>
          </p:cNvSpPr>
          <p:nvPr>
            <p:ph idx="1"/>
          </p:nvPr>
        </p:nvSpPr>
        <p:spPr>
          <a:xfrm>
            <a:off x="762000" y="685800"/>
            <a:ext cx="7543800" cy="3886200"/>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a:xfrm>
            <a:off x="6248400" y="6208778"/>
            <a:ext cx="2133600" cy="365125"/>
          </a:xfrm>
          <a:prstGeom prst="rect">
            <a:avLst/>
          </a:prstGeom>
        </p:spPr>
        <p:txBody>
          <a:bodyPr/>
          <a:lstStyle/>
          <a:p>
            <a:fld id="{419913B4-353A-43F0-919E-C9E766A5124A}" type="datetime1">
              <a:rPr lang="en-US" smtClean="0"/>
              <a:t>2/25/2020</a:t>
            </a:fld>
            <a:endParaRPr lang="en-US"/>
          </a:p>
        </p:txBody>
      </p:sp>
      <p:sp>
        <p:nvSpPr>
          <p:cNvPr id="5" name="Footer Placeholder 4"/>
          <p:cNvSpPr>
            <a:spLocks noGrp="1"/>
          </p:cNvSpPr>
          <p:nvPr>
            <p:ph type="ftr" sz="quarter" idx="11"/>
          </p:nvPr>
        </p:nvSpPr>
        <p:spPr>
          <a:xfrm>
            <a:off x="761999" y="6208778"/>
            <a:ext cx="4873869" cy="365125"/>
          </a:xfrm>
          <a:prstGeom prst="rect">
            <a:avLst/>
          </a:prstGeom>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a:xfrm>
            <a:off x="7620000" y="5687570"/>
            <a:ext cx="762000" cy="365125"/>
          </a:xfrm>
          <a:prstGeom prst="rect">
            <a:avLst/>
          </a:prstGeom>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23804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2/25/2020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2/25/2020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2/25/2020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2/25/2020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2/25/2020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7" r:id="rId3"/>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73292" y="2492991"/>
            <a:ext cx="8137603" cy="1274195"/>
          </a:xfrm>
          <a:prstGeom prst="rect">
            <a:avLst/>
          </a:prstGeom>
        </p:spPr>
        <p:txBody>
          <a:bodyPr wrap="square">
            <a:spAutoFit/>
          </a:bodyPr>
          <a:lstStyle/>
          <a:p>
            <a:pPr marL="0" lvl="1" algn="ctr" defTabSz="685800">
              <a:spcBef>
                <a:spcPct val="20000"/>
              </a:spcBef>
              <a:buClr>
                <a:srgbClr val="AD0101"/>
              </a:buClr>
              <a:defRPr/>
            </a:pPr>
            <a:r>
              <a:rPr lang="tr-TR" sz="2400" b="1" dirty="0" smtClean="0">
                <a:solidFill>
                  <a:prstClr val="black"/>
                </a:solidFill>
                <a:latin typeface="Arial"/>
              </a:rPr>
              <a:t>GGY313</a:t>
            </a:r>
            <a:endParaRPr lang="tr-TR" sz="2400" b="1" dirty="0">
              <a:solidFill>
                <a:prstClr val="black"/>
              </a:solidFill>
              <a:latin typeface="Arial"/>
            </a:endParaRPr>
          </a:p>
          <a:p>
            <a:pPr marL="0" lvl="1" algn="ctr" defTabSz="685800">
              <a:spcBef>
                <a:spcPct val="20000"/>
              </a:spcBef>
              <a:buClr>
                <a:srgbClr val="AD0101"/>
              </a:buClr>
              <a:defRPr/>
            </a:pPr>
            <a:r>
              <a:rPr lang="tr-TR" sz="2400" b="1" dirty="0" smtClean="0">
                <a:solidFill>
                  <a:prstClr val="black"/>
                </a:solidFill>
                <a:latin typeface="Arial"/>
              </a:rPr>
              <a:t>DOĞAL VE KÜLTÜREL KORUNAN ALANLAR VE YÖNETİMLERİ</a:t>
            </a:r>
            <a:endParaRPr lang="en-US" sz="2400" b="1" dirty="0">
              <a:solidFill>
                <a:srgbClr val="303030"/>
              </a:solidFill>
              <a:latin typeface="Arial"/>
            </a:endParaRPr>
          </a:p>
        </p:txBody>
      </p:sp>
      <p:sp>
        <p:nvSpPr>
          <p:cNvPr id="10" name="Dikdörtgen 9"/>
          <p:cNvSpPr/>
          <p:nvPr/>
        </p:nvSpPr>
        <p:spPr>
          <a:xfrm>
            <a:off x="440762" y="4393802"/>
            <a:ext cx="8479708" cy="584775"/>
          </a:xfrm>
          <a:prstGeom prst="rect">
            <a:avLst/>
          </a:prstGeom>
        </p:spPr>
        <p:txBody>
          <a:bodyPr wrap="square">
            <a:spAutoFit/>
          </a:bodyPr>
          <a:lstStyle/>
          <a:p>
            <a:pPr algn="ctr">
              <a:spcAft>
                <a:spcPts val="0"/>
              </a:spcAft>
            </a:pPr>
            <a:r>
              <a:rPr lang="tr-TR" sz="1600" b="1" dirty="0" smtClean="0">
                <a:effectLst/>
                <a:latin typeface="Arial" panose="020B0604020202020204" pitchFamily="34" charset="0"/>
                <a:ea typeface="Times New Roman" panose="02020603050405020304" pitchFamily="18" charset="0"/>
                <a:cs typeface="Arial" panose="020B0604020202020204" pitchFamily="34" charset="0"/>
              </a:rPr>
              <a:t>Doç. </a:t>
            </a:r>
            <a:r>
              <a:rPr lang="tr-TR" sz="1600" b="1" dirty="0">
                <a:effectLst/>
                <a:latin typeface="Arial" panose="020B0604020202020204" pitchFamily="34" charset="0"/>
                <a:ea typeface="Times New Roman" panose="02020603050405020304" pitchFamily="18" charset="0"/>
                <a:cs typeface="Arial" panose="020B0604020202020204" pitchFamily="34" charset="0"/>
              </a:rPr>
              <a:t>Dr. </a:t>
            </a:r>
            <a:r>
              <a:rPr lang="tr-TR" sz="1600" b="1" dirty="0" smtClean="0">
                <a:effectLst/>
                <a:latin typeface="Arial" panose="020B0604020202020204" pitchFamily="34" charset="0"/>
                <a:ea typeface="Times New Roman" panose="02020603050405020304" pitchFamily="18" charset="0"/>
                <a:cs typeface="Arial" panose="020B0604020202020204" pitchFamily="34" charset="0"/>
              </a:rPr>
              <a:t>Yeşim</a:t>
            </a:r>
            <a:r>
              <a:rPr lang="en-US" sz="1600" b="1" dirty="0" smtClean="0">
                <a:effectLst/>
                <a:latin typeface="Arial" panose="020B0604020202020204" pitchFamily="34" charset="0"/>
                <a:ea typeface="Times New Roman" panose="02020603050405020304" pitchFamily="18" charset="0"/>
                <a:cs typeface="Arial" panose="020B0604020202020204" pitchFamily="34" charset="0"/>
              </a:rPr>
              <a:t> </a:t>
            </a:r>
            <a:r>
              <a:rPr lang="tr-TR" sz="1600" b="1" dirty="0">
                <a:effectLst/>
                <a:latin typeface="Arial" panose="020B0604020202020204" pitchFamily="34" charset="0"/>
                <a:ea typeface="Times New Roman" panose="02020603050405020304" pitchFamily="18" charset="0"/>
                <a:cs typeface="Arial" panose="020B0604020202020204" pitchFamily="34" charset="0"/>
              </a:rPr>
              <a:t>TANRIVERMİŞ </a:t>
            </a:r>
            <a:endParaRPr lang="tr-TR" sz="1600" b="1" dirty="0" smtClean="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smtClean="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01753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600164"/>
          </a:xfrm>
          <a:prstGeom prst="rect">
            <a:avLst/>
          </a:prstGeom>
        </p:spPr>
        <p:txBody>
          <a:bodyPr wrap="square">
            <a:spAutoFit/>
          </a:bodyPr>
          <a:lstStyle/>
          <a:p>
            <a:pPr marL="0" lvl="1" algn="ctr" defTabSz="685800">
              <a:spcBef>
                <a:spcPct val="20000"/>
              </a:spcBef>
              <a:buClr>
                <a:srgbClr val="AD0101"/>
              </a:buClr>
              <a:defRPr/>
            </a:pPr>
            <a:r>
              <a:rPr lang="tr-TR" sz="1500" b="1" dirty="0" smtClean="0">
                <a:solidFill>
                  <a:prstClr val="black"/>
                </a:solidFill>
                <a:latin typeface="Arial"/>
              </a:rPr>
              <a:t>KAYNAKLAR</a:t>
            </a:r>
            <a:endParaRPr lang="en-US" sz="1500" b="1" dirty="0">
              <a:solidFill>
                <a:prstClr val="black"/>
              </a:solidFill>
              <a:latin typeface="Arial"/>
            </a:endParaRPr>
          </a:p>
          <a:p>
            <a:pPr marL="0" lvl="1" algn="ctr" defTabSz="685800">
              <a:spcBef>
                <a:spcPct val="20000"/>
              </a:spcBef>
              <a:buClr>
                <a:srgbClr val="AD0101"/>
              </a:buClr>
              <a:defRPr/>
            </a:pPr>
            <a:endParaRPr lang="en-US" sz="1500" b="1" dirty="0">
              <a:solidFill>
                <a:prstClr val="black"/>
              </a:solidFill>
              <a:latin typeface="Arial"/>
            </a:endParaRPr>
          </a:p>
        </p:txBody>
      </p:sp>
      <p:sp>
        <p:nvSpPr>
          <p:cNvPr id="4" name="Dikdörtgen 3"/>
          <p:cNvSpPr/>
          <p:nvPr/>
        </p:nvSpPr>
        <p:spPr>
          <a:xfrm>
            <a:off x="473293" y="1703101"/>
            <a:ext cx="8012450" cy="2400657"/>
          </a:xfrm>
          <a:prstGeom prst="rect">
            <a:avLst/>
          </a:prstGeom>
        </p:spPr>
        <p:txBody>
          <a:bodyPr wrap="square">
            <a:spAutoFit/>
          </a:bodyPr>
          <a:lstStyle/>
          <a:p>
            <a:pPr marL="257175" indent="-257175" algn="just" defTabSz="685800">
              <a:buFont typeface="Wingdings" panose="05000000000000000000" pitchFamily="2" charset="2"/>
              <a:buChar char="Ø"/>
              <a:defRPr/>
            </a:pPr>
            <a:endParaRPr lang="tr-TR" sz="1500" dirty="0">
              <a:solidFill>
                <a:prstClr val="black"/>
              </a:solidFill>
              <a:latin typeface="Arial"/>
            </a:endParaRPr>
          </a:p>
          <a:p>
            <a:pPr marL="257175" indent="-257175" algn="just" defTabSz="685800">
              <a:buFont typeface="Wingdings" panose="05000000000000000000" pitchFamily="2" charset="2"/>
              <a:buChar char="Ø"/>
              <a:defRPr/>
            </a:pPr>
            <a:r>
              <a:rPr lang="tr-TR" sz="1500" dirty="0" smtClean="0">
                <a:solidFill>
                  <a:prstClr val="black"/>
                </a:solidFill>
                <a:latin typeface="Arial"/>
              </a:rPr>
              <a:t>Çevre </a:t>
            </a:r>
            <a:r>
              <a:rPr lang="tr-TR" sz="1500" dirty="0">
                <a:solidFill>
                  <a:prstClr val="black"/>
                </a:solidFill>
                <a:latin typeface="Arial"/>
              </a:rPr>
              <a:t>ve Orman Bakanlığı Korunan Alan Planlaması ve Yönetimi, Biyolojik çeşitlilik ve Doğal Kaynak Yönetimi Projesi Deneyimi, Ankara, 2007.</a:t>
            </a:r>
          </a:p>
          <a:p>
            <a:pPr marL="257175" indent="-257175" algn="just" defTabSz="685800">
              <a:buFont typeface="Wingdings" panose="05000000000000000000" pitchFamily="2" charset="2"/>
              <a:buChar char="Ø"/>
              <a:defRPr/>
            </a:pPr>
            <a:r>
              <a:rPr lang="tr-TR" sz="1500" dirty="0">
                <a:solidFill>
                  <a:prstClr val="black"/>
                </a:solidFill>
                <a:latin typeface="Arial"/>
              </a:rPr>
              <a:t>Ekolojik Sorunlar ve Çözümleri, N. Çepel, TÜBİTAK Popüler Bilim Kitapları, Ankara,2003.</a:t>
            </a:r>
          </a:p>
          <a:p>
            <a:pPr marL="257175" indent="-257175" algn="just" defTabSz="685800">
              <a:buFont typeface="Wingdings" panose="05000000000000000000" pitchFamily="2" charset="2"/>
              <a:buChar char="Ø"/>
              <a:defRPr/>
            </a:pPr>
            <a:r>
              <a:rPr lang="tr-TR" sz="1500" dirty="0">
                <a:solidFill>
                  <a:prstClr val="black"/>
                </a:solidFill>
                <a:latin typeface="Arial"/>
              </a:rPr>
              <a:t>Kuş Araştırmaları Derneği, Doğa Korumacının El Kitabı. Editör: Tansu Gürpınar, 2007.</a:t>
            </a:r>
          </a:p>
          <a:p>
            <a:pPr marL="257175" indent="-257175" algn="just" defTabSz="685800">
              <a:buFont typeface="Wingdings" panose="05000000000000000000" pitchFamily="2" charset="2"/>
              <a:buChar char="Ø"/>
              <a:defRPr/>
            </a:pPr>
            <a:r>
              <a:rPr lang="tr-TR" sz="1500" dirty="0">
                <a:solidFill>
                  <a:prstClr val="black"/>
                </a:solidFill>
                <a:latin typeface="Arial"/>
              </a:rPr>
              <a:t>Kültür ve Turizm Bakanlığı-Teftiş Kurulu Başkanlığı, Bakanlık Mevzuatı, Kültür Varlıkları ve Müzeler Genel Müdürlüğü İle İlgili Mevzuat, İlke Kararları, 2012.</a:t>
            </a:r>
          </a:p>
          <a:p>
            <a:pPr marL="257175" indent="-257175" algn="just" defTabSz="685800">
              <a:buFont typeface="Wingdings" panose="05000000000000000000" pitchFamily="2" charset="2"/>
              <a:buChar char="Ø"/>
              <a:defRPr/>
            </a:pPr>
            <a:r>
              <a:rPr lang="tr-TR" sz="1500" dirty="0">
                <a:solidFill>
                  <a:prstClr val="black"/>
                </a:solidFill>
                <a:latin typeface="Arial"/>
              </a:rPr>
              <a:t>Orman’da Doğa Koruma A.H. Çolak, Milli Parklar ve Av-Yaban Hayatı Genel Müdürlüğü Yayını, Ankara, 2001.</a:t>
            </a:r>
          </a:p>
          <a:p>
            <a:pPr marL="257175" indent="-257175" algn="just" defTabSz="685800">
              <a:buFont typeface="Wingdings" panose="05000000000000000000" pitchFamily="2" charset="2"/>
              <a:buChar char="Ø"/>
              <a:defRPr/>
            </a:pPr>
            <a:endParaRPr lang="tr-TR" sz="1500" dirty="0">
              <a:solidFill>
                <a:prstClr val="black"/>
              </a:solidFill>
              <a:latin typeface="Arial"/>
            </a:endParaRPr>
          </a:p>
        </p:txBody>
      </p:sp>
      <p:sp>
        <p:nvSpPr>
          <p:cNvPr id="22" name="Altbilgi Yer Tutucusu 1">
            <a:extLst>
              <a:ext uri="{FF2B5EF4-FFF2-40B4-BE49-F238E27FC236}">
                <a16:creationId xmlns:a16="http://schemas.microsoft.com/office/drawing/2014/main" id="{B6477F57-3F59-417D-BE18-5CBA26DCF964}"/>
              </a:ext>
            </a:extLst>
          </p:cNvPr>
          <p:cNvSpPr txBox="1">
            <a:spLocks/>
          </p:cNvSpPr>
          <p:nvPr/>
        </p:nvSpPr>
        <p:spPr>
          <a:xfrm>
            <a:off x="4747980" y="5618203"/>
            <a:ext cx="3994184" cy="273844"/>
          </a:xfrm>
          <a:prstGeom prst="rect">
            <a:avLst/>
          </a:prstGeom>
        </p:spPr>
        <p:txBody>
          <a:bodyPr vert="horz" lIns="68580" tIns="34290" rIns="68580" bIns="3429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endParaRPr lang="en-US" sz="750" dirty="0">
              <a:ln>
                <a:solidFill>
                  <a:srgbClr val="47176C"/>
                </a:solidFill>
              </a:ln>
              <a:solidFill>
                <a:srgbClr val="46166B"/>
              </a:solidFill>
              <a:latin typeface="Century Gothic" panose="020B0502020202020204" pitchFamily="34" charset="0"/>
            </a:endParaRPr>
          </a:p>
        </p:txBody>
      </p:sp>
    </p:spTree>
    <p:extLst>
      <p:ext uri="{BB962C8B-B14F-4D97-AF65-F5344CB8AC3E}">
        <p14:creationId xmlns:p14="http://schemas.microsoft.com/office/powerpoint/2010/main" val="241910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82857" y="1871095"/>
            <a:ext cx="7520222" cy="3153171"/>
          </a:xfrm>
          <a:prstGeom prst="rect">
            <a:avLst/>
          </a:prstGeom>
        </p:spPr>
        <p:txBody>
          <a:bodyPr wrap="square">
            <a:spAutoFit/>
          </a:bodyPr>
          <a:lstStyle/>
          <a:p>
            <a:pPr marL="257175" lvl="1" indent="-257175" algn="ctr">
              <a:spcBef>
                <a:spcPct val="20000"/>
              </a:spcBef>
              <a:buClr>
                <a:schemeClr val="accent1"/>
              </a:buClr>
              <a:buFont typeface="Arial" panose="020B0604020202020204" pitchFamily="34" charset="0"/>
              <a:buChar char="•"/>
            </a:pPr>
            <a:endParaRPr lang="tr-TR" sz="1350" b="1" dirty="0">
              <a:solidFill>
                <a:schemeClr val="tx2"/>
              </a:solidFill>
              <a:effectLst>
                <a:outerShdw blurRad="38100" dist="38100" dir="2700000" algn="tl">
                  <a:srgbClr val="000000">
                    <a:alpha val="43137"/>
                  </a:srgbClr>
                </a:outerShdw>
              </a:effectLst>
            </a:endParaRPr>
          </a:p>
          <a:p>
            <a:pPr marL="0" lvl="1" algn="ctr">
              <a:spcBef>
                <a:spcPct val="20000"/>
              </a:spcBef>
              <a:buClr>
                <a:schemeClr val="accent1"/>
              </a:buClr>
            </a:pPr>
            <a:r>
              <a:rPr lang="tr-TR" sz="1500" b="1" dirty="0">
                <a:solidFill>
                  <a:schemeClr val="tx2"/>
                </a:solidFill>
                <a:effectLst>
                  <a:outerShdw blurRad="38100" dist="38100" dir="2700000" algn="tl">
                    <a:srgbClr val="000000">
                      <a:alpha val="43137"/>
                    </a:srgbClr>
                  </a:outerShdw>
                </a:effectLst>
              </a:rPr>
              <a:t>Tarihi Sit Alanları Koruma Uygulamaları</a:t>
            </a:r>
          </a:p>
          <a:p>
            <a:pPr marL="0" lvl="1" algn="ctr">
              <a:spcBef>
                <a:spcPct val="20000"/>
              </a:spcBef>
              <a:buClr>
                <a:schemeClr val="accent1"/>
              </a:buClr>
            </a:pPr>
            <a:endParaRPr lang="tr-TR" sz="1350" b="1" dirty="0">
              <a:solidFill>
                <a:schemeClr val="tx2"/>
              </a:solidFill>
              <a:effectLst>
                <a:outerShdw blurRad="38100" dist="38100" dir="2700000" algn="tl">
                  <a:srgbClr val="000000">
                    <a:alpha val="43137"/>
                  </a:srgbClr>
                </a:outerShdw>
              </a:effectLst>
            </a:endParaRPr>
          </a:p>
          <a:p>
            <a:pPr marL="0" lvl="1" algn="ctr">
              <a:spcBef>
                <a:spcPct val="20000"/>
              </a:spcBef>
              <a:buClr>
                <a:schemeClr val="accent1"/>
              </a:buClr>
            </a:pPr>
            <a:r>
              <a:rPr lang="tr-TR" sz="1350" b="1" dirty="0">
                <a:solidFill>
                  <a:schemeClr val="tx2"/>
                </a:solidFill>
              </a:rPr>
              <a:t>271 </a:t>
            </a:r>
            <a:r>
              <a:rPr lang="tr-TR" sz="1350" b="1" dirty="0" err="1">
                <a:solidFill>
                  <a:schemeClr val="tx2"/>
                </a:solidFill>
              </a:rPr>
              <a:t>nolu</a:t>
            </a:r>
            <a:r>
              <a:rPr lang="tr-TR" sz="1350" b="1" dirty="0">
                <a:solidFill>
                  <a:schemeClr val="tx2"/>
                </a:solidFill>
              </a:rPr>
              <a:t> Tarihi Sitler, Koruma Ve Kullanma Koşulları İlke Kararı </a:t>
            </a:r>
            <a:r>
              <a:rPr lang="tr-TR" sz="1050" b="1" dirty="0">
                <a:solidFill>
                  <a:schemeClr val="tx2"/>
                </a:solidFill>
              </a:rPr>
              <a:t>(16/01/2014)</a:t>
            </a:r>
          </a:p>
          <a:p>
            <a:pPr marL="0" lvl="1" algn="ctr">
              <a:spcBef>
                <a:spcPct val="20000"/>
              </a:spcBef>
              <a:buClr>
                <a:schemeClr val="accent1"/>
              </a:buClr>
            </a:pPr>
            <a:endParaRPr lang="tr-TR" sz="1050" b="1" dirty="0">
              <a:solidFill>
                <a:schemeClr val="tx2"/>
              </a:solidFill>
            </a:endParaRPr>
          </a:p>
          <a:p>
            <a:pPr marL="0" lvl="1" algn="just">
              <a:spcBef>
                <a:spcPct val="20000"/>
              </a:spcBef>
              <a:buClr>
                <a:schemeClr val="accent1"/>
              </a:buClr>
            </a:pPr>
            <a:r>
              <a:rPr lang="tr-TR" sz="1350" b="1" dirty="0"/>
              <a:t>Tarihi Sit: </a:t>
            </a:r>
            <a:r>
              <a:rPr lang="tr-TR" sz="1350" dirty="0"/>
              <a:t>Milli tarihimiz ve askeri harp tarihi açısından önemli tarihi olayların cereyan ettiği ve doğal yapısıyla birlikte korunması gerekli alanlardır.</a:t>
            </a:r>
            <a:endParaRPr lang="tr-TR" sz="1350" dirty="0">
              <a:solidFill>
                <a:schemeClr val="tx2"/>
              </a:solidFill>
            </a:endParaRPr>
          </a:p>
          <a:p>
            <a:pPr marL="0" lvl="1" algn="just">
              <a:spcBef>
                <a:spcPct val="20000"/>
              </a:spcBef>
              <a:buClr>
                <a:schemeClr val="accent1"/>
              </a:buClr>
            </a:pPr>
            <a:endParaRPr lang="tr-TR" sz="1350" dirty="0">
              <a:solidFill>
                <a:schemeClr val="tx2"/>
              </a:solidFill>
            </a:endParaRPr>
          </a:p>
          <a:p>
            <a:pPr marL="214313" lvl="1" indent="-214313" algn="just">
              <a:spcBef>
                <a:spcPct val="20000"/>
              </a:spcBef>
              <a:buClr>
                <a:schemeClr val="accent1"/>
              </a:buClr>
              <a:buFont typeface="Arial" panose="020B0604020202020204" pitchFamily="34" charset="0"/>
              <a:buChar char="•"/>
            </a:pPr>
            <a:r>
              <a:rPr lang="tr-TR" sz="1350" dirty="0"/>
              <a:t>Milli Park bulunan yerlerde </a:t>
            </a:r>
            <a:r>
              <a:rPr lang="tr-TR" sz="1500" b="1" dirty="0"/>
              <a:t>uzun devreli gelişim planı</a:t>
            </a:r>
            <a:r>
              <a:rPr lang="tr-TR" sz="1350" dirty="0"/>
              <a:t>, milli park bulunmayan yerlerde alanın tarihi ve kültürel değerlerini koruyan </a:t>
            </a:r>
            <a:r>
              <a:rPr lang="tr-TR" sz="1500" b="1" dirty="0"/>
              <a:t>koruma amaçlı imar planlar</a:t>
            </a:r>
            <a:r>
              <a:rPr lang="tr-TR" sz="1350" b="1" dirty="0"/>
              <a:t>ı</a:t>
            </a:r>
            <a:r>
              <a:rPr lang="tr-TR" sz="1350" dirty="0"/>
              <a:t> ilgili koruma bölge kurulunca uygun görülünceye kadar zorunlu altyapı uygulamaları ve kamu hizmet yapıları dışında, bitki örtüsünü, </a:t>
            </a:r>
            <a:r>
              <a:rPr lang="tr-TR" sz="1350" dirty="0" err="1"/>
              <a:t>topografik</a:t>
            </a:r>
            <a:r>
              <a:rPr lang="tr-TR" sz="1350" dirty="0"/>
              <a:t> yapıyı, siluet etkisini bozabilecek, tahribata yönelik </a:t>
            </a:r>
            <a:r>
              <a:rPr lang="tr-TR" sz="1500" b="1" dirty="0"/>
              <a:t>hiçbir </a:t>
            </a:r>
            <a:r>
              <a:rPr lang="tr-TR" sz="1500" b="1" dirty="0" err="1"/>
              <a:t>inşai</a:t>
            </a:r>
            <a:r>
              <a:rPr lang="tr-TR" sz="1500" b="1" dirty="0"/>
              <a:t> ve fiziki</a:t>
            </a:r>
            <a:r>
              <a:rPr lang="tr-TR" sz="1350" dirty="0"/>
              <a:t> uygulamada </a:t>
            </a:r>
            <a:r>
              <a:rPr lang="tr-TR" sz="1500" b="1" dirty="0"/>
              <a:t>bulunulamamakta</a:t>
            </a:r>
            <a:r>
              <a:rPr lang="tr-TR" sz="1350" dirty="0"/>
              <a:t>dır.</a:t>
            </a:r>
            <a:endParaRPr lang="tr-TR" sz="1350" b="1" dirty="0">
              <a:solidFill>
                <a:schemeClr val="tx2"/>
              </a:solidFill>
              <a:effectLst>
                <a:outerShdw blurRad="38100" dist="38100" dir="2700000" algn="tl">
                  <a:srgbClr val="000000">
                    <a:alpha val="43137"/>
                  </a:srgbClr>
                </a:outerShdw>
              </a:effectLst>
            </a:endParaRPr>
          </a:p>
        </p:txBody>
      </p:sp>
      <p:sp>
        <p:nvSpPr>
          <p:cNvPr id="15" name="Başlık 1"/>
          <p:cNvSpPr txBox="1">
            <a:spLocks/>
          </p:cNvSpPr>
          <p:nvPr/>
        </p:nvSpPr>
        <p:spPr>
          <a:xfrm>
            <a:off x="473292" y="1088095"/>
            <a:ext cx="8137603" cy="836034"/>
          </a:xfrm>
          <a:prstGeom prst="rect">
            <a:avLst/>
          </a:prstGeom>
        </p:spPr>
        <p:txBody>
          <a:bodyPr vert="horz" lIns="68580" tIns="34290" rIns="68580" bIns="34290" rtlCol="0" anchor="t"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a:spcBef>
                <a:spcPct val="20000"/>
              </a:spcBef>
              <a:buClr>
                <a:schemeClr val="accent1"/>
              </a:buClr>
            </a:pPr>
            <a:r>
              <a:rPr lang="tr-TR" sz="1500" b="1" kern="0"/>
              <a:t>Korunan Alanların Türlerine Göre Koruma Uygulamaları</a:t>
            </a:r>
            <a:br>
              <a:rPr lang="tr-TR" sz="1500" b="1" kern="0"/>
            </a:br>
            <a:r>
              <a:rPr lang="tr-TR" sz="1500" b="1" kern="0"/>
              <a:t>Alan Yönetim İlkeleri</a:t>
            </a:r>
            <a:endParaRPr lang="tr-TR" sz="1500" b="1" kern="0" dirty="0"/>
          </a:p>
        </p:txBody>
      </p:sp>
    </p:spTree>
    <p:extLst>
      <p:ext uri="{BB962C8B-B14F-4D97-AF65-F5344CB8AC3E}">
        <p14:creationId xmlns:p14="http://schemas.microsoft.com/office/powerpoint/2010/main" val="3460829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04276" y="2381627"/>
            <a:ext cx="3689130" cy="923330"/>
          </a:xfrm>
          <a:prstGeom prst="rect">
            <a:avLst/>
          </a:prstGeom>
        </p:spPr>
        <p:txBody>
          <a:bodyPr wrap="square">
            <a:spAutoFit/>
          </a:bodyPr>
          <a:lstStyle/>
          <a:p>
            <a:pPr marL="257175" lvl="2" indent="-257175" algn="just">
              <a:spcBef>
                <a:spcPct val="20000"/>
              </a:spcBef>
              <a:buClr>
                <a:schemeClr val="accent1"/>
              </a:buClr>
              <a:buFont typeface="Arial" panose="020B0604020202020204" pitchFamily="34" charset="0"/>
              <a:buChar char="•"/>
            </a:pPr>
            <a:r>
              <a:rPr lang="tr-TR" sz="1350" dirty="0"/>
              <a:t>Bu alanlar dahilinde gerekli çalışmaların yapılarak hazırlanacak çevre düzeni planları için </a:t>
            </a:r>
            <a:r>
              <a:rPr lang="tr-TR" sz="1350" b="1" dirty="0"/>
              <a:t>koruma bölge kurulları</a:t>
            </a:r>
            <a:r>
              <a:rPr lang="tr-TR" sz="1350" dirty="0"/>
              <a:t>nın </a:t>
            </a:r>
            <a:r>
              <a:rPr lang="tr-TR" sz="1350" b="1" dirty="0"/>
              <a:t>uygun</a:t>
            </a:r>
            <a:r>
              <a:rPr lang="tr-TR" sz="1350" dirty="0"/>
              <a:t> </a:t>
            </a:r>
            <a:r>
              <a:rPr lang="tr-TR" sz="1350" b="1" dirty="0"/>
              <a:t>görüş</a:t>
            </a:r>
            <a:r>
              <a:rPr lang="tr-TR" sz="1350" dirty="0"/>
              <a:t>ünün alınması gerekmektedir.</a:t>
            </a:r>
          </a:p>
        </p:txBody>
      </p:sp>
      <p:grpSp>
        <p:nvGrpSpPr>
          <p:cNvPr id="6" name="Grup 5"/>
          <p:cNvGrpSpPr/>
          <p:nvPr/>
        </p:nvGrpSpPr>
        <p:grpSpPr>
          <a:xfrm>
            <a:off x="4393406" y="2459069"/>
            <a:ext cx="3971771" cy="1398279"/>
            <a:chOff x="5857875" y="1816106"/>
            <a:chExt cx="5295694" cy="1864372"/>
          </a:xfrm>
        </p:grpSpPr>
        <p:pic>
          <p:nvPicPr>
            <p:cNvPr id="3" name="Resim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57875" y="1816106"/>
              <a:ext cx="5212896" cy="1864372"/>
            </a:xfrm>
            <a:prstGeom prst="rect">
              <a:avLst/>
            </a:prstGeom>
          </p:spPr>
        </p:pic>
        <p:sp>
          <p:nvSpPr>
            <p:cNvPr id="15" name="Dikdörtgen 14"/>
            <p:cNvSpPr/>
            <p:nvPr/>
          </p:nvSpPr>
          <p:spPr>
            <a:xfrm rot="1024895">
              <a:off x="9851490" y="1891581"/>
              <a:ext cx="1302079" cy="495520"/>
            </a:xfrm>
            <a:prstGeom prst="rect">
              <a:avLst/>
            </a:prstGeom>
          </p:spPr>
          <p:txBody>
            <a:bodyPr wrap="square">
              <a:spAutoFit/>
            </a:bodyPr>
            <a:lstStyle/>
            <a:p>
              <a:pPr marL="0" lvl="2" algn="ctr">
                <a:spcBef>
                  <a:spcPct val="20000"/>
                </a:spcBef>
                <a:buClr>
                  <a:schemeClr val="accent1"/>
                </a:buClr>
              </a:pPr>
              <a:r>
                <a:rPr lang="tr-TR" sz="825" b="1" dirty="0">
                  <a:solidFill>
                    <a:schemeClr val="tx2"/>
                  </a:solidFill>
                  <a:effectLst>
                    <a:outerShdw blurRad="38100" dist="38100" dir="2700000" algn="tl">
                      <a:srgbClr val="000000">
                        <a:alpha val="43137"/>
                      </a:srgbClr>
                    </a:outerShdw>
                  </a:effectLst>
                  <a:latin typeface="Broadway" panose="04040905080B02020502" pitchFamily="82" charset="0"/>
                </a:rPr>
                <a:t>Tarihi Sit</a:t>
              </a:r>
            </a:p>
            <a:p>
              <a:pPr marL="0" lvl="2" algn="ctr">
                <a:spcBef>
                  <a:spcPct val="20000"/>
                </a:spcBef>
                <a:buClr>
                  <a:schemeClr val="accent1"/>
                </a:buClr>
              </a:pPr>
              <a:r>
                <a:rPr lang="tr-TR" sz="825" b="1" dirty="0">
                  <a:solidFill>
                    <a:schemeClr val="tx2"/>
                  </a:solidFill>
                  <a:effectLst>
                    <a:outerShdw blurRad="38100" dist="38100" dir="2700000" algn="tl">
                      <a:srgbClr val="000000">
                        <a:alpha val="43137"/>
                      </a:srgbClr>
                    </a:outerShdw>
                  </a:effectLst>
                  <a:latin typeface="Broadway" panose="04040905080B02020502" pitchFamily="82" charset="0"/>
                </a:rPr>
                <a:t>Anıtkabir</a:t>
              </a:r>
              <a:endParaRPr lang="en-US" sz="788" dirty="0">
                <a:solidFill>
                  <a:schemeClr val="tx2"/>
                </a:solidFill>
                <a:latin typeface="Broadway" panose="04040905080B02020502" pitchFamily="82" charset="0"/>
              </a:endParaRPr>
            </a:p>
          </p:txBody>
        </p:sp>
      </p:grpSp>
      <p:sp>
        <p:nvSpPr>
          <p:cNvPr id="4" name="Dikdörtgen 3"/>
          <p:cNvSpPr/>
          <p:nvPr/>
        </p:nvSpPr>
        <p:spPr>
          <a:xfrm>
            <a:off x="704276" y="4086429"/>
            <a:ext cx="7598802" cy="507831"/>
          </a:xfrm>
          <a:prstGeom prst="rect">
            <a:avLst/>
          </a:prstGeom>
        </p:spPr>
        <p:txBody>
          <a:bodyPr wrap="square">
            <a:spAutoFit/>
          </a:bodyPr>
          <a:lstStyle/>
          <a:p>
            <a:pPr marL="257175" lvl="2" indent="-257175" algn="just">
              <a:spcBef>
                <a:spcPct val="20000"/>
              </a:spcBef>
              <a:buClr>
                <a:schemeClr val="accent1"/>
              </a:buClr>
              <a:buFont typeface="Arial" panose="020B0604020202020204" pitchFamily="34" charset="0"/>
              <a:buChar char="•"/>
            </a:pPr>
            <a:r>
              <a:rPr lang="tr-TR" sz="1350" dirty="0"/>
              <a:t>Alanın tescil tarihi öncesi doğal dengeyi bozucu yapılmış her türlü uygulamanın zaman içinde ıslahı için kamu kuruluşlarınca gerekli çalışmalar yapılmaktadır.</a:t>
            </a:r>
            <a:endParaRPr lang="en-US" sz="1350" dirty="0">
              <a:solidFill>
                <a:schemeClr val="tx2"/>
              </a:solidFill>
            </a:endParaRPr>
          </a:p>
        </p:txBody>
      </p:sp>
      <p:sp>
        <p:nvSpPr>
          <p:cNvPr id="17" name="Dikdörtgen 16"/>
          <p:cNvSpPr/>
          <p:nvPr/>
        </p:nvSpPr>
        <p:spPr>
          <a:xfrm>
            <a:off x="704276" y="3296556"/>
            <a:ext cx="3689130" cy="715581"/>
          </a:xfrm>
          <a:prstGeom prst="rect">
            <a:avLst/>
          </a:prstGeom>
        </p:spPr>
        <p:txBody>
          <a:bodyPr wrap="square">
            <a:spAutoFit/>
          </a:bodyPr>
          <a:lstStyle/>
          <a:p>
            <a:pPr marL="257175" lvl="2" indent="-257175" algn="just">
              <a:spcBef>
                <a:spcPct val="20000"/>
              </a:spcBef>
              <a:buClr>
                <a:schemeClr val="accent1"/>
              </a:buClr>
              <a:buFont typeface="Arial" panose="020B0604020202020204" pitchFamily="34" charset="0"/>
              <a:buChar char="•"/>
            </a:pPr>
            <a:r>
              <a:rPr lang="tr-TR" sz="1350" dirty="0"/>
              <a:t>Bu alanlar içinde yer alan orman alanlarında Tarım ve Orman Bakanlığınca gerekli çalışmalar yapılabilmektedir.</a:t>
            </a:r>
          </a:p>
        </p:txBody>
      </p:sp>
      <p:sp>
        <p:nvSpPr>
          <p:cNvPr id="22" name="Başlık 1"/>
          <p:cNvSpPr txBox="1">
            <a:spLocks/>
          </p:cNvSpPr>
          <p:nvPr/>
        </p:nvSpPr>
        <p:spPr>
          <a:xfrm>
            <a:off x="473292" y="1088095"/>
            <a:ext cx="8137603" cy="836034"/>
          </a:xfrm>
          <a:prstGeom prst="rect">
            <a:avLst/>
          </a:prstGeom>
        </p:spPr>
        <p:txBody>
          <a:bodyPr vert="horz" lIns="68580" tIns="34290" rIns="68580" bIns="34290" rtlCol="0" anchor="t"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a:spcBef>
                <a:spcPct val="20000"/>
              </a:spcBef>
              <a:buClr>
                <a:schemeClr val="accent1"/>
              </a:buClr>
            </a:pPr>
            <a:r>
              <a:rPr lang="tr-TR" sz="1500" b="1" kern="0"/>
              <a:t>Korunan Alanların Türlerine Göre Koruma Uygulamaları</a:t>
            </a:r>
            <a:br>
              <a:rPr lang="tr-TR" sz="1500" b="1" kern="0"/>
            </a:br>
            <a:r>
              <a:rPr lang="tr-TR" sz="1500" b="1" kern="0"/>
              <a:t>Alan Yönetim İlkeleri</a:t>
            </a:r>
            <a:endParaRPr lang="tr-TR" sz="1500" b="1" kern="0" dirty="0"/>
          </a:p>
        </p:txBody>
      </p:sp>
    </p:spTree>
    <p:extLst>
      <p:ext uri="{BB962C8B-B14F-4D97-AF65-F5344CB8AC3E}">
        <p14:creationId xmlns:p14="http://schemas.microsoft.com/office/powerpoint/2010/main" val="3936691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95568" y="2411212"/>
            <a:ext cx="3553316" cy="1338828"/>
          </a:xfrm>
          <a:prstGeom prst="rect">
            <a:avLst/>
          </a:prstGeom>
        </p:spPr>
        <p:txBody>
          <a:bodyPr wrap="square">
            <a:spAutoFit/>
          </a:bodyPr>
          <a:lstStyle/>
          <a:p>
            <a:pPr marL="257175" lvl="2" indent="-257175" algn="just">
              <a:spcBef>
                <a:spcPct val="20000"/>
              </a:spcBef>
              <a:buClr>
                <a:schemeClr val="accent1"/>
              </a:buClr>
              <a:buFont typeface="Arial" panose="020B0604020202020204" pitchFamily="34" charset="0"/>
              <a:buChar char="•"/>
            </a:pPr>
            <a:r>
              <a:rPr lang="tr-TR" sz="1350" dirty="0"/>
              <a:t>Bu alanlar içinde yer alan kamu hizmet yapıları, altyapı hizmetleri ile anıt ve şehitliklerin </a:t>
            </a:r>
            <a:r>
              <a:rPr lang="tr-TR" sz="1350" b="1" dirty="0"/>
              <a:t>düzenleme</a:t>
            </a:r>
            <a:r>
              <a:rPr lang="tr-TR" sz="1350" dirty="0"/>
              <a:t> ve gerekli </a:t>
            </a:r>
            <a:r>
              <a:rPr lang="tr-TR" sz="1350" b="1" dirty="0"/>
              <a:t>onarımları</a:t>
            </a:r>
            <a:r>
              <a:rPr lang="tr-TR" sz="1350" dirty="0"/>
              <a:t> </a:t>
            </a:r>
            <a:r>
              <a:rPr lang="tr-TR" sz="1350" b="1" dirty="0"/>
              <a:t>için</a:t>
            </a:r>
            <a:r>
              <a:rPr lang="tr-TR" sz="1350" dirty="0"/>
              <a:t> projeleriyle birlikte koruma bölge kurulundan </a:t>
            </a:r>
            <a:r>
              <a:rPr lang="tr-TR" sz="1350" b="1" dirty="0"/>
              <a:t>izin alınması </a:t>
            </a:r>
            <a:r>
              <a:rPr lang="tr-TR" sz="1350" dirty="0"/>
              <a:t>gerekmektedir.</a:t>
            </a:r>
          </a:p>
        </p:txBody>
      </p:sp>
      <p:grpSp>
        <p:nvGrpSpPr>
          <p:cNvPr id="9" name="Grup 8"/>
          <p:cNvGrpSpPr/>
          <p:nvPr/>
        </p:nvGrpSpPr>
        <p:grpSpPr>
          <a:xfrm>
            <a:off x="4393406" y="2415356"/>
            <a:ext cx="4101986" cy="1410149"/>
            <a:chOff x="5857875" y="1788738"/>
            <a:chExt cx="5469314" cy="1880198"/>
          </a:xfrm>
        </p:grpSpPr>
        <p:grpSp>
          <p:nvGrpSpPr>
            <p:cNvPr id="8" name="Grup 7"/>
            <p:cNvGrpSpPr/>
            <p:nvPr/>
          </p:nvGrpSpPr>
          <p:grpSpPr>
            <a:xfrm>
              <a:off x="5857875" y="1801010"/>
              <a:ext cx="5195948" cy="1867926"/>
              <a:chOff x="5857875" y="1797455"/>
              <a:chExt cx="5195948" cy="1867926"/>
            </a:xfrm>
          </p:grpSpPr>
          <p:pic>
            <p:nvPicPr>
              <p:cNvPr id="5" name="Resim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78406" y="1797455"/>
                <a:ext cx="3175417" cy="1867926"/>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57875" y="1797456"/>
                <a:ext cx="2490566" cy="1867925"/>
              </a:xfrm>
              <a:prstGeom prst="rect">
                <a:avLst/>
              </a:prstGeom>
            </p:spPr>
          </p:pic>
        </p:grpSp>
        <p:sp>
          <p:nvSpPr>
            <p:cNvPr id="15" name="Dikdörtgen 14"/>
            <p:cNvSpPr/>
            <p:nvPr/>
          </p:nvSpPr>
          <p:spPr>
            <a:xfrm rot="605167">
              <a:off x="10025110" y="1788738"/>
              <a:ext cx="1302079" cy="495520"/>
            </a:xfrm>
            <a:prstGeom prst="rect">
              <a:avLst/>
            </a:prstGeom>
          </p:spPr>
          <p:txBody>
            <a:bodyPr wrap="square">
              <a:spAutoFit/>
            </a:bodyPr>
            <a:lstStyle/>
            <a:p>
              <a:pPr marL="0" lvl="2" algn="ctr">
                <a:spcBef>
                  <a:spcPct val="20000"/>
                </a:spcBef>
                <a:buClr>
                  <a:schemeClr val="accent1"/>
                </a:buClr>
              </a:pPr>
              <a:r>
                <a:rPr lang="tr-TR" sz="825" b="1" dirty="0">
                  <a:solidFill>
                    <a:schemeClr val="tx2"/>
                  </a:solidFill>
                  <a:effectLst>
                    <a:outerShdw blurRad="38100" dist="38100" dir="2700000" algn="tl">
                      <a:srgbClr val="000000">
                        <a:alpha val="43137"/>
                      </a:srgbClr>
                    </a:outerShdw>
                  </a:effectLst>
                  <a:latin typeface="Broadway" panose="04040905080B02020502" pitchFamily="82" charset="0"/>
                </a:rPr>
                <a:t>Tarihi Sit</a:t>
              </a:r>
            </a:p>
            <a:p>
              <a:pPr marL="0" lvl="2" algn="ctr">
                <a:spcBef>
                  <a:spcPct val="20000"/>
                </a:spcBef>
                <a:buClr>
                  <a:schemeClr val="accent1"/>
                </a:buClr>
              </a:pPr>
              <a:r>
                <a:rPr lang="tr-TR" sz="825" b="1" dirty="0">
                  <a:solidFill>
                    <a:schemeClr val="tx2"/>
                  </a:solidFill>
                  <a:effectLst>
                    <a:outerShdw blurRad="38100" dist="38100" dir="2700000" algn="tl">
                      <a:srgbClr val="000000">
                        <a:alpha val="43137"/>
                      </a:srgbClr>
                    </a:outerShdw>
                  </a:effectLst>
                  <a:latin typeface="Broadway" panose="04040905080B02020502" pitchFamily="82" charset="0"/>
                </a:rPr>
                <a:t>AOÇ</a:t>
              </a:r>
              <a:endParaRPr lang="en-US" sz="788" dirty="0">
                <a:solidFill>
                  <a:schemeClr val="tx2"/>
                </a:solidFill>
                <a:latin typeface="Broadway" panose="04040905080B02020502" pitchFamily="82" charset="0"/>
              </a:endParaRPr>
            </a:p>
          </p:txBody>
        </p:sp>
      </p:grpSp>
      <p:sp>
        <p:nvSpPr>
          <p:cNvPr id="17" name="Dikdörtgen 16"/>
          <p:cNvSpPr/>
          <p:nvPr/>
        </p:nvSpPr>
        <p:spPr>
          <a:xfrm>
            <a:off x="795568" y="3973093"/>
            <a:ext cx="7507511" cy="715581"/>
          </a:xfrm>
          <a:prstGeom prst="rect">
            <a:avLst/>
          </a:prstGeom>
        </p:spPr>
        <p:txBody>
          <a:bodyPr wrap="square">
            <a:spAutoFit/>
          </a:bodyPr>
          <a:lstStyle/>
          <a:p>
            <a:pPr marL="257175" lvl="2" indent="-257175" algn="just">
              <a:spcBef>
                <a:spcPct val="20000"/>
              </a:spcBef>
              <a:buClr>
                <a:schemeClr val="accent1"/>
              </a:buClr>
              <a:buFont typeface="Arial" panose="020B0604020202020204" pitchFamily="34" charset="0"/>
              <a:buChar char="•"/>
            </a:pPr>
            <a:r>
              <a:rPr lang="tr-TR" sz="1350" dirty="0"/>
              <a:t>Önceden </a:t>
            </a:r>
            <a:r>
              <a:rPr lang="tr-TR" sz="1350" b="1" dirty="0"/>
              <a:t>süregelen</a:t>
            </a:r>
            <a:r>
              <a:rPr lang="tr-TR" sz="1350" dirty="0"/>
              <a:t> tarımsal faaliyet ile </a:t>
            </a:r>
            <a:r>
              <a:rPr lang="tr-TR" sz="1350" b="1" dirty="0"/>
              <a:t>bağ ve bahçecilik devam ettirilebilmekte</a:t>
            </a:r>
            <a:r>
              <a:rPr lang="tr-TR" sz="1350" dirty="0"/>
              <a:t>, koruma amaçlı imar planları onaylanmadan bu alanların bu amaç dışında kesinlikle kullanılmasına izin verilmemektedir.</a:t>
            </a:r>
          </a:p>
        </p:txBody>
      </p:sp>
      <p:sp>
        <p:nvSpPr>
          <p:cNvPr id="22" name="Başlık 1"/>
          <p:cNvSpPr txBox="1">
            <a:spLocks/>
          </p:cNvSpPr>
          <p:nvPr/>
        </p:nvSpPr>
        <p:spPr>
          <a:xfrm>
            <a:off x="473292" y="1088095"/>
            <a:ext cx="8137603" cy="836034"/>
          </a:xfrm>
          <a:prstGeom prst="rect">
            <a:avLst/>
          </a:prstGeom>
        </p:spPr>
        <p:txBody>
          <a:bodyPr vert="horz" lIns="68580" tIns="34290" rIns="68580" bIns="34290" rtlCol="0" anchor="t"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a:spcBef>
                <a:spcPct val="20000"/>
              </a:spcBef>
              <a:buClr>
                <a:schemeClr val="accent1"/>
              </a:buClr>
            </a:pPr>
            <a:r>
              <a:rPr lang="tr-TR" sz="1500" b="1" kern="0"/>
              <a:t>Korunan Alanların Türlerine Göre Koruma Uygulamaları</a:t>
            </a:r>
            <a:br>
              <a:rPr lang="tr-TR" sz="1500" b="1" kern="0"/>
            </a:br>
            <a:r>
              <a:rPr lang="tr-TR" sz="1500" b="1" kern="0"/>
              <a:t>Alan Yönetim İlkeleri</a:t>
            </a:r>
            <a:endParaRPr lang="tr-TR" sz="1500" b="1" kern="0" dirty="0"/>
          </a:p>
        </p:txBody>
      </p:sp>
    </p:spTree>
    <p:extLst>
      <p:ext uri="{BB962C8B-B14F-4D97-AF65-F5344CB8AC3E}">
        <p14:creationId xmlns:p14="http://schemas.microsoft.com/office/powerpoint/2010/main" val="708600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82857" y="1871095"/>
            <a:ext cx="7520222" cy="2890022"/>
          </a:xfrm>
          <a:prstGeom prst="rect">
            <a:avLst/>
          </a:prstGeom>
        </p:spPr>
        <p:txBody>
          <a:bodyPr wrap="square">
            <a:spAutoFit/>
          </a:bodyPr>
          <a:lstStyle/>
          <a:p>
            <a:pPr marL="257175" lvl="1" indent="-257175" algn="ctr">
              <a:spcBef>
                <a:spcPct val="20000"/>
              </a:spcBef>
              <a:buClr>
                <a:schemeClr val="accent1"/>
              </a:buClr>
              <a:buFont typeface="Arial" panose="020B0604020202020204" pitchFamily="34" charset="0"/>
              <a:buChar char="•"/>
            </a:pPr>
            <a:endParaRPr lang="tr-TR" sz="1350" b="1" dirty="0">
              <a:solidFill>
                <a:schemeClr val="tx2"/>
              </a:solidFill>
              <a:effectLst>
                <a:outerShdw blurRad="38100" dist="38100" dir="2700000" algn="tl">
                  <a:srgbClr val="000000">
                    <a:alpha val="43137"/>
                  </a:srgbClr>
                </a:outerShdw>
              </a:effectLst>
            </a:endParaRPr>
          </a:p>
          <a:p>
            <a:pPr marL="0" lvl="1" algn="ctr">
              <a:spcBef>
                <a:spcPct val="20000"/>
              </a:spcBef>
              <a:buClr>
                <a:schemeClr val="accent1"/>
              </a:buClr>
            </a:pPr>
            <a:r>
              <a:rPr lang="tr-TR" sz="1500" b="1" dirty="0">
                <a:solidFill>
                  <a:schemeClr val="tx2"/>
                </a:solidFill>
                <a:effectLst>
                  <a:outerShdw blurRad="38100" dist="38100" dir="2700000" algn="tl">
                    <a:srgbClr val="000000">
                      <a:alpha val="43137"/>
                    </a:srgbClr>
                  </a:outerShdw>
                </a:effectLst>
              </a:rPr>
              <a:t>Arkeolojik Sit Alanları Koruma Uygulamaları</a:t>
            </a:r>
          </a:p>
          <a:p>
            <a:pPr marL="0" lvl="1" algn="ctr">
              <a:spcBef>
                <a:spcPct val="20000"/>
              </a:spcBef>
              <a:buClr>
                <a:schemeClr val="accent1"/>
              </a:buClr>
            </a:pPr>
            <a:endParaRPr lang="tr-TR" sz="1350" b="1" dirty="0">
              <a:solidFill>
                <a:schemeClr val="tx2"/>
              </a:solidFill>
              <a:effectLst>
                <a:outerShdw blurRad="38100" dist="38100" dir="2700000" algn="tl">
                  <a:srgbClr val="000000">
                    <a:alpha val="43137"/>
                  </a:srgbClr>
                </a:outerShdw>
              </a:effectLst>
            </a:endParaRPr>
          </a:p>
          <a:p>
            <a:pPr marL="0" lvl="1" algn="ctr">
              <a:spcBef>
                <a:spcPct val="20000"/>
              </a:spcBef>
              <a:buClr>
                <a:schemeClr val="accent1"/>
              </a:buClr>
            </a:pPr>
            <a:r>
              <a:rPr lang="tr-TR" sz="1350" b="1" dirty="0"/>
              <a:t>658 </a:t>
            </a:r>
            <a:r>
              <a:rPr lang="tr-TR" sz="1350" b="1" dirty="0" err="1"/>
              <a:t>nolu</a:t>
            </a:r>
            <a:r>
              <a:rPr lang="tr-TR" sz="1350" b="1" dirty="0"/>
              <a:t> Arkeolojik Sitler, Koruma ve Kullanma Koşulları İlke Kararı</a:t>
            </a:r>
            <a:r>
              <a:rPr lang="tr-TR" sz="1350" b="1" dirty="0">
                <a:solidFill>
                  <a:schemeClr val="tx2"/>
                </a:solidFill>
              </a:rPr>
              <a:t> </a:t>
            </a:r>
            <a:r>
              <a:rPr lang="tr-TR" sz="1050" b="1" dirty="0">
                <a:solidFill>
                  <a:schemeClr val="tx2"/>
                </a:solidFill>
              </a:rPr>
              <a:t>(5/11/1999)</a:t>
            </a:r>
          </a:p>
          <a:p>
            <a:pPr marL="0" lvl="1" algn="ctr">
              <a:spcBef>
                <a:spcPct val="20000"/>
              </a:spcBef>
              <a:buClr>
                <a:schemeClr val="accent1"/>
              </a:buClr>
            </a:pPr>
            <a:endParaRPr lang="tr-TR" sz="1050" b="1" dirty="0">
              <a:solidFill>
                <a:schemeClr val="tx2"/>
              </a:solidFill>
            </a:endParaRPr>
          </a:p>
          <a:p>
            <a:pPr marL="0" lvl="1" algn="just">
              <a:spcBef>
                <a:spcPct val="20000"/>
              </a:spcBef>
              <a:buClr>
                <a:schemeClr val="accent1"/>
              </a:buClr>
            </a:pPr>
            <a:r>
              <a:rPr lang="tr-TR" sz="1350" b="1" dirty="0"/>
              <a:t>Arkeolojik Sit: </a:t>
            </a:r>
            <a:r>
              <a:rPr lang="tr-TR" sz="1350" dirty="0"/>
              <a:t>İnsanlığın varoluşundan günümüze kadar ulaşan eski uygarlıkların yer altında, yer üstünde ve su altındaki ürünlerini, yaşadıkları devirlerin sosyal, ekonomik ve kültürel özelliklerini yansıtan her türlü kültür varlığının yer aldığı yerleşmeler ve alanlardır.</a:t>
            </a:r>
          </a:p>
          <a:p>
            <a:pPr marL="0" lvl="1" algn="just">
              <a:spcBef>
                <a:spcPct val="20000"/>
              </a:spcBef>
              <a:buClr>
                <a:schemeClr val="accent1"/>
              </a:buClr>
            </a:pPr>
            <a:endParaRPr lang="tr-TR" sz="1350" dirty="0">
              <a:solidFill>
                <a:schemeClr val="tx2"/>
              </a:solidFill>
            </a:endParaRPr>
          </a:p>
          <a:p>
            <a:pPr marL="0" lvl="1" algn="just">
              <a:spcBef>
                <a:spcPct val="20000"/>
              </a:spcBef>
              <a:buClr>
                <a:schemeClr val="accent1"/>
              </a:buClr>
            </a:pPr>
            <a:r>
              <a:rPr lang="tr-TR" sz="1350" dirty="0">
                <a:solidFill>
                  <a:schemeClr val="tx2"/>
                </a:solidFill>
              </a:rPr>
              <a:t>Arkeolojik sit alanları I. derece arkeolojik sit, II. derece arkeolojik sit ve III. derece arkeolojik sit olarak gruplandırılmaktadır:</a:t>
            </a:r>
          </a:p>
          <a:p>
            <a:pPr marL="0" lvl="1" algn="just">
              <a:spcBef>
                <a:spcPct val="20000"/>
              </a:spcBef>
              <a:buClr>
                <a:schemeClr val="accent1"/>
              </a:buClr>
            </a:pPr>
            <a:endParaRPr lang="tr-TR" sz="1350" dirty="0">
              <a:solidFill>
                <a:schemeClr val="tx2"/>
              </a:solidFill>
            </a:endParaRPr>
          </a:p>
        </p:txBody>
      </p:sp>
      <p:sp>
        <p:nvSpPr>
          <p:cNvPr id="15" name="Başlık 1"/>
          <p:cNvSpPr txBox="1">
            <a:spLocks/>
          </p:cNvSpPr>
          <p:nvPr/>
        </p:nvSpPr>
        <p:spPr>
          <a:xfrm>
            <a:off x="473292" y="1088095"/>
            <a:ext cx="8137603" cy="836034"/>
          </a:xfrm>
          <a:prstGeom prst="rect">
            <a:avLst/>
          </a:prstGeom>
        </p:spPr>
        <p:txBody>
          <a:bodyPr vert="horz" lIns="68580" tIns="34290" rIns="68580" bIns="34290" rtlCol="0" anchor="t"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a:spcBef>
                <a:spcPct val="20000"/>
              </a:spcBef>
              <a:buClr>
                <a:schemeClr val="accent1"/>
              </a:buClr>
            </a:pPr>
            <a:r>
              <a:rPr lang="tr-TR" sz="1500" b="1" kern="0"/>
              <a:t>Korunan Alanların Türlerine Göre Koruma Uygulamaları</a:t>
            </a:r>
            <a:br>
              <a:rPr lang="tr-TR" sz="1500" b="1" kern="0"/>
            </a:br>
            <a:r>
              <a:rPr lang="tr-TR" sz="1500" b="1" kern="0"/>
              <a:t>Alan Yönetim İlkeleri</a:t>
            </a:r>
            <a:endParaRPr lang="tr-TR" sz="1500" b="1" kern="0" dirty="0"/>
          </a:p>
        </p:txBody>
      </p:sp>
    </p:spTree>
    <p:extLst>
      <p:ext uri="{BB962C8B-B14F-4D97-AF65-F5344CB8AC3E}">
        <p14:creationId xmlns:p14="http://schemas.microsoft.com/office/powerpoint/2010/main" val="3163403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Resim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40082" y="1891706"/>
            <a:ext cx="5784159" cy="3468482"/>
          </a:xfrm>
          <a:prstGeom prst="rect">
            <a:avLst/>
          </a:prstGeom>
        </p:spPr>
      </p:pic>
      <p:sp>
        <p:nvSpPr>
          <p:cNvPr id="2" name="Dikdörtgen 1"/>
          <p:cNvSpPr/>
          <p:nvPr/>
        </p:nvSpPr>
        <p:spPr>
          <a:xfrm>
            <a:off x="4257675" y="4267200"/>
            <a:ext cx="2705100" cy="17145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
        <p:nvSpPr>
          <p:cNvPr id="17" name="Başlık 1"/>
          <p:cNvSpPr txBox="1">
            <a:spLocks/>
          </p:cNvSpPr>
          <p:nvPr/>
        </p:nvSpPr>
        <p:spPr>
          <a:xfrm>
            <a:off x="473292" y="1088095"/>
            <a:ext cx="8137603" cy="836034"/>
          </a:xfrm>
          <a:prstGeom prst="rect">
            <a:avLst/>
          </a:prstGeom>
        </p:spPr>
        <p:txBody>
          <a:bodyPr vert="horz" lIns="68580" tIns="34290" rIns="68580" bIns="34290" rtlCol="0" anchor="t"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a:spcBef>
                <a:spcPct val="20000"/>
              </a:spcBef>
              <a:buClr>
                <a:schemeClr val="accent1"/>
              </a:buClr>
            </a:pPr>
            <a:r>
              <a:rPr lang="tr-TR" sz="1500" b="1" kern="0"/>
              <a:t>Korunan Alanların Türlerine Göre Koruma Uygulamaları</a:t>
            </a:r>
            <a:br>
              <a:rPr lang="tr-TR" sz="1500" b="1" kern="0"/>
            </a:br>
            <a:r>
              <a:rPr lang="tr-TR" sz="1500" b="1" kern="0"/>
              <a:t>Alan Yönetim İlkeleri</a:t>
            </a:r>
            <a:endParaRPr lang="tr-TR" sz="1500" b="1" kern="0" dirty="0"/>
          </a:p>
        </p:txBody>
      </p:sp>
    </p:spTree>
    <p:extLst>
      <p:ext uri="{BB962C8B-B14F-4D97-AF65-F5344CB8AC3E}">
        <p14:creationId xmlns:p14="http://schemas.microsoft.com/office/powerpoint/2010/main" val="3358216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04276" y="2381627"/>
            <a:ext cx="5090588" cy="1920526"/>
          </a:xfrm>
          <a:prstGeom prst="rect">
            <a:avLst/>
          </a:prstGeom>
        </p:spPr>
        <p:txBody>
          <a:bodyPr wrap="square">
            <a:spAutoFit/>
          </a:bodyPr>
          <a:lstStyle/>
          <a:p>
            <a:pPr marL="0" lvl="2" algn="just">
              <a:spcBef>
                <a:spcPct val="20000"/>
              </a:spcBef>
              <a:buClr>
                <a:schemeClr val="accent1"/>
              </a:buClr>
            </a:pPr>
            <a:r>
              <a:rPr lang="tr-TR" sz="1350" b="1" dirty="0">
                <a:effectLst>
                  <a:outerShdw blurRad="38100" dist="38100" dir="2700000" algn="tl">
                    <a:srgbClr val="000000">
                      <a:alpha val="43137"/>
                    </a:srgbClr>
                  </a:outerShdw>
                </a:effectLst>
              </a:rPr>
              <a:t>I. Derece Arkeolojik Sit</a:t>
            </a:r>
          </a:p>
          <a:p>
            <a:pPr marL="0" lvl="2" algn="just">
              <a:spcBef>
                <a:spcPct val="20000"/>
              </a:spcBef>
              <a:buClr>
                <a:schemeClr val="accent1"/>
              </a:buClr>
            </a:pPr>
            <a:endParaRPr lang="tr-TR" sz="1350" b="1" dirty="0">
              <a:effectLst>
                <a:outerShdw blurRad="38100" dist="38100" dir="2700000" algn="tl">
                  <a:srgbClr val="000000">
                    <a:alpha val="43137"/>
                  </a:srgbClr>
                </a:outerShdw>
              </a:effectLst>
            </a:endParaRPr>
          </a:p>
          <a:p>
            <a:pPr marL="0" lvl="2" algn="just">
              <a:spcBef>
                <a:spcPct val="20000"/>
              </a:spcBef>
              <a:buClr>
                <a:schemeClr val="accent1"/>
              </a:buClr>
            </a:pPr>
            <a:r>
              <a:rPr lang="tr-TR" sz="1350" dirty="0"/>
              <a:t>Korumaya yönelik bilimsel çalışmalar dışında </a:t>
            </a:r>
            <a:r>
              <a:rPr lang="tr-TR" sz="1350" b="1" dirty="0"/>
              <a:t>aynen korunacak </a:t>
            </a:r>
            <a:r>
              <a:rPr lang="tr-TR" sz="1350" dirty="0"/>
              <a:t>sit alanlarıdır. </a:t>
            </a:r>
          </a:p>
          <a:p>
            <a:pPr marL="214313" lvl="2" indent="-214313" algn="just">
              <a:spcBef>
                <a:spcPct val="20000"/>
              </a:spcBef>
              <a:buClr>
                <a:schemeClr val="accent1"/>
              </a:buClr>
              <a:buFont typeface="Arial" panose="020B0604020202020204" pitchFamily="34" charset="0"/>
              <a:buChar char="•"/>
            </a:pPr>
            <a:endParaRPr lang="tr-TR" sz="1350" b="1" dirty="0">
              <a:effectLst>
                <a:outerShdw blurRad="38100" dist="38100" dir="2700000" algn="tl">
                  <a:srgbClr val="000000">
                    <a:alpha val="43137"/>
                  </a:srgbClr>
                </a:outerShdw>
              </a:effectLst>
            </a:endParaRPr>
          </a:p>
          <a:p>
            <a:pPr marL="214313" lvl="2" indent="-214313" algn="just">
              <a:spcBef>
                <a:spcPct val="20000"/>
              </a:spcBef>
              <a:buClr>
                <a:schemeClr val="accent1"/>
              </a:buClr>
              <a:buFont typeface="Arial" panose="020B0604020202020204" pitchFamily="34" charset="0"/>
              <a:buChar char="•"/>
            </a:pPr>
            <a:r>
              <a:rPr lang="tr-TR" sz="1350" dirty="0"/>
              <a:t>Bu alanlarda, </a:t>
            </a:r>
            <a:r>
              <a:rPr lang="tr-TR" sz="1350" b="1" dirty="0"/>
              <a:t>kesinlikle</a:t>
            </a:r>
            <a:r>
              <a:rPr lang="tr-TR" sz="1350" dirty="0"/>
              <a:t> hiçbir </a:t>
            </a:r>
            <a:r>
              <a:rPr lang="tr-TR" sz="1350" b="1" dirty="0"/>
              <a:t>yapılaşmaya</a:t>
            </a:r>
            <a:r>
              <a:rPr lang="tr-TR" sz="1350" dirty="0"/>
              <a:t> </a:t>
            </a:r>
            <a:r>
              <a:rPr lang="tr-TR" sz="1350" b="1" dirty="0"/>
              <a:t>izin</a:t>
            </a:r>
            <a:r>
              <a:rPr lang="tr-TR" sz="1350" dirty="0"/>
              <a:t> </a:t>
            </a:r>
            <a:r>
              <a:rPr lang="tr-TR" sz="1350" b="1" dirty="0"/>
              <a:t>verilmemekte</a:t>
            </a:r>
            <a:r>
              <a:rPr lang="tr-TR" sz="1350" dirty="0"/>
              <a:t>, imar planlarında </a:t>
            </a:r>
            <a:r>
              <a:rPr lang="tr-TR" sz="1350" b="1" dirty="0"/>
              <a:t>aynen korunacak sit alanı </a:t>
            </a:r>
            <a:r>
              <a:rPr lang="tr-TR" sz="1350" dirty="0"/>
              <a:t>olarak belirlenmekte, bilimsel amaçlı kazıların dışında hiçbir </a:t>
            </a:r>
            <a:r>
              <a:rPr lang="tr-TR" sz="1350" b="1" dirty="0"/>
              <a:t>kazı yapılamamakta</a:t>
            </a:r>
            <a:r>
              <a:rPr lang="tr-TR" sz="1350" dirty="0"/>
              <a:t>dır.</a:t>
            </a:r>
            <a:endParaRPr lang="tr-TR" sz="1350" b="1" dirty="0">
              <a:effectLst>
                <a:outerShdw blurRad="38100" dist="38100" dir="2700000" algn="tl">
                  <a:srgbClr val="000000">
                    <a:alpha val="43137"/>
                  </a:srgbClr>
                </a:outerShdw>
              </a:effectLst>
            </a:endParaRPr>
          </a:p>
        </p:txBody>
      </p:sp>
      <p:pic>
        <p:nvPicPr>
          <p:cNvPr id="5" name="Resim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94864" y="2381626"/>
            <a:ext cx="2508215" cy="1704802"/>
          </a:xfrm>
          <a:prstGeom prst="rect">
            <a:avLst/>
          </a:prstGeom>
        </p:spPr>
      </p:pic>
      <p:sp>
        <p:nvSpPr>
          <p:cNvPr id="22" name="Başlık 1"/>
          <p:cNvSpPr txBox="1">
            <a:spLocks/>
          </p:cNvSpPr>
          <p:nvPr/>
        </p:nvSpPr>
        <p:spPr>
          <a:xfrm>
            <a:off x="473292" y="1088095"/>
            <a:ext cx="8137603" cy="836034"/>
          </a:xfrm>
          <a:prstGeom prst="rect">
            <a:avLst/>
          </a:prstGeom>
        </p:spPr>
        <p:txBody>
          <a:bodyPr vert="horz" lIns="68580" tIns="34290" rIns="68580" bIns="34290" rtlCol="0" anchor="t"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a:spcBef>
                <a:spcPct val="20000"/>
              </a:spcBef>
              <a:buClr>
                <a:schemeClr val="accent1"/>
              </a:buClr>
            </a:pPr>
            <a:r>
              <a:rPr lang="tr-TR" sz="1500" b="1" kern="0"/>
              <a:t>Korunan Alanların Türlerine Göre Koruma Uygulamaları</a:t>
            </a:r>
            <a:br>
              <a:rPr lang="tr-TR" sz="1500" b="1" kern="0"/>
            </a:br>
            <a:r>
              <a:rPr lang="tr-TR" sz="1500" b="1" kern="0"/>
              <a:t>Alan Yönetim İlkeleri</a:t>
            </a:r>
            <a:endParaRPr lang="tr-TR" sz="1500" b="1" kern="0" dirty="0"/>
          </a:p>
        </p:txBody>
      </p:sp>
    </p:spTree>
    <p:extLst>
      <p:ext uri="{BB962C8B-B14F-4D97-AF65-F5344CB8AC3E}">
        <p14:creationId xmlns:p14="http://schemas.microsoft.com/office/powerpoint/2010/main" val="1760709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04276" y="1952349"/>
            <a:ext cx="5090588" cy="1712777"/>
          </a:xfrm>
          <a:prstGeom prst="rect">
            <a:avLst/>
          </a:prstGeom>
        </p:spPr>
        <p:txBody>
          <a:bodyPr wrap="square">
            <a:spAutoFit/>
          </a:bodyPr>
          <a:lstStyle/>
          <a:p>
            <a:pPr marL="0" lvl="2" algn="just">
              <a:spcBef>
                <a:spcPct val="20000"/>
              </a:spcBef>
              <a:buClr>
                <a:schemeClr val="accent1"/>
              </a:buClr>
            </a:pPr>
            <a:r>
              <a:rPr lang="tr-TR" sz="1350" b="1" dirty="0">
                <a:effectLst>
                  <a:outerShdw blurRad="38100" dist="38100" dir="2700000" algn="tl">
                    <a:srgbClr val="000000">
                      <a:alpha val="43137"/>
                    </a:srgbClr>
                  </a:outerShdw>
                </a:effectLst>
              </a:rPr>
              <a:t>I. Derece Arkeolojik Sit</a:t>
            </a:r>
          </a:p>
          <a:p>
            <a:pPr marL="0" lvl="2" algn="just">
              <a:spcBef>
                <a:spcPct val="20000"/>
              </a:spcBef>
              <a:buClr>
                <a:schemeClr val="accent1"/>
              </a:buClr>
            </a:pPr>
            <a:endParaRPr lang="tr-TR" sz="1350" b="1" dirty="0">
              <a:effectLst>
                <a:outerShdw blurRad="38100" dist="38100" dir="2700000" algn="tl">
                  <a:srgbClr val="000000">
                    <a:alpha val="43137"/>
                  </a:srgbClr>
                </a:outerShdw>
              </a:effectLst>
            </a:endParaRPr>
          </a:p>
          <a:p>
            <a:pPr marL="214313" lvl="2" indent="-214313" algn="just">
              <a:spcBef>
                <a:spcPct val="20000"/>
              </a:spcBef>
              <a:buClr>
                <a:schemeClr val="accent1"/>
              </a:buClr>
              <a:buFont typeface="Arial" panose="020B0604020202020204" pitchFamily="34" charset="0"/>
              <a:buChar char="•"/>
            </a:pPr>
            <a:r>
              <a:rPr lang="tr-TR" sz="1350" dirty="0"/>
              <a:t>Ancak;</a:t>
            </a:r>
          </a:p>
          <a:p>
            <a:pPr marL="214313" lvl="2" indent="-214313" algn="just">
              <a:spcBef>
                <a:spcPct val="20000"/>
              </a:spcBef>
              <a:buClr>
                <a:schemeClr val="accent1"/>
              </a:buClr>
              <a:buFont typeface="Arial" panose="020B0604020202020204" pitchFamily="34" charset="0"/>
              <a:buChar char="•"/>
            </a:pPr>
            <a:endParaRPr lang="tr-TR" sz="1350" dirty="0"/>
          </a:p>
          <a:p>
            <a:pPr marL="214313" lvl="2" indent="-214313" algn="just">
              <a:spcBef>
                <a:spcPct val="20000"/>
              </a:spcBef>
              <a:buClr>
                <a:schemeClr val="accent1"/>
              </a:buClr>
              <a:buFont typeface="Arial" panose="020B0604020202020204" pitchFamily="34" charset="0"/>
              <a:buChar char="•"/>
            </a:pPr>
            <a:r>
              <a:rPr lang="tr-TR" sz="1350" dirty="0"/>
              <a:t>Resmi ve özel kuruluşlarca zorunlu durumlarda yapılacak alt yapı uygulamaları için müze müdürlüğünün ve varsa kazı başkanının görüşüyle konu koruma kurulunda değerlendirilebilmektedir.</a:t>
            </a:r>
          </a:p>
        </p:txBody>
      </p:sp>
      <p:pic>
        <p:nvPicPr>
          <p:cNvPr id="15" name="Resim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94864" y="2179002"/>
            <a:ext cx="2508215" cy="1704802"/>
          </a:xfrm>
          <a:prstGeom prst="rect">
            <a:avLst/>
          </a:prstGeom>
        </p:spPr>
      </p:pic>
      <p:sp>
        <p:nvSpPr>
          <p:cNvPr id="2" name="Dikdörtgen 1"/>
          <p:cNvSpPr/>
          <p:nvPr/>
        </p:nvSpPr>
        <p:spPr>
          <a:xfrm>
            <a:off x="704276" y="3968625"/>
            <a:ext cx="7598802" cy="1006429"/>
          </a:xfrm>
          <a:prstGeom prst="rect">
            <a:avLst/>
          </a:prstGeom>
        </p:spPr>
        <p:txBody>
          <a:bodyPr wrap="square">
            <a:spAutoFit/>
          </a:bodyPr>
          <a:lstStyle/>
          <a:p>
            <a:pPr marL="214313" lvl="2" indent="-214313" algn="just">
              <a:spcBef>
                <a:spcPct val="20000"/>
              </a:spcBef>
              <a:buClr>
                <a:schemeClr val="accent1"/>
              </a:buClr>
              <a:buFont typeface="Arial" panose="020B0604020202020204" pitchFamily="34" charset="0"/>
              <a:buChar char="•"/>
            </a:pPr>
            <a:r>
              <a:rPr lang="tr-TR" sz="1350" dirty="0"/>
              <a:t>Yeni tarımsal alanları açılmamakta, yalnızca sınırlı mevsimlik tarımsal faaliyetleri devam edebilmekte, koruma kurullarınca uygun görülmesi halinde seracılığa devam edilebilmektedir. </a:t>
            </a:r>
          </a:p>
          <a:p>
            <a:pPr marL="214313" lvl="2" indent="-214313" algn="just">
              <a:spcBef>
                <a:spcPct val="20000"/>
              </a:spcBef>
              <a:buClr>
                <a:schemeClr val="accent1"/>
              </a:buClr>
              <a:buFont typeface="Arial" panose="020B0604020202020204" pitchFamily="34" charset="0"/>
              <a:buChar char="•"/>
            </a:pPr>
            <a:endParaRPr lang="tr-TR" sz="1350" dirty="0"/>
          </a:p>
          <a:p>
            <a:pPr marL="214313" lvl="2" indent="-214313" algn="just">
              <a:spcBef>
                <a:spcPct val="20000"/>
              </a:spcBef>
              <a:buClr>
                <a:schemeClr val="accent1"/>
              </a:buClr>
              <a:buFont typeface="Arial" panose="020B0604020202020204" pitchFamily="34" charset="0"/>
              <a:buChar char="•"/>
            </a:pPr>
            <a:r>
              <a:rPr lang="tr-TR" sz="1350" dirty="0"/>
              <a:t>Höyük ve </a:t>
            </a:r>
            <a:r>
              <a:rPr lang="tr-TR" sz="1350" dirty="0" err="1"/>
              <a:t>tümülüslerde</a:t>
            </a:r>
            <a:r>
              <a:rPr lang="tr-TR" sz="1350" dirty="0"/>
              <a:t> toprağın sürülmesine dayanan tarımsal faaliyetleri kesinlikle yasaklanmaktadır. </a:t>
            </a:r>
          </a:p>
        </p:txBody>
      </p:sp>
      <p:sp>
        <p:nvSpPr>
          <p:cNvPr id="17" name="Başlık 1"/>
          <p:cNvSpPr txBox="1">
            <a:spLocks/>
          </p:cNvSpPr>
          <p:nvPr/>
        </p:nvSpPr>
        <p:spPr>
          <a:xfrm>
            <a:off x="473292" y="1088095"/>
            <a:ext cx="8137603" cy="836034"/>
          </a:xfrm>
          <a:prstGeom prst="rect">
            <a:avLst/>
          </a:prstGeom>
        </p:spPr>
        <p:txBody>
          <a:bodyPr vert="horz" lIns="68580" tIns="34290" rIns="68580" bIns="34290" rtlCol="0" anchor="t"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a:spcBef>
                <a:spcPct val="20000"/>
              </a:spcBef>
              <a:buClr>
                <a:schemeClr val="accent1"/>
              </a:buClr>
            </a:pPr>
            <a:r>
              <a:rPr lang="tr-TR" sz="1500" b="1" kern="0"/>
              <a:t>Korunan Alanların Türlerine Göre Koruma Uygulamaları</a:t>
            </a:r>
            <a:br>
              <a:rPr lang="tr-TR" sz="1500" b="1" kern="0"/>
            </a:br>
            <a:r>
              <a:rPr lang="tr-TR" sz="1500" b="1" kern="0"/>
              <a:t>Alan Yönetim İlkeleri</a:t>
            </a:r>
            <a:endParaRPr lang="tr-TR" sz="1500" b="1" kern="0" dirty="0"/>
          </a:p>
        </p:txBody>
      </p:sp>
    </p:spTree>
    <p:extLst>
      <p:ext uri="{BB962C8B-B14F-4D97-AF65-F5344CB8AC3E}">
        <p14:creationId xmlns:p14="http://schemas.microsoft.com/office/powerpoint/2010/main" val="2252472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04276" y="1879750"/>
            <a:ext cx="5090588" cy="1920526"/>
          </a:xfrm>
          <a:prstGeom prst="rect">
            <a:avLst/>
          </a:prstGeom>
        </p:spPr>
        <p:txBody>
          <a:bodyPr wrap="square">
            <a:spAutoFit/>
          </a:bodyPr>
          <a:lstStyle/>
          <a:p>
            <a:pPr marL="0" lvl="2" algn="just">
              <a:spcBef>
                <a:spcPct val="20000"/>
              </a:spcBef>
              <a:buClr>
                <a:schemeClr val="accent1"/>
              </a:buClr>
            </a:pPr>
            <a:r>
              <a:rPr lang="tr-TR" sz="1350" b="1" dirty="0">
                <a:effectLst>
                  <a:outerShdw blurRad="38100" dist="38100" dir="2700000" algn="tl">
                    <a:srgbClr val="000000">
                      <a:alpha val="43137"/>
                    </a:srgbClr>
                  </a:outerShdw>
                </a:effectLst>
              </a:rPr>
              <a:t>I. Derece Arkeolojik Sit</a:t>
            </a:r>
          </a:p>
          <a:p>
            <a:pPr marL="0" lvl="2" algn="just">
              <a:spcBef>
                <a:spcPct val="20000"/>
              </a:spcBef>
              <a:buClr>
                <a:schemeClr val="accent1"/>
              </a:buClr>
            </a:pPr>
            <a:endParaRPr lang="tr-TR" sz="1350" b="1" dirty="0">
              <a:effectLst>
                <a:outerShdw blurRad="38100" dist="38100" dir="2700000" algn="tl">
                  <a:srgbClr val="000000">
                    <a:alpha val="43137"/>
                  </a:srgbClr>
                </a:outerShdw>
              </a:effectLst>
            </a:endParaRPr>
          </a:p>
          <a:p>
            <a:pPr marL="214313" lvl="2" indent="-214313" algn="just">
              <a:spcBef>
                <a:spcPct val="20000"/>
              </a:spcBef>
              <a:buClr>
                <a:schemeClr val="accent1"/>
              </a:buClr>
              <a:buFont typeface="Arial" panose="020B0604020202020204" pitchFamily="34" charset="0"/>
              <a:buChar char="•"/>
            </a:pPr>
            <a:r>
              <a:rPr lang="tr-TR" sz="1350" dirty="0"/>
              <a:t>Taş, toprak, kum vb. alınamamakta, kireç, taş, tuğla, mermer, kum, maden vb. ocakları açılamamakta, toprak, </a:t>
            </a:r>
            <a:r>
              <a:rPr lang="tr-TR" sz="1350" dirty="0" err="1"/>
              <a:t>curuf</a:t>
            </a:r>
            <a:r>
              <a:rPr lang="tr-TR" sz="1350" dirty="0"/>
              <a:t>, çöp, sanayi atığı ve benzeri malzemeler alana dökülememektedir.</a:t>
            </a:r>
          </a:p>
          <a:p>
            <a:pPr marL="214313" lvl="2" indent="-214313" algn="just">
              <a:spcBef>
                <a:spcPct val="20000"/>
              </a:spcBef>
              <a:buClr>
                <a:schemeClr val="accent1"/>
              </a:buClr>
              <a:buFont typeface="Arial" panose="020B0604020202020204" pitchFamily="34" charset="0"/>
              <a:buChar char="•"/>
            </a:pPr>
            <a:endParaRPr lang="tr-TR" sz="1350" dirty="0"/>
          </a:p>
          <a:p>
            <a:pPr marL="214313" lvl="2" indent="-214313" algn="just">
              <a:spcBef>
                <a:spcPct val="20000"/>
              </a:spcBef>
              <a:buClr>
                <a:schemeClr val="accent1"/>
              </a:buClr>
              <a:buFont typeface="Arial" panose="020B0604020202020204" pitchFamily="34" charset="0"/>
              <a:buChar char="•"/>
            </a:pPr>
            <a:r>
              <a:rPr lang="tr-TR" sz="1350" dirty="0"/>
              <a:t>Ağaçlandırma yapılamamakta, yalnızca mevcut ağaçlardan ürün alınabilmektedir. </a:t>
            </a:r>
          </a:p>
        </p:txBody>
      </p:sp>
      <p:pic>
        <p:nvPicPr>
          <p:cNvPr id="15" name="Resim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94864" y="2140035"/>
            <a:ext cx="2508215" cy="1704802"/>
          </a:xfrm>
          <a:prstGeom prst="rect">
            <a:avLst/>
          </a:prstGeom>
        </p:spPr>
      </p:pic>
      <p:sp>
        <p:nvSpPr>
          <p:cNvPr id="2" name="Dikdörtgen 1"/>
          <p:cNvSpPr/>
          <p:nvPr/>
        </p:nvSpPr>
        <p:spPr>
          <a:xfrm>
            <a:off x="704276" y="3918344"/>
            <a:ext cx="7598802" cy="1463478"/>
          </a:xfrm>
          <a:prstGeom prst="rect">
            <a:avLst/>
          </a:prstGeom>
        </p:spPr>
        <p:txBody>
          <a:bodyPr wrap="square">
            <a:spAutoFit/>
          </a:bodyPr>
          <a:lstStyle/>
          <a:p>
            <a:pPr marL="214313" lvl="2" indent="-214313" algn="just">
              <a:spcBef>
                <a:spcPct val="20000"/>
              </a:spcBef>
              <a:buClr>
                <a:schemeClr val="accent1"/>
              </a:buClr>
              <a:buFont typeface="Arial" panose="020B0604020202020204" pitchFamily="34" charset="0"/>
              <a:buChar char="•"/>
            </a:pPr>
            <a:r>
              <a:rPr lang="tr-TR" sz="1350" dirty="0"/>
              <a:t>Bu alanlar içerisinde yer alan ören yerlerinde gezi yolu düzenlemesi, meydan tanzimi, açık otopark, WC, bilet gişesi, bekçi kulübesi gibi üniteler koruma kurulundan izin alınarak yapılabilmektedir. </a:t>
            </a:r>
          </a:p>
          <a:p>
            <a:pPr marL="214313" lvl="2" indent="-214313" algn="just">
              <a:spcBef>
                <a:spcPct val="20000"/>
              </a:spcBef>
              <a:buClr>
                <a:schemeClr val="accent1"/>
              </a:buClr>
              <a:buFont typeface="Arial" panose="020B0604020202020204" pitchFamily="34" charset="0"/>
              <a:buChar char="•"/>
            </a:pPr>
            <a:endParaRPr lang="tr-TR" sz="1350" dirty="0"/>
          </a:p>
          <a:p>
            <a:pPr marL="214313" lvl="2" indent="-214313" algn="just">
              <a:spcBef>
                <a:spcPct val="20000"/>
              </a:spcBef>
              <a:buClr>
                <a:schemeClr val="accent1"/>
              </a:buClr>
              <a:buFont typeface="Arial" panose="020B0604020202020204" pitchFamily="34" charset="0"/>
              <a:buChar char="•"/>
            </a:pPr>
            <a:r>
              <a:rPr lang="tr-TR" sz="1350" dirty="0"/>
              <a:t>Bu alanlar içerisinde bulunan ve günümüzde halen kullanılan umuma açık mezarlıklarda sadece defin işlemleri yapılabilmektedir.</a:t>
            </a:r>
          </a:p>
          <a:p>
            <a:pPr marL="214313" lvl="2" indent="-214313" algn="just">
              <a:spcBef>
                <a:spcPct val="20000"/>
              </a:spcBef>
              <a:buClr>
                <a:schemeClr val="accent1"/>
              </a:buClr>
              <a:buFont typeface="Arial" panose="020B0604020202020204" pitchFamily="34" charset="0"/>
              <a:buChar char="•"/>
            </a:pPr>
            <a:endParaRPr lang="tr-TR" sz="1350" dirty="0"/>
          </a:p>
        </p:txBody>
      </p:sp>
      <p:sp>
        <p:nvSpPr>
          <p:cNvPr id="17" name="Başlık 1"/>
          <p:cNvSpPr txBox="1">
            <a:spLocks/>
          </p:cNvSpPr>
          <p:nvPr/>
        </p:nvSpPr>
        <p:spPr>
          <a:xfrm>
            <a:off x="473292" y="1088095"/>
            <a:ext cx="8137603" cy="836034"/>
          </a:xfrm>
          <a:prstGeom prst="rect">
            <a:avLst/>
          </a:prstGeom>
        </p:spPr>
        <p:txBody>
          <a:bodyPr vert="horz" lIns="68580" tIns="34290" rIns="68580" bIns="34290" rtlCol="0" anchor="t"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a:spcBef>
                <a:spcPct val="20000"/>
              </a:spcBef>
              <a:buClr>
                <a:schemeClr val="accent1"/>
              </a:buClr>
            </a:pPr>
            <a:r>
              <a:rPr lang="tr-TR" sz="1500" b="1" kern="0"/>
              <a:t>Korunan Alanların Türlerine Göre Koruma Uygulamaları</a:t>
            </a:r>
            <a:br>
              <a:rPr lang="tr-TR" sz="1500" b="1" kern="0"/>
            </a:br>
            <a:r>
              <a:rPr lang="tr-TR" sz="1500" b="1" kern="0"/>
              <a:t>Alan Yönetim İlkeleri</a:t>
            </a:r>
            <a:endParaRPr lang="tr-TR" sz="1500" b="1" kern="0" dirty="0"/>
          </a:p>
        </p:txBody>
      </p:sp>
    </p:spTree>
    <p:extLst>
      <p:ext uri="{BB962C8B-B14F-4D97-AF65-F5344CB8AC3E}">
        <p14:creationId xmlns:p14="http://schemas.microsoft.com/office/powerpoint/2010/main" val="11623322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12492</TotalTime>
  <Words>732</Words>
  <Application>Microsoft Office PowerPoint</Application>
  <PresentationFormat>Ekran Gösterisi (4:3)</PresentationFormat>
  <Paragraphs>65</Paragraphs>
  <Slides>10</Slides>
  <Notes>0</Notes>
  <HiddenSlides>0</HiddenSlides>
  <MMClips>0</MMClips>
  <ScaleCrop>false</ScaleCrop>
  <HeadingPairs>
    <vt:vector size="6" baseType="variant">
      <vt:variant>
        <vt:lpstr>Kullanılan Yazı Tipleri</vt:lpstr>
      </vt:variant>
      <vt:variant>
        <vt:i4>7</vt:i4>
      </vt:variant>
      <vt:variant>
        <vt:lpstr>Tema</vt:lpstr>
      </vt:variant>
      <vt:variant>
        <vt:i4>3</vt:i4>
      </vt:variant>
      <vt:variant>
        <vt:lpstr>Slayt Başlıkları</vt:lpstr>
      </vt:variant>
      <vt:variant>
        <vt:i4>10</vt:i4>
      </vt:variant>
    </vt:vector>
  </HeadingPairs>
  <TitlesOfParts>
    <vt:vector size="20" baseType="lpstr">
      <vt:lpstr>ＭＳ Ｐゴシック</vt:lpstr>
      <vt:lpstr>Arial</vt:lpstr>
      <vt:lpstr>Broadway</vt:lpstr>
      <vt:lpstr>Calibri</vt:lpstr>
      <vt:lpstr>Century Gothic</vt:lpstr>
      <vt:lpstr>Times New Roman</vt:lpstr>
      <vt:lpstr>Wingdings</vt:lpstr>
      <vt:lpstr>ekonomi</vt:lpstr>
      <vt:lpstr>1_Rics</vt:lpstr>
      <vt:lpstr>h.t.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user</cp:lastModifiedBy>
  <cp:revision>815</cp:revision>
  <cp:lastPrinted>2016-10-24T07:53:35Z</cp:lastPrinted>
  <dcterms:created xsi:type="dcterms:W3CDTF">2016-09-18T09:35:24Z</dcterms:created>
  <dcterms:modified xsi:type="dcterms:W3CDTF">2020-02-25T11:55:41Z</dcterms:modified>
</cp:coreProperties>
</file>