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7" r:id="rId6"/>
    <p:sldId id="266" r:id="rId7"/>
    <p:sldId id="265" r:id="rId8"/>
    <p:sldId id="264" r:id="rId9"/>
    <p:sldId id="268" r:id="rId10"/>
    <p:sldId id="269" r:id="rId11"/>
    <p:sldId id="257" r:id="rId12"/>
    <p:sldId id="270" r:id="rId13"/>
    <p:sldId id="26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Eğer </a:t>
            </a:r>
            <a:r>
              <a:rPr lang="tr-TR" dirty="0"/>
              <a:t>bir gösterge bir faktörden daha fazlasında yük gösterirse ya da o göstergenin ölçme hatası </a:t>
            </a:r>
            <a:r>
              <a:rPr lang="tr-TR" dirty="0" smtClean="0"/>
              <a:t>başka </a:t>
            </a:r>
            <a:r>
              <a:rPr lang="tr-TR" dirty="0"/>
              <a:t>bir göstergeyle </a:t>
            </a:r>
            <a:r>
              <a:rPr lang="tr-TR" dirty="0" smtClean="0"/>
              <a:t>ilişkili </a:t>
            </a:r>
            <a:r>
              <a:rPr lang="tr-TR" dirty="0"/>
              <a:t>ise, bu durumda ölçme </a:t>
            </a:r>
            <a:r>
              <a:rPr lang="tr-TR" dirty="0" smtClean="0"/>
              <a:t>işlemi </a:t>
            </a:r>
            <a:r>
              <a:rPr lang="tr-TR" dirty="0"/>
              <a:t>tek boyutlu olmaktan ziyade “çok boyutlu” (</a:t>
            </a:r>
            <a:r>
              <a:rPr lang="tr-TR" dirty="0" err="1"/>
              <a:t>multidimensional</a:t>
            </a:r>
            <a:r>
              <a:rPr lang="tr-TR" dirty="0"/>
              <a:t>) olarak </a:t>
            </a:r>
            <a:r>
              <a:rPr lang="tr-TR" dirty="0" smtClean="0"/>
              <a:t>değerlendirilir.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46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SPSS Uygulamaları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Tek Faktörlü model için DFA</a:t>
            </a:r>
          </a:p>
          <a:p>
            <a:pPr>
              <a:lnSpc>
                <a:spcPct val="150000"/>
              </a:lnSpc>
            </a:pPr>
            <a:r>
              <a:rPr lang="tr-TR" dirty="0"/>
              <a:t>Çok Faktörlü model için DFA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100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Çokluk, Ö., Şekercioğlu, G. &amp; Büyüköztürk, Ş. (2010). </a:t>
            </a:r>
            <a:r>
              <a:rPr lang="tr-TR" i="1" dirty="0"/>
              <a:t>Sosyal bilimler için çok değişkenli istatistik</a:t>
            </a:r>
            <a:r>
              <a:rPr lang="tr-TR" dirty="0"/>
              <a:t>. </a:t>
            </a:r>
            <a:r>
              <a:rPr lang="tr-TR" dirty="0" smtClean="0"/>
              <a:t>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pPr>
              <a:lnSpc>
                <a:spcPct val="150000"/>
              </a:lnSpc>
            </a:pPr>
            <a:r>
              <a:rPr lang="tr-TR" altLang="tr-TR" dirty="0" err="1">
                <a:solidFill>
                  <a:srgbClr val="6A6A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Kline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B. (</a:t>
            </a:r>
            <a:r>
              <a:rPr lang="tr-TR" altLang="tr-TR" dirty="0">
                <a:solidFill>
                  <a:srgbClr val="6A6A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2005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  <a:r>
              <a:rPr lang="tr-TR" altLang="tr-TR" i="1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i="1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Modeling</a:t>
            </a:r>
            <a:r>
              <a:rPr lang="tr-TR" altLang="tr-TR" dirty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(2nd ed.). New York: </a:t>
            </a:r>
            <a:r>
              <a:rPr lang="tr-TR" altLang="tr-TR" dirty="0" err="1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Guilford</a:t>
            </a:r>
            <a:r>
              <a:rPr lang="tr-TR" altLang="tr-TR" dirty="0" smtClean="0">
                <a:solidFill>
                  <a:srgbClr val="54545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Tabachnick</a:t>
            </a:r>
            <a:r>
              <a:rPr lang="en-US" dirty="0"/>
              <a:t>, B. G., &amp; </a:t>
            </a:r>
            <a:r>
              <a:rPr lang="en-US" dirty="0" err="1"/>
              <a:t>Fidell</a:t>
            </a:r>
            <a:r>
              <a:rPr lang="en-US" dirty="0"/>
              <a:t>, L. S. (1996). </a:t>
            </a:r>
            <a:r>
              <a:rPr lang="en-US" i="1" dirty="0"/>
              <a:t>Using Multivariate Statistics </a:t>
            </a:r>
            <a:r>
              <a:rPr lang="en-US" dirty="0"/>
              <a:t>(3rd ed.). New York Harper Collins.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084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</a:t>
            </a:r>
            <a:r>
              <a:rPr lang="tr-TR" dirty="0" smtClean="0"/>
              <a:t>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688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Doğrulayıcı </a:t>
            </a:r>
            <a:r>
              <a:rPr lang="tr-TR" dirty="0"/>
              <a:t>faktör analizi, gizil </a:t>
            </a:r>
            <a:r>
              <a:rPr lang="tr-TR" dirty="0" smtClean="0"/>
              <a:t>değişkenler </a:t>
            </a:r>
            <a:r>
              <a:rPr lang="tr-TR" dirty="0"/>
              <a:t>ile ilgili kuramların test edilmesine dayanan ve ileri düzey </a:t>
            </a:r>
            <a:r>
              <a:rPr lang="tr-TR" dirty="0" smtClean="0"/>
              <a:t>araştırmalarda </a:t>
            </a:r>
            <a:r>
              <a:rPr lang="tr-TR" dirty="0"/>
              <a:t>kullanılan oldukça </a:t>
            </a:r>
            <a:r>
              <a:rPr lang="tr-TR" dirty="0" smtClean="0"/>
              <a:t>gelişmiş </a:t>
            </a:r>
            <a:r>
              <a:rPr lang="tr-TR" dirty="0"/>
              <a:t>bir tekniktir (</a:t>
            </a:r>
            <a:r>
              <a:rPr lang="tr-TR" dirty="0" err="1"/>
              <a:t>Tabachnick</a:t>
            </a:r>
            <a:r>
              <a:rPr lang="tr-TR" dirty="0"/>
              <a:t> ve </a:t>
            </a:r>
            <a:r>
              <a:rPr lang="tr-TR" dirty="0" err="1"/>
              <a:t>Fidell</a:t>
            </a:r>
            <a:r>
              <a:rPr lang="tr-TR" dirty="0"/>
              <a:t>, 2001). </a:t>
            </a:r>
            <a:r>
              <a:rPr lang="tr-TR" dirty="0" smtClean="0"/>
              <a:t>Doğrulayıcı </a:t>
            </a:r>
            <a:r>
              <a:rPr lang="tr-TR" dirty="0"/>
              <a:t>faktör analizi, daha önceden </a:t>
            </a:r>
            <a:r>
              <a:rPr lang="tr-TR" dirty="0" smtClean="0"/>
              <a:t>tanımlanmış </a:t>
            </a:r>
            <a:r>
              <a:rPr lang="tr-TR" dirty="0"/>
              <a:t>ve </a:t>
            </a:r>
            <a:r>
              <a:rPr lang="tr-TR" dirty="0" smtClean="0"/>
              <a:t>sınırlandırılmış </a:t>
            </a:r>
            <a:r>
              <a:rPr lang="tr-TR" dirty="0"/>
              <a:t>bir yapının, bir model olarak </a:t>
            </a:r>
            <a:r>
              <a:rPr lang="tr-TR" dirty="0" smtClean="0"/>
              <a:t>doğrulanıp doğrulanmadığının </a:t>
            </a:r>
            <a:r>
              <a:rPr lang="tr-TR" dirty="0"/>
              <a:t>test </a:t>
            </a:r>
            <a:r>
              <a:rPr lang="tr-TR" dirty="0" smtClean="0"/>
              <a:t>edildiği </a:t>
            </a:r>
            <a:r>
              <a:rPr lang="tr-TR" dirty="0"/>
              <a:t>bir analizdir. </a:t>
            </a:r>
          </a:p>
        </p:txBody>
      </p:sp>
    </p:spTree>
    <p:extLst>
      <p:ext uri="{BB962C8B-B14F-4D97-AF65-F5344CB8AC3E}">
        <p14:creationId xmlns:p14="http://schemas.microsoft.com/office/powerpoint/2010/main" val="343044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Ayrıca </a:t>
            </a:r>
            <a:r>
              <a:rPr lang="tr-TR" dirty="0"/>
              <a:t>bazen bu analiz, “kuramsal </a:t>
            </a:r>
            <a:r>
              <a:rPr lang="tr-TR" dirty="0" err="1"/>
              <a:t>yapı”nın</a:t>
            </a:r>
            <a:r>
              <a:rPr lang="tr-TR" dirty="0"/>
              <a:t> ya da “</a:t>
            </a:r>
            <a:r>
              <a:rPr lang="tr-TR" dirty="0" err="1"/>
              <a:t>model”in</a:t>
            </a:r>
            <a:r>
              <a:rPr lang="tr-TR" dirty="0"/>
              <a:t> </a:t>
            </a:r>
            <a:r>
              <a:rPr lang="tr-TR" dirty="0" smtClean="0"/>
              <a:t>doğrulanması </a:t>
            </a:r>
            <a:r>
              <a:rPr lang="tr-TR" dirty="0"/>
              <a:t>anlamında da kullanılmaktadır (</a:t>
            </a:r>
            <a:r>
              <a:rPr lang="tr-TR" dirty="0" err="1"/>
              <a:t>Maruyama</a:t>
            </a:r>
            <a:r>
              <a:rPr lang="tr-TR" dirty="0"/>
              <a:t>, 1998). Bu </a:t>
            </a:r>
            <a:r>
              <a:rPr lang="tr-TR" dirty="0" smtClean="0"/>
              <a:t>doğrultuda doğrulayıcı </a:t>
            </a:r>
            <a:r>
              <a:rPr lang="tr-TR" dirty="0"/>
              <a:t>faktör analizi, yapı </a:t>
            </a:r>
            <a:r>
              <a:rPr lang="tr-TR" dirty="0" smtClean="0"/>
              <a:t>geçerliliğini değerlendirmek </a:t>
            </a:r>
            <a:r>
              <a:rPr lang="tr-TR" dirty="0"/>
              <a:t>amacıyla kullanılır (Floyd ve </a:t>
            </a:r>
            <a:r>
              <a:rPr lang="tr-TR" dirty="0" err="1"/>
              <a:t>Widaman</a:t>
            </a:r>
            <a:r>
              <a:rPr lang="tr-TR" dirty="0"/>
              <a:t>, 1995; </a:t>
            </a:r>
            <a:r>
              <a:rPr lang="tr-TR" dirty="0" err="1"/>
              <a:t>Kline</a:t>
            </a:r>
            <a:r>
              <a:rPr lang="tr-TR" dirty="0"/>
              <a:t>, 2005). Hatta </a:t>
            </a:r>
            <a:r>
              <a:rPr lang="tr-TR" dirty="0" err="1"/>
              <a:t>Stapleton</a:t>
            </a:r>
            <a:r>
              <a:rPr lang="tr-TR" dirty="0"/>
              <a:t> (1997), bu belirlemenin daha ötesinde </a:t>
            </a:r>
            <a:r>
              <a:rPr lang="tr-TR" dirty="0" smtClean="0"/>
              <a:t>doğrulayıcı </a:t>
            </a:r>
            <a:r>
              <a:rPr lang="tr-TR" dirty="0"/>
              <a:t>faktör analizinin, yapı </a:t>
            </a:r>
            <a:r>
              <a:rPr lang="tr-TR" dirty="0" smtClean="0"/>
              <a:t>geçerliliğine ilişkin </a:t>
            </a:r>
            <a:r>
              <a:rPr lang="tr-TR" dirty="0"/>
              <a:t>deneysel kanıtların ortaya konmasında çok daha güçlü bir yöntem </a:t>
            </a:r>
            <a:r>
              <a:rPr lang="tr-TR" dirty="0" smtClean="0"/>
              <a:t>olduğunu </a:t>
            </a:r>
            <a:r>
              <a:rPr lang="tr-TR" dirty="0"/>
              <a:t>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315927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Doğrulayıcı </a:t>
            </a:r>
            <a:r>
              <a:rPr lang="tr-TR" dirty="0"/>
              <a:t>faktör analizinde süreç, korelasyon ya da </a:t>
            </a:r>
            <a:r>
              <a:rPr lang="tr-TR" dirty="0" err="1"/>
              <a:t>kovaryans</a:t>
            </a:r>
            <a:r>
              <a:rPr lang="tr-TR" dirty="0"/>
              <a:t> matrisi </a:t>
            </a:r>
            <a:r>
              <a:rPr lang="tr-TR" dirty="0" smtClean="0"/>
              <a:t>oluşturarak </a:t>
            </a:r>
            <a:r>
              <a:rPr lang="tr-TR" dirty="0"/>
              <a:t>baslar. </a:t>
            </a:r>
            <a:r>
              <a:rPr lang="tr-TR" dirty="0" smtClean="0"/>
              <a:t>Araştırmacı </a:t>
            </a:r>
            <a:r>
              <a:rPr lang="tr-TR" dirty="0"/>
              <a:t>bu </a:t>
            </a:r>
            <a:r>
              <a:rPr lang="tr-TR" dirty="0" smtClean="0"/>
              <a:t>işlemin </a:t>
            </a:r>
            <a:r>
              <a:rPr lang="tr-TR" dirty="0"/>
              <a:t>ardından, kuram ya da </a:t>
            </a:r>
            <a:r>
              <a:rPr lang="tr-TR" dirty="0" err="1"/>
              <a:t>varolan</a:t>
            </a:r>
            <a:r>
              <a:rPr lang="tr-TR" dirty="0"/>
              <a:t> veriler </a:t>
            </a:r>
            <a:r>
              <a:rPr lang="tr-TR" dirty="0" smtClean="0"/>
              <a:t>doğrultusunda, </a:t>
            </a:r>
            <a:r>
              <a:rPr lang="tr-TR" dirty="0"/>
              <a:t>kurulan hipoteze </a:t>
            </a:r>
            <a:r>
              <a:rPr lang="tr-TR" dirty="0" smtClean="0"/>
              <a:t>ilişkin </a:t>
            </a:r>
            <a:r>
              <a:rPr lang="tr-TR" dirty="0"/>
              <a:t>modeli test eder. Bu modeller, herhangi bir faktör çifti arasındaki korelasyonun derecesinin belirlenmesi, bir </a:t>
            </a:r>
            <a:r>
              <a:rPr lang="tr-TR" dirty="0" smtClean="0"/>
              <a:t>değişken </a:t>
            </a:r>
            <a:r>
              <a:rPr lang="tr-TR" dirty="0"/>
              <a:t>ile bir ya da daha fazla faktör arasındaki korelasyonun belirlenmesi ve / veya belli faktör çiftleri arasındaki özgün korelasyonların belirlenmesi gibi kriterler açısından </a:t>
            </a:r>
            <a:r>
              <a:rPr lang="tr-TR" dirty="0" smtClean="0"/>
              <a:t>farklılaşır.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943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Modeller, faktör katsayıları, faktörlere ait korelasyon katsayıları, ölçme hatasının </a:t>
            </a:r>
            <a:r>
              <a:rPr lang="tr-TR" dirty="0" err="1"/>
              <a:t>varyansı</a:t>
            </a:r>
            <a:r>
              <a:rPr lang="tr-TR" dirty="0"/>
              <a:t> ya da </a:t>
            </a:r>
            <a:r>
              <a:rPr lang="tr-TR" dirty="0" err="1"/>
              <a:t>kovaryansı</a:t>
            </a:r>
            <a:r>
              <a:rPr lang="tr-TR" dirty="0"/>
              <a:t> gibi parametrelerin “sabit” ya da “serbest” olmasına göre belirlenirler. Bu parametreler, </a:t>
            </a:r>
            <a:r>
              <a:rPr lang="tr-TR" dirty="0" smtClean="0"/>
              <a:t>araştırmacının </a:t>
            </a:r>
            <a:r>
              <a:rPr lang="tr-TR" dirty="0"/>
              <a:t>kuramsal beklentisine göre kurulur (</a:t>
            </a:r>
            <a:r>
              <a:rPr lang="tr-TR" dirty="0" err="1"/>
              <a:t>Stapleton</a:t>
            </a:r>
            <a:r>
              <a:rPr lang="tr-TR" dirty="0"/>
              <a:t>, 1997).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954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Modeli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873" y="1798925"/>
            <a:ext cx="8091055" cy="402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86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Şekilde </a:t>
            </a:r>
            <a:r>
              <a:rPr lang="tr-TR" dirty="0"/>
              <a:t>göstergeler G ile gizil </a:t>
            </a:r>
            <a:r>
              <a:rPr lang="tr-TR" dirty="0" smtClean="0"/>
              <a:t>değişkenler </a:t>
            </a:r>
            <a:r>
              <a:rPr lang="tr-TR" dirty="0"/>
              <a:t>Ö1 ve Ö2 harfleriyle ve ölçme hatası ise E ile </a:t>
            </a:r>
            <a:r>
              <a:rPr lang="tr-TR" dirty="0" smtClean="0"/>
              <a:t>gösterilmiştir. </a:t>
            </a:r>
            <a:r>
              <a:rPr lang="tr-TR" dirty="0"/>
              <a:t>Bu modelde G1–G3 arasındaki göstergelerin Ö1 yapısını </a:t>
            </a:r>
            <a:r>
              <a:rPr lang="tr-TR" dirty="0" smtClean="0"/>
              <a:t>ölçtüğü, </a:t>
            </a:r>
            <a:r>
              <a:rPr lang="tr-TR" dirty="0"/>
              <a:t>G4–G8 arasındaki göstergelerin Ö2 yapısını </a:t>
            </a:r>
            <a:r>
              <a:rPr lang="tr-TR" dirty="0" smtClean="0"/>
              <a:t>ölçtüğü </a:t>
            </a:r>
            <a:r>
              <a:rPr lang="tr-TR" dirty="0"/>
              <a:t>ve iki yapının birbirleri ile ortak </a:t>
            </a:r>
            <a:r>
              <a:rPr lang="tr-TR" dirty="0" err="1"/>
              <a:t>varyansa</a:t>
            </a:r>
            <a:r>
              <a:rPr lang="tr-TR" dirty="0"/>
              <a:t> sahip </a:t>
            </a:r>
            <a:r>
              <a:rPr lang="tr-TR" dirty="0" smtClean="0"/>
              <a:t>olduğu </a:t>
            </a:r>
            <a:r>
              <a:rPr lang="tr-TR" dirty="0"/>
              <a:t>varsayılmaktadır. Bir faktörden bir göstergeye </a:t>
            </a:r>
            <a:r>
              <a:rPr lang="tr-TR" dirty="0" smtClean="0"/>
              <a:t>doğru konumlandırılmış </a:t>
            </a:r>
            <a:r>
              <a:rPr lang="tr-TR" dirty="0"/>
              <a:t>ok </a:t>
            </a:r>
            <a:r>
              <a:rPr lang="tr-TR" dirty="0" smtClean="0"/>
              <a:t>işareti, </a:t>
            </a:r>
            <a:r>
              <a:rPr lang="tr-TR" dirty="0"/>
              <a:t>gözlenen </a:t>
            </a:r>
            <a:r>
              <a:rPr lang="tr-TR" dirty="0" smtClean="0"/>
              <a:t>değişkenlere ilişkin </a:t>
            </a:r>
            <a:r>
              <a:rPr lang="tr-TR" dirty="0"/>
              <a:t>ölçümler üzerinde gizil </a:t>
            </a:r>
            <a:r>
              <a:rPr lang="tr-TR" dirty="0" smtClean="0"/>
              <a:t>değişkenin doğrudan </a:t>
            </a:r>
            <a:r>
              <a:rPr lang="tr-TR" dirty="0" err="1"/>
              <a:t>nedensel</a:t>
            </a:r>
            <a:r>
              <a:rPr lang="tr-TR" dirty="0"/>
              <a:t> etkisini gösterir. </a:t>
            </a:r>
          </a:p>
        </p:txBody>
      </p:sp>
    </p:spTree>
    <p:extLst>
      <p:ext uri="{BB962C8B-B14F-4D97-AF65-F5344CB8AC3E}">
        <p14:creationId xmlns:p14="http://schemas.microsoft.com/office/powerpoint/2010/main" val="719380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Açımlayıcı</a:t>
            </a:r>
            <a:r>
              <a:rPr lang="tr-TR" dirty="0" smtClean="0"/>
              <a:t> </a:t>
            </a:r>
            <a:r>
              <a:rPr lang="tr-TR" dirty="0"/>
              <a:t>faktör analizindeki faktör yükleri genellikle korelasyonlar olsa da, </a:t>
            </a:r>
            <a:r>
              <a:rPr lang="tr-TR" dirty="0" smtClean="0"/>
              <a:t>doğrulayıcı </a:t>
            </a:r>
            <a:r>
              <a:rPr lang="tr-TR" dirty="0"/>
              <a:t>faktör analizindeki faktör yükleri daha çok </a:t>
            </a:r>
            <a:r>
              <a:rPr lang="tr-TR" dirty="0" smtClean="0"/>
              <a:t>standartlaştırılmamış </a:t>
            </a:r>
            <a:r>
              <a:rPr lang="tr-TR" dirty="0"/>
              <a:t>ya da </a:t>
            </a:r>
            <a:r>
              <a:rPr lang="tr-TR" dirty="0" smtClean="0"/>
              <a:t>standartlaştırılmış </a:t>
            </a:r>
            <a:r>
              <a:rPr lang="tr-TR" dirty="0"/>
              <a:t>biçimlerde olabilen regresyon katsayıları olarak yorumlanır. Gizil </a:t>
            </a:r>
            <a:r>
              <a:rPr lang="tr-TR" dirty="0" smtClean="0"/>
              <a:t>değişkenlerin </a:t>
            </a:r>
            <a:r>
              <a:rPr lang="tr-TR" dirty="0"/>
              <a:t>neden </a:t>
            </a:r>
            <a:r>
              <a:rPr lang="tr-TR" dirty="0" smtClean="0"/>
              <a:t>olduğu </a:t>
            </a:r>
            <a:r>
              <a:rPr lang="tr-TR" dirty="0"/>
              <a:t>varsayılan göstergeler “etki göstergeleri” (</a:t>
            </a:r>
            <a:r>
              <a:rPr lang="tr-TR" dirty="0" err="1"/>
              <a:t>effect</a:t>
            </a:r>
            <a:r>
              <a:rPr lang="tr-TR" dirty="0"/>
              <a:t> </a:t>
            </a:r>
            <a:r>
              <a:rPr lang="tr-TR" dirty="0" err="1"/>
              <a:t>indicator</a:t>
            </a:r>
            <a:r>
              <a:rPr lang="tr-TR" dirty="0"/>
              <a:t>) olarak adlandırılır. Bu </a:t>
            </a:r>
            <a:r>
              <a:rPr lang="tr-TR" dirty="0" smtClean="0"/>
              <a:t>bağlamda, </a:t>
            </a:r>
            <a:r>
              <a:rPr lang="tr-TR" dirty="0"/>
              <a:t>standart bir </a:t>
            </a:r>
            <a:r>
              <a:rPr lang="tr-TR" dirty="0" smtClean="0"/>
              <a:t>doğrulayıcı </a:t>
            </a:r>
            <a:r>
              <a:rPr lang="tr-TR" dirty="0"/>
              <a:t>faktör analizi ölçme modelindeki göstergeler “içsel” (</a:t>
            </a:r>
            <a:r>
              <a:rPr lang="tr-TR" dirty="0" err="1"/>
              <a:t>endogenous</a:t>
            </a:r>
            <a:r>
              <a:rPr lang="tr-TR" dirty="0"/>
              <a:t>) </a:t>
            </a:r>
            <a:r>
              <a:rPr lang="tr-TR" dirty="0" smtClean="0"/>
              <a:t>değişkenler </a:t>
            </a:r>
            <a:r>
              <a:rPr lang="tr-TR" dirty="0"/>
              <a:t>olarak ve faktörler ise </a:t>
            </a:r>
            <a:r>
              <a:rPr lang="tr-TR" dirty="0" smtClean="0"/>
              <a:t>“dışsal” </a:t>
            </a:r>
            <a:r>
              <a:rPr lang="tr-TR" dirty="0"/>
              <a:t>(</a:t>
            </a:r>
            <a:r>
              <a:rPr lang="tr-TR" dirty="0" err="1"/>
              <a:t>exogenous</a:t>
            </a:r>
            <a:r>
              <a:rPr lang="tr-TR" dirty="0"/>
              <a:t>) </a:t>
            </a:r>
            <a:r>
              <a:rPr lang="tr-TR" dirty="0" smtClean="0"/>
              <a:t>değişkenler </a:t>
            </a:r>
            <a:r>
              <a:rPr lang="tr-TR" dirty="0"/>
              <a:t>olarak kabul edilir (Brown, 2006; </a:t>
            </a:r>
            <a:r>
              <a:rPr lang="tr-TR" dirty="0" err="1"/>
              <a:t>Byrne</a:t>
            </a:r>
            <a:r>
              <a:rPr lang="tr-TR" dirty="0"/>
              <a:t>, 1994; </a:t>
            </a:r>
            <a:r>
              <a:rPr lang="tr-TR" dirty="0" err="1"/>
              <a:t>Kline</a:t>
            </a:r>
            <a:r>
              <a:rPr lang="tr-TR" dirty="0"/>
              <a:t>, 2005).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2264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Doğrulayıcı Faktör Analizi (DFA</a:t>
            </a:r>
            <a:r>
              <a:rPr lang="tr-TR" dirty="0" smtClean="0"/>
              <a:t>)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Doğrulayıcı </a:t>
            </a:r>
            <a:r>
              <a:rPr lang="tr-TR" dirty="0"/>
              <a:t>faktör analizi ölçme modelinde, bir göstergenin yalnızca bir faktörü </a:t>
            </a:r>
            <a:r>
              <a:rPr lang="tr-TR" dirty="0" smtClean="0"/>
              <a:t>ölçtüğü </a:t>
            </a:r>
            <a:r>
              <a:rPr lang="tr-TR" dirty="0"/>
              <a:t>ve ölçme hatalarının hem birbirlerinden ve hem de faktörlerden </a:t>
            </a:r>
            <a:r>
              <a:rPr lang="tr-TR" dirty="0" smtClean="0"/>
              <a:t>bağımsız olduğu </a:t>
            </a:r>
            <a:r>
              <a:rPr lang="tr-TR" dirty="0"/>
              <a:t>varsayılır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Doğrulayıcı </a:t>
            </a:r>
            <a:r>
              <a:rPr lang="tr-TR" dirty="0"/>
              <a:t>faktör analizinde her bir göstergenin sadece bir faktöre yüklü olması ve ölçme hatalarının birbirinden </a:t>
            </a:r>
            <a:r>
              <a:rPr lang="tr-TR" dirty="0" smtClean="0"/>
              <a:t>bağımsız </a:t>
            </a:r>
            <a:r>
              <a:rPr lang="tr-TR" dirty="0"/>
              <a:t>olması ilkeleri bazı yazarlarca </a:t>
            </a:r>
            <a:r>
              <a:rPr lang="tr-TR" dirty="0" smtClean="0"/>
              <a:t>(örneğin, </a:t>
            </a:r>
            <a:r>
              <a:rPr lang="tr-TR" dirty="0" err="1"/>
              <a:t>Anderson</a:t>
            </a:r>
            <a:r>
              <a:rPr lang="tr-TR" dirty="0"/>
              <a:t> &amp; </a:t>
            </a:r>
            <a:r>
              <a:rPr lang="tr-TR" dirty="0" err="1"/>
              <a:t>Gerbing</a:t>
            </a:r>
            <a:r>
              <a:rPr lang="tr-TR" dirty="0"/>
              <a:t>, 1988) “tek boyutlu ölçme” (</a:t>
            </a:r>
            <a:r>
              <a:rPr lang="tr-TR" dirty="0" err="1"/>
              <a:t>unidimensional</a:t>
            </a:r>
            <a:r>
              <a:rPr lang="tr-TR" dirty="0"/>
              <a:t> </a:t>
            </a:r>
            <a:r>
              <a:rPr lang="tr-TR" dirty="0" err="1"/>
              <a:t>measurement</a:t>
            </a:r>
            <a:r>
              <a:rPr lang="tr-TR" dirty="0"/>
              <a:t>) olarak tanımlanır. </a:t>
            </a:r>
          </a:p>
        </p:txBody>
      </p:sp>
    </p:spTree>
    <p:extLst>
      <p:ext uri="{BB962C8B-B14F-4D97-AF65-F5344CB8AC3E}">
        <p14:creationId xmlns:p14="http://schemas.microsoft.com/office/powerpoint/2010/main" val="740974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700</Words>
  <Application>Microsoft Office PowerPoint</Application>
  <PresentationFormat>Geniş ekran</PresentationFormat>
  <Paragraphs>28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DAVRANIŞ BİLİMLERİNDE İLERİ İSTATİSTİK  DOKTORA</vt:lpstr>
      <vt:lpstr>Doğrulayıcı Faktör Analizi (DFA) (Çokluk ve diğ., 2010)</vt:lpstr>
      <vt:lpstr>Doğrulayıcı Faktör Analizi (DFA) (Çokluk ve diğ., 2010)</vt:lpstr>
      <vt:lpstr>Doğrulayıcı Faktör Analizi (DFA) (Çokluk ve diğ., 2010)</vt:lpstr>
      <vt:lpstr>Doğrulayıcı Faktör Analizi (DFA) (Çokluk ve diğ., 2010)</vt:lpstr>
      <vt:lpstr>Doğrulayıcı Faktör Analizi (DFA) Modeli (Çokluk ve diğ., 2010)</vt:lpstr>
      <vt:lpstr>Doğrulayıcı Faktör Analizi (DFA) (Çokluk ve diğ., 2010)</vt:lpstr>
      <vt:lpstr>Doğrulayıcı Faktör Analizi (DFA) (Çokluk ve diğ., 2010)</vt:lpstr>
      <vt:lpstr>Doğrulayıcı Faktör Analizi (DFA) (Çokluk ve diğ., 2010)</vt:lpstr>
      <vt:lpstr>Doğrulayıcı Faktör Analizi (DFA) (Çokluk ve diğ., 2010)</vt:lpstr>
      <vt:lpstr>SPSS Uygulamaları</vt:lpstr>
      <vt:lpstr>Kaynak</vt:lpstr>
      <vt:lpstr>Genel Değerlendirme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35</cp:revision>
  <dcterms:created xsi:type="dcterms:W3CDTF">2017-05-18T14:31:00Z</dcterms:created>
  <dcterms:modified xsi:type="dcterms:W3CDTF">2018-01-31T20:11:32Z</dcterms:modified>
</cp:coreProperties>
</file>