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4" r:id="rId3"/>
    <p:sldId id="257" r:id="rId4"/>
    <p:sldId id="271" r:id="rId5"/>
    <p:sldId id="272" r:id="rId6"/>
    <p:sldId id="273" r:id="rId7"/>
    <p:sldId id="274" r:id="rId8"/>
    <p:sldId id="275" r:id="rId9"/>
    <p:sldId id="276" r:id="rId10"/>
    <p:sldId id="262" r:id="rId11"/>
    <p:sldId id="263" r:id="rId12"/>
    <p:sldId id="265" r:id="rId13"/>
    <p:sldId id="277" r:id="rId14"/>
    <p:sldId id="278" r:id="rId15"/>
    <p:sldId id="279" r:id="rId16"/>
    <p:sldId id="280" r:id="rId17"/>
    <p:sldId id="281" r:id="rId18"/>
    <p:sldId id="282" r:id="rId19"/>
    <p:sldId id="283" r:id="rId20"/>
    <p:sldId id="284" r:id="rId21"/>
    <p:sldId id="270"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20" name="19 Altbilgi Yer Tutucusu"/>
          <p:cNvSpPr>
            <a:spLocks noGrp="1"/>
          </p:cNvSpPr>
          <p:nvPr>
            <p:ph type="ftr" sz="quarter" idx="11"/>
          </p:nvPr>
        </p:nvSpPr>
        <p:spPr/>
        <p:txBody>
          <a:bodyPr/>
          <a:lstStyle>
            <a:extLst/>
          </a:lstStyle>
          <a:p>
            <a:endParaRPr lang="tr-TR" dirty="0"/>
          </a:p>
        </p:txBody>
      </p:sp>
      <p:sp>
        <p:nvSpPr>
          <p:cNvPr id="10" name="9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8" name="7 Altbilgi Yer Tutucusu"/>
          <p:cNvSpPr>
            <a:spLocks noGrp="1"/>
          </p:cNvSpPr>
          <p:nvPr>
            <p:ph type="ftr" sz="quarter" idx="11"/>
          </p:nvPr>
        </p:nvSpPr>
        <p:spPr/>
        <p:txBody>
          <a:bodyPr/>
          <a:lstStyle>
            <a:extLst/>
          </a:lstStyle>
          <a:p>
            <a:endParaRPr lang="tr-TR" dirty="0"/>
          </a:p>
        </p:txBody>
      </p:sp>
      <p:sp>
        <p:nvSpPr>
          <p:cNvPr id="9" name="8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4" name="3 Altbilgi Yer Tutucusu"/>
          <p:cNvSpPr>
            <a:spLocks noGrp="1"/>
          </p:cNvSpPr>
          <p:nvPr>
            <p:ph type="ftr" sz="quarter" idx="11"/>
          </p:nvPr>
        </p:nvSpPr>
        <p:spPr/>
        <p:txBody>
          <a:bodyPr/>
          <a:lstStyle>
            <a:extLst/>
          </a:lstStyle>
          <a:p>
            <a:endParaRPr lang="tr-TR" dirty="0"/>
          </a:p>
        </p:txBody>
      </p:sp>
      <p:sp>
        <p:nvSpPr>
          <p:cNvPr id="5" name="4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3" name="2 Altbilgi Yer Tutucusu"/>
          <p:cNvSpPr>
            <a:spLocks noGrp="1"/>
          </p:cNvSpPr>
          <p:nvPr>
            <p:ph type="ftr" sz="quarter" idx="11"/>
          </p:nvPr>
        </p:nvSpPr>
        <p:spPr/>
        <p:txBody>
          <a:bodyPr/>
          <a:lstStyle>
            <a:extLst/>
          </a:lstStyle>
          <a:p>
            <a:endParaRPr lang="tr-TR" dirty="0"/>
          </a:p>
        </p:txBody>
      </p:sp>
      <p:sp>
        <p:nvSpPr>
          <p:cNvPr id="4" name="3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dirty="0"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20BA1CF-4866-4F89-9584-05806920DB83}" type="datetimeFigureOut">
              <a:rPr lang="tr-TR" smtClean="0"/>
              <a:pPr/>
              <a:t>06.08.2011</a:t>
            </a:fld>
            <a:endParaRPr lang="tr-TR" dirty="0"/>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dirty="0"/>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74F43D5-9814-4F60-962B-43666A45C04D}" type="slidenum">
              <a:rPr lang="tr-TR" smtClean="0"/>
              <a:pPr/>
              <a:t>‹#›</a:t>
            </a:fld>
            <a:endParaRPr lang="tr-TR" dirty="0"/>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836712"/>
            <a:ext cx="7550656" cy="2880320"/>
          </a:xfrm>
        </p:spPr>
        <p:txBody>
          <a:bodyPr>
            <a:normAutofit fontScale="90000"/>
          </a:bodyPr>
          <a:lstStyle/>
          <a:p>
            <a:pPr algn="ctr" rtl="1">
              <a:lnSpc>
                <a:spcPct val="150000"/>
              </a:lnSpc>
              <a:spcBef>
                <a:spcPts val="1200"/>
              </a:spcBef>
              <a:spcAft>
                <a:spcPts val="1200"/>
              </a:spcAft>
            </a:pP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ar-SA" sz="4900" b="1" dirty="0" smtClean="0"/>
              <a:t>الوحدة </a:t>
            </a:r>
            <a:r>
              <a:rPr lang="ar-SA" sz="4800" b="1" dirty="0" smtClean="0"/>
              <a:t>الرابعة عشرة</a:t>
            </a:r>
            <a:r>
              <a:rPr lang="tr-TR" sz="4900" b="1" dirty="0" smtClean="0"/>
              <a:t/>
            </a:r>
            <a:br>
              <a:rPr lang="tr-TR" sz="4900" b="1" dirty="0" smtClean="0"/>
            </a:br>
            <a:r>
              <a:rPr lang="tr-TR" sz="4900" b="1" dirty="0" smtClean="0"/>
              <a:t>XIV. </a:t>
            </a:r>
            <a:r>
              <a:rPr lang="tr-TR" sz="4900" b="1" dirty="0"/>
              <a:t>ÜNİTE</a:t>
            </a:r>
            <a:r>
              <a:rPr lang="tr-TR" dirty="0"/>
              <a:t/>
            </a:r>
            <a:br>
              <a:rPr lang="tr-TR" dirty="0"/>
            </a:br>
            <a:endParaRPr lang="tr-TR" dirty="0"/>
          </a:p>
        </p:txBody>
      </p:sp>
      <p:sp>
        <p:nvSpPr>
          <p:cNvPr id="3" name="2 Alt Başlık"/>
          <p:cNvSpPr>
            <a:spLocks noGrp="1"/>
          </p:cNvSpPr>
          <p:nvPr>
            <p:ph type="subTitle" idx="1"/>
          </p:nvPr>
        </p:nvSpPr>
        <p:spPr>
          <a:xfrm>
            <a:off x="755576" y="3717032"/>
            <a:ext cx="7811208" cy="1688184"/>
          </a:xfrm>
        </p:spPr>
        <p:txBody>
          <a:bodyPr>
            <a:normAutofit fontScale="92500" lnSpcReduction="10000"/>
          </a:bodyPr>
          <a:lstStyle/>
          <a:p>
            <a:pPr algn="ctr"/>
            <a:r>
              <a:rPr lang="ar-SA" sz="4000" b="1" dirty="0" smtClean="0"/>
              <a:t>غير المنصرف</a:t>
            </a:r>
            <a:endParaRPr lang="tr-TR" sz="4400" b="1" dirty="0"/>
          </a:p>
          <a:p>
            <a:pPr algn="ctr">
              <a:lnSpc>
                <a:spcPct val="150000"/>
              </a:lnSpc>
              <a:spcBef>
                <a:spcPts val="1200"/>
              </a:spcBef>
              <a:spcAft>
                <a:spcPts val="1200"/>
              </a:spcAft>
            </a:pPr>
            <a:r>
              <a:rPr lang="tr-TR" sz="4000" b="1" i="1" dirty="0" smtClean="0"/>
              <a:t>GAYR-İ MUNSARİF</a:t>
            </a:r>
            <a:endParaRPr lang="tr-TR" sz="4000" b="1" i="1" dirty="0" smtClean="0"/>
          </a:p>
          <a:p>
            <a:pPr algn="ctr"/>
            <a:endParaRPr lang="tr-TR" sz="4000" dirty="0"/>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r"/>
            <a:r>
              <a:rPr lang="ar-SA" b="1" dirty="0" smtClean="0"/>
              <a:t>ج </a:t>
            </a:r>
            <a:r>
              <a:rPr lang="ar-SA" dirty="0" smtClean="0"/>
              <a:t>–</a:t>
            </a:r>
            <a:r>
              <a:rPr lang="ar-SA" b="1" dirty="0" smtClean="0"/>
              <a:t> الأسئلةُ عن النّصِّ</a:t>
            </a:r>
            <a:r>
              <a:rPr lang="tr-TR" dirty="0" smtClean="0"/>
              <a:t/>
            </a:r>
            <a:br>
              <a:rPr lang="tr-TR" dirty="0" smtClean="0"/>
            </a:br>
            <a:endParaRPr lang="tr-TR" dirty="0"/>
          </a:p>
        </p:txBody>
      </p:sp>
      <p:sp>
        <p:nvSpPr>
          <p:cNvPr id="3" name="2 İçerik Yer Tutucusu"/>
          <p:cNvSpPr>
            <a:spLocks noGrp="1"/>
          </p:cNvSpPr>
          <p:nvPr>
            <p:ph idx="1"/>
          </p:nvPr>
        </p:nvSpPr>
        <p:spPr>
          <a:xfrm>
            <a:off x="1403648" y="1124744"/>
            <a:ext cx="7530040" cy="5123656"/>
          </a:xfrm>
        </p:spPr>
        <p:txBody>
          <a:bodyPr>
            <a:normAutofit fontScale="85000" lnSpcReduction="20000"/>
          </a:bodyPr>
          <a:lstStyle/>
          <a:p>
            <a:pPr algn="r" rtl="1">
              <a:buNone/>
            </a:pPr>
            <a:r>
              <a:rPr lang="ar-SA" dirty="0" smtClean="0"/>
              <a:t>١</a:t>
            </a:r>
            <a:r>
              <a:rPr lang="ar-SA" b="1" dirty="0" smtClean="0"/>
              <a:t> </a:t>
            </a:r>
            <a:r>
              <a:rPr lang="ar-SA" dirty="0" smtClean="0"/>
              <a:t>– كَيفَ نَشَأَتِ الدِّراسَاتُ العَرَبِيّةُ بِفروعِهَا المختَلِفَةِ؟</a:t>
            </a:r>
            <a:endParaRPr lang="tr-TR" dirty="0" smtClean="0"/>
          </a:p>
          <a:p>
            <a:pPr algn="r" rtl="1">
              <a:buNone/>
            </a:pPr>
            <a:r>
              <a:rPr lang="ar-SA" dirty="0" smtClean="0"/>
              <a:t>٢</a:t>
            </a:r>
            <a:r>
              <a:rPr lang="ar-SA" b="1" dirty="0" smtClean="0"/>
              <a:t> </a:t>
            </a:r>
            <a:r>
              <a:rPr lang="ar-SA" dirty="0" smtClean="0"/>
              <a:t>– كَيفَ كَانَت مِحوَرِيَّةُ القرآنِ في الدِّراسَاتِ العَرَبِيّةِ؟</a:t>
            </a:r>
            <a:endParaRPr lang="tr-TR" dirty="0" smtClean="0"/>
          </a:p>
          <a:p>
            <a:pPr algn="r" rtl="1">
              <a:buNone/>
            </a:pPr>
            <a:r>
              <a:rPr lang="ar-SA" dirty="0" smtClean="0"/>
              <a:t>٣ – مَا هُو البَاعِثُ الأسَاسِيُّ عَلى اهتِمَامِ اللُّغَويّينَ بِجَمعِ الشَّواهِدِ اللُّغَويَّةِ؟</a:t>
            </a:r>
            <a:endParaRPr lang="tr-TR" dirty="0" smtClean="0"/>
          </a:p>
          <a:p>
            <a:pPr algn="r" rtl="1">
              <a:buNone/>
            </a:pPr>
            <a:r>
              <a:rPr lang="ar-SA" dirty="0" smtClean="0"/>
              <a:t>٤ – كَيفَ جَرَت مَنَاهِجُ التّعليمِ مُنذُ أقدَمِ العُصورِ الإسلامِيّةِ؟</a:t>
            </a:r>
            <a:endParaRPr lang="tr-TR" dirty="0" smtClean="0"/>
          </a:p>
          <a:p>
            <a:pPr algn="r" rtl="1">
              <a:buNone/>
            </a:pPr>
            <a:r>
              <a:rPr lang="ar-SA" dirty="0" smtClean="0"/>
              <a:t>٥ – كَيفَ أصبَحَتِ العَرَبِيّةُ لُغَةً عَالَمِيَّةً عَلى رَأيِ نُولدَكَه؟</a:t>
            </a:r>
            <a:endParaRPr lang="tr-TR" dirty="0" smtClean="0"/>
          </a:p>
          <a:p>
            <a:pPr algn="r" rtl="1">
              <a:buNone/>
            </a:pPr>
            <a:r>
              <a:rPr lang="ar-SA" dirty="0" smtClean="0"/>
              <a:t>٦ – عَن أيِّ شيءٍ كَانَ يُسأَلُ الصحَابِيُّ المشهورُ ابنُ عَبّاس؟ </a:t>
            </a:r>
            <a:endParaRPr lang="tr-TR" dirty="0" smtClean="0"/>
          </a:p>
          <a:p>
            <a:pPr algn="r" rtl="1">
              <a:buNone/>
            </a:pPr>
            <a:r>
              <a:rPr lang="ar-SA" dirty="0" smtClean="0"/>
              <a:t>٧ – هل يُمكِنُ أن يُعَدَّ تَفسيرُ ابنِ عَباسٍ نُواةً لِلمَعاجِمِ العَربِيّةِ، ولِمَاذَا؟  </a:t>
            </a:r>
            <a:endParaRPr lang="tr-TR" dirty="0" smtClean="0"/>
          </a:p>
          <a:p>
            <a:pPr algn="r" rtl="1">
              <a:buNone/>
            </a:pPr>
            <a:r>
              <a:rPr lang="ar-SA" dirty="0" smtClean="0"/>
              <a:t>٨ – كَيفَ بَدَأَت الدِّراساتُ المعجَمِيَّةُ؟</a:t>
            </a:r>
            <a:endParaRPr lang="tr-TR" dirty="0" smtClean="0"/>
          </a:p>
          <a:p>
            <a:pPr algn="r" rtl="1">
              <a:buNone/>
            </a:pPr>
            <a:r>
              <a:rPr lang="ar-SA" dirty="0" smtClean="0"/>
              <a:t>٩ – مَا أَقْدَمُ مُؤَلَّفٍ يَحْمِلُ عُنوانَ "غَريب القرآن"؟</a:t>
            </a:r>
            <a:endParaRPr lang="tr-TR" dirty="0" smtClean="0"/>
          </a:p>
          <a:p>
            <a:pPr algn="r">
              <a:buNone/>
            </a:pPr>
            <a:r>
              <a:rPr lang="ar-SA" dirty="0" smtClean="0"/>
              <a:t>١٠ – ما هي أهَمُّ أسبَابِ الاهتِمَامِ بالشِّعرِ في صَدرِ الإسلامِ؟</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endParaRPr lang="tr-TR" dirty="0" smtClean="0"/>
          </a:p>
          <a:p>
            <a:pPr>
              <a:buNone/>
            </a:pPr>
            <a:endParaRPr lang="tr-TR" dirty="0" smtClean="0"/>
          </a:p>
          <a:p>
            <a:pPr>
              <a:buNone/>
            </a:pPr>
            <a:endParaRPr lang="tr-TR" dirty="0" smtClean="0"/>
          </a:p>
          <a:p>
            <a:pPr algn="ctr" rtl="1">
              <a:buNone/>
            </a:pPr>
            <a:r>
              <a:rPr lang="ar-SA" sz="4000" b="1" dirty="0" smtClean="0"/>
              <a:t>الدرس الثاني</a:t>
            </a:r>
            <a:endParaRPr lang="tr-TR" sz="4000" dirty="0" smtClean="0"/>
          </a:p>
          <a:p>
            <a:pPr algn="ctr">
              <a:buNone/>
            </a:pPr>
            <a:r>
              <a:rPr lang="ar-SA" sz="4000" b="1" dirty="0" smtClean="0"/>
              <a:t>أ </a:t>
            </a:r>
            <a:r>
              <a:rPr lang="ar-SA" sz="4000" dirty="0" smtClean="0"/>
              <a:t>-</a:t>
            </a:r>
            <a:r>
              <a:rPr lang="ar-SA" sz="4000" b="1" dirty="0" smtClean="0"/>
              <a:t> اَلنَّصُّ </a:t>
            </a:r>
            <a:r>
              <a:rPr lang="ar-SA" sz="4000" b="1" dirty="0" smtClean="0"/>
              <a:t>(</a:t>
            </a:r>
            <a:r>
              <a:rPr lang="ar-SA" sz="4000" b="1" dirty="0" smtClean="0"/>
              <a:t>٢٨</a:t>
            </a:r>
            <a:r>
              <a:rPr lang="ar-SA" sz="4000" b="1" dirty="0" smtClean="0"/>
              <a:t>) </a:t>
            </a:r>
            <a:endParaRPr lang="tr-TR" sz="4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اَلأَلْفَاظُ اْلإسْلامِيَّةُ</a:t>
            </a:r>
            <a:endParaRPr lang="tr-TR" dirty="0"/>
          </a:p>
        </p:txBody>
      </p:sp>
      <p:sp>
        <p:nvSpPr>
          <p:cNvPr id="3" name="2 İçerik Yer Tutucusu"/>
          <p:cNvSpPr>
            <a:spLocks noGrp="1"/>
          </p:cNvSpPr>
          <p:nvPr>
            <p:ph idx="1"/>
          </p:nvPr>
        </p:nvSpPr>
        <p:spPr/>
        <p:txBody>
          <a:bodyPr>
            <a:normAutofit fontScale="92500" lnSpcReduction="10000"/>
          </a:bodyPr>
          <a:lstStyle/>
          <a:p>
            <a:pPr algn="r">
              <a:buNone/>
            </a:pPr>
            <a:r>
              <a:rPr lang="ar-SA" dirty="0" smtClean="0"/>
              <a:t>نُريدُ بِالعَصْرِ الإسلامِيِّ في صَدَدِ اللُّغَةِ العربيّةِ، الزَّمَنَ الذي مَرَّ بِاللُّغَةِ بَعْدَ ظُهُورِ الإسْلامِ، حَتَّى كُتِبَتِ العُلومُ الإسْلامِيّةُ: كَالتَّفْسيرِ، والحَديثِ، وسَائِرِ العُلومِ الشَّرْعِيَّةِ واللُّغَوِيّةِ ونَحْوِهَا، إلى عَصْرِ النَّهْضَةِ العَبَّاسِيَّةِ. ولا مُشَاحَّةَ في أنَّ الإسْلامَ، أَثَّرَ في اللُّغَةِ تَأْثيراً كَبيراً، كَانَ تَابِعاً لِتَأْثيرِهِ في العَادَاتِ والآدَابِ والاِعْتِقادَاتِ</a:t>
            </a:r>
            <a:r>
              <a:rPr lang="ar-SA" dirty="0" smtClean="0"/>
              <a:t>..</a:t>
            </a:r>
          </a:p>
          <a:p>
            <a:pPr algn="r">
              <a:buNone/>
            </a:pPr>
            <a:r>
              <a:rPr lang="ar-SA" dirty="0" smtClean="0"/>
              <a:t>ويَدْخُلُ في ذَلِكَ مَا طَرَأَ عَلى اللُّغَةِ مِن الاِصْطِلاَحَاتِ الدِّينِيَّةِ والفِقْهِيَّةِ، واللُّغَوِيَّةِ، والأَدَبيّةِ، ومَا دَخَلَهَا مِن الأَلْفَاظِ الإدَارِيَّةِ علَى أَثَرِ إنْشاءِ الحُكُومَةِ ودَوَائِرِهَا وفُرُوعِهَا، ثُم الأَلْفاظِ العِلْمِيَّةِ، والفَلْسَفيَّةِ، بِتَرْجَمَةِ كُتُبِ اليُونَانِ، والفُرْسِ، والهُنُودِ، إلى العَربِيّةِ..</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marL="0" indent="0" algn="r" rtl="1">
              <a:buNone/>
            </a:pPr>
            <a:r>
              <a:rPr lang="ar-SA" dirty="0" smtClean="0"/>
              <a:t>ولِذَلِكَ قَسَمْنَا الكَلامَ في العَصْرِ الإسْلامِيّ إلى ثَلاثَةِ فُصولٍ: نَقْتَصِرُ في هذا الفَصْلِ عَلى مَا دَخَلَ اللُّغَةَ العَربيّةَ مِن التَّغْييرِ بِسَبَبِ العُلومِ الإسْلامِيّةِ وهُو مَا عَبَّرْنَا عَنهُ بِالأَلْفَاظِ الإسْلامِيّةِ، ونُفْرِدُ لِكُلٍّ مِن التَّغْييرَاتِ الإدَارِيَّةِ والأَجْنَبِيَّةِ فَصْلاً خَاصّاً.</a:t>
            </a:r>
            <a:endParaRPr lang="tr-TR" dirty="0" smtClean="0"/>
          </a:p>
          <a:p>
            <a:pPr marL="0" indent="0" algn="r">
              <a:buNone/>
            </a:pPr>
            <a:r>
              <a:rPr lang="ar-SA" dirty="0" smtClean="0"/>
              <a:t>فَتَأْثيرُ العُلومِ الإسْلامِيّةِ عَلى اللُّغَةِ، يَكَادُ يَكونُ مَحْصوراً في تَنْويعِ الأَلفَاظِ العَربِيّةِ وتَغْييرِ مَعانِيها لِلتَّعْبيرِ عَمَّا أَحْدَثَهُ الإسْلامُ مِن المعانِي الجَديدَةِ، بِلا إدْخَالِ أَلفَاظٍ أعْجَمِيَّةٍ إلا نَادِراً.</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620688"/>
            <a:ext cx="7498080" cy="5627712"/>
          </a:xfrm>
        </p:spPr>
        <p:txBody>
          <a:bodyPr>
            <a:normAutofit fontScale="92500" lnSpcReduction="10000"/>
          </a:bodyPr>
          <a:lstStyle/>
          <a:p>
            <a:pPr marL="0" indent="0" algn="r" rtl="1">
              <a:buNone/>
            </a:pPr>
            <a:r>
              <a:rPr lang="ar-SA" dirty="0" smtClean="0"/>
              <a:t>١-الاِصْطِلاحَاتُ الشّرْعِيَّةُ والفِقْهِيَّةُ</a:t>
            </a:r>
            <a:endParaRPr lang="tr-TR" dirty="0" smtClean="0"/>
          </a:p>
          <a:p>
            <a:pPr marL="0" indent="0" algn="r" rtl="1">
              <a:buNone/>
            </a:pPr>
            <a:r>
              <a:rPr lang="ar-SA" dirty="0" smtClean="0"/>
              <a:t>وأَشْهَرُ مَا حَدَثَ مِن التَّنَوُّعَاتِ في الأَلفاظِ العَرَبِيَّةِ في العَصْرِ الإسْلامِيّ، المصْطَلَحَاتُ الدِّينِيّةُ، والشَّرْعِيّةُ، والفِقْهِيَّةُ، واللُّغَوِيّةُ.. وكَانَتْ ألْفَاظُهُا مَوْجُودَةً قَبْلَ الإسْلامِ، ولَكِنَّهَا كَانَتْ تَدُلُّ عَلى مَعَانٍ أُخْرَى، فَتَحَوَّلَتْ لِلدَّلالَةِ عَلى مَا يُقَارِبُهَا مِن المعَانِي الجَديدَةِ. فَلَفْظُ "المؤْمِن" مَثَلاً كَانَ مَعْرُوفاً في الجَاهِليَّةِ، ولَكِنَّه كَانَ يَدُلُّ عِنْدَهمْ عَلى الأَمَانِ، أوْ الإيمان وهُو التَّصْديقُ، فَأَصْبَحَ بَعْدَ الإسْلامِ يَدُلُّ عَلى المؤْمِنِ وهو غَيرُ الكَافِرِ، ولَه في الشَّرِيعَةِ شُروطٌ مُعَيَّنَةٌ لَمْ تَكُنْ مِن قَبْلُ.. وكذلِكَ المسْلِمُ، والكَافِرُ، والفَاسِقُ، ونَحْوُهُ. ومِمَّا حَدَثَ مِن المصْطَلَحَاتِ الشَّرْعِيَّةِ الصَّلاةُ، وأَصْلُهَا في العربِيّةِ الدُّعَاءُ، وكَذلِكَ الرُّكوعُ، والسُّجودُ، والحَجُّ، والزَّكَاةُ، والنِّكاحُ، فَقَدْ كَانَ لِهذهِ الألْفَاظِ وأَشْبَاهِها مَعَانٍ تَبَدَّلَتْ بِالإسْلامِ وتَنَوَّعَتْ.</a:t>
            </a:r>
            <a:endParaRPr lang="tr-TR" dirty="0" smtClean="0"/>
          </a:p>
          <a:p>
            <a:pPr marL="0" indent="0" algn="r">
              <a:buNone/>
            </a:pP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وقِسْ عَلى ذَلِكَ في الاِصْطِلاحَاتِ الفِقْهِيّةِ..كالاِبْلاءِ، والظِّهَارِ، والعِدَّةِ، والحِضَانَةِ، والاِعْتَاقِ، والاِسْتِيلاءِ، والتَّعْزيرِ، واللَّقيطِ، والآبِقِ، والوَديعَةِ، والعَارِيَةِ، والشُّفْعَةِ، والمنَاسَخَةِ، والفَرائِضِ، والقَسَامَةِ، وغَيْرِهَا..</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332656"/>
            <a:ext cx="7498080" cy="5915744"/>
          </a:xfrm>
        </p:spPr>
        <p:txBody>
          <a:bodyPr>
            <a:normAutofit/>
          </a:bodyPr>
          <a:lstStyle/>
          <a:p>
            <a:pPr marL="0" indent="0" algn="r" rtl="1">
              <a:buNone/>
            </a:pPr>
            <a:r>
              <a:rPr lang="ar-SA" dirty="0" smtClean="0"/>
              <a:t>٢-الاِصْطِلاَحَاتُ اللُّغَوِيَّةُ</a:t>
            </a:r>
            <a:endParaRPr lang="tr-TR" dirty="0" smtClean="0"/>
          </a:p>
          <a:p>
            <a:pPr marL="0" indent="0" algn="r" rtl="1">
              <a:buNone/>
            </a:pPr>
            <a:r>
              <a:rPr lang="ar-SA" dirty="0" smtClean="0"/>
              <a:t>ويُقَالُ نَحْوُ ذَلِكَ في الاِصْطِلاحَاتِ اللُّغَوِيّةِ التي اِقْتَضَتْهَا العُلومُ اللُّغَوِيّةِ.. كَالنَّحْوِ، والعَروضِ، والشِّعْرِ، والإعْرابِ، والإدْغَامِ، والإعْلالِ، والحقيقَةِ والمجَازِ، والنَقْضِ، والمنْعِ، والقَلْبِ، والرَّفْعِ والنَّصْبِ، والخَفْضِ، والمديدِ، والطَّويلِ، وغَيْرِهَا مِن أسْمَاءِ البُحُورِ وضُروبِ الإعْرابِ والتَّصْريفِ، وهِيَ كَثيرَةٌ جِدّاً ولَهَا فُروعٌ واشْتِقاقَاتٌ.. حَتَّى لَقدْ أَصْبَحَ لِلّفْظِ الواحِدِ مَعْنًى فِقْهِيٌّ، وآخَرُ لُغَوِيٌّ، وآخَرُ عَروضِيٌّ، وآخَرُ دِينِيٌّ، مِمَّا لا يُمْكِنُ حَصْرُهُ. وسنَذكُرُ أَمْثِلَةً أَخْرَى عِندَ الكَلامِ عَلى اِصْطِلاحَاتِ المنْطِقِ وعِلمِ الكَلامِ.</a:t>
            </a:r>
            <a:endParaRPr lang="tr-TR" dirty="0" smtClean="0"/>
          </a:p>
          <a:p>
            <a:pPr marL="0" indent="0" algn="r">
              <a:buNone/>
            </a:pP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وأَحْدَثَ الإسْلامُ تَغْييراً كَبيراً في أَسَالِيبِ التَّعْبيرِ، كَقَوْلِهِمْ : "أَطَالَ اللهُ بَقَاءَكَ" فَإنَّ أَوَّلَ مَن قَالَهَا عُمَرُ بْنُ الخَطَّابِ لِعَلِيِ بْنِ أبي طَالِبٍ.</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332656"/>
            <a:ext cx="7498080" cy="5915744"/>
          </a:xfrm>
        </p:spPr>
        <p:txBody>
          <a:bodyPr>
            <a:normAutofit fontScale="92500" lnSpcReduction="20000"/>
          </a:bodyPr>
          <a:lstStyle/>
          <a:p>
            <a:pPr marL="0" indent="0" algn="r" rtl="1">
              <a:buNone/>
            </a:pPr>
            <a:r>
              <a:rPr lang="ar-SA" dirty="0" smtClean="0"/>
              <a:t>٣-الأَلْفَاظُ المهْمَلَةُ</a:t>
            </a:r>
            <a:endParaRPr lang="tr-TR" dirty="0" smtClean="0"/>
          </a:p>
          <a:p>
            <a:pPr marL="0" indent="0" algn="r" rtl="1">
              <a:buNone/>
            </a:pPr>
            <a:r>
              <a:rPr lang="ar-SA" dirty="0" smtClean="0"/>
              <a:t>وكَمَا أَحْدَثَ الإسْلامُ ألْفَاظاً جَديدَةً لِلتَّعْبيرِ عَن مَعَانٍ جَديدَةٍ، اِقْتَضَاها الشَّرْعُ الجَديدُ والعِلْمُ الجديدُ.. فَقَدْ مَحَا مِن اللُّغَةِ أَلْفَاظاً قَديمَةً، ذَهَبَتْ بِذَهَابِ بَعْضِ اِعْتِقَادَاتِ الجَاهِليَّةِ وعَادَاتِهم.. مِنهَا قَوْلُهم " المِرْبَاعُ" وهُوَ رُبْعُ الغَنيمَةِ الذي كَانَ يَأْخُذُهُ الرَّئِيسُ في الجَاهِليَّةِ. و"النَّشيطَةُ" وهِيَ مَا أَصَابَ الرَّئيسَ قَبْلَ أَنْ يَصيرَ إلى يَيْضَةِ القَوْمِ، أوْ مَا يَغْنَمُهُ الغُزَاةُ في الطَّريقِ قَبْلَ الوُصولِ إلى الموْضِعِ الذي قَصَدُوه. و"المكْس"</a:t>
            </a:r>
            <a:r>
              <a:rPr lang="tr-TR" dirty="0" smtClean="0"/>
              <a:t>]</a:t>
            </a:r>
            <a:r>
              <a:rPr lang="ar-SA" dirty="0" smtClean="0"/>
              <a:t>بِفَتْحِ المِيم</a:t>
            </a:r>
            <a:r>
              <a:rPr lang="tr-TR" dirty="0" smtClean="0"/>
              <a:t>[ </a:t>
            </a:r>
            <a:r>
              <a:rPr lang="ar-SA" dirty="0" smtClean="0"/>
              <a:t>وهو دَرَاهِمُ كَانَتْ تُؤْخَذُ مِن بَائِعِ السِّلَعِ في الأَسْواقِ في الجَاهِليّةِ. وكَذلِكَ الإتَاوَةُ، والحُلْوَانُ. وِمِمّا أُبْطِلَ قَوْلُهُم: "أنْعِمْ صَبَاحاً وأنْعِمْ ظَلاماً" وقَوْلُهم المسلَكُ: "أَبَيْتَ اللَّعْنَ" وقَولُ الممْلوكِ لِمَالِكِه: "رَبِّي". وتَسْمِيَةُ مَن لَمْ يَحُجَّ "صَرورَة" وغَيْرُ ذَلِكَ. وقدْ نَرَى هذه الأَلفَاظَ مُسْتَعْمَلاً في اللُّغَةِ الآنَ فَهُوَ، إمَّا مُسْتَعْمَلٌ في غَيرِ مَعْنَاهُ الأَصْلِيِّ.. وإمّا أَنَّهُ قَدْ أُرْجِعَ إليهِ بَعْدَ اِهْمَالِهِ.. </a:t>
            </a:r>
            <a:endParaRPr lang="tr-TR" dirty="0" smtClean="0"/>
          </a:p>
          <a:p>
            <a:pPr marL="0" indent="0" algn="r">
              <a:buNone/>
            </a:pP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عَلى أنَّنَا لا نَشُكُّ في اِهْمَالِ كَثيرٍ مِن الأَلْفاظِ العَربيَّةِ في القَرْنَيْنِ الأَوَّلَيْنِ لِلهِجْرَةِ، ولا سَبَبَ لِذَلِكَ غَيْرَ مَا يَقْتَضيهِ النُّمُوُّ مِن التَّجَدُّدِ والدُّثورِ..يَكْفي لِتَحْقيقِ ذَلِكَ، مُراجَعَةُ المعْجَمَاتِ وتَدَبُّرُ أَلْفَاظِها، فإنَّكَ تَرَى فيها مِئَاتٍ وأُلوفاً مِن الأَلفَاظِ التي بَطَلَ اسْتِعْمَالُها، ولا نَظُنُّهمْ جَمَعوهَا في صَدْرِ الإسْلامِ، إلا لِأَنَّهَا كَانَتْ شَائِعَةً عَلى أَلْسِنَةِ العَرَبِ.</a:t>
            </a:r>
            <a:endParaRPr lang="tr-TR" dirty="0" smtClean="0"/>
          </a:p>
          <a:p>
            <a:pPr algn="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rtl="1">
              <a:buNone/>
            </a:pPr>
            <a:endParaRPr lang="tr-TR" b="1" dirty="0" smtClean="0"/>
          </a:p>
          <a:p>
            <a:pPr rtl="1">
              <a:buNone/>
            </a:pPr>
            <a:endParaRPr lang="tr-TR" b="1" dirty="0" smtClean="0"/>
          </a:p>
          <a:p>
            <a:pPr algn="ctr" rtl="1">
              <a:buNone/>
            </a:pPr>
            <a:r>
              <a:rPr lang="ar-SA" sz="4000" b="1" dirty="0" smtClean="0"/>
              <a:t>الدرس الأول</a:t>
            </a:r>
            <a:endParaRPr lang="tr-TR" sz="4000" dirty="0" smtClean="0"/>
          </a:p>
          <a:p>
            <a:pPr algn="ctr" rtl="1">
              <a:buNone/>
            </a:pPr>
            <a:r>
              <a:rPr lang="ar-SA" sz="4000" b="1" dirty="0" smtClean="0"/>
              <a:t>أ </a:t>
            </a:r>
            <a:r>
              <a:rPr lang="ar-SA" sz="4000" dirty="0" smtClean="0"/>
              <a:t>-</a:t>
            </a:r>
            <a:r>
              <a:rPr lang="ar-SA" sz="4000" b="1" dirty="0" smtClean="0"/>
              <a:t> اَلنَّصُّ </a:t>
            </a:r>
            <a:r>
              <a:rPr lang="ar-SA" sz="4000" b="1" dirty="0" smtClean="0"/>
              <a:t>(</a:t>
            </a:r>
            <a:r>
              <a:rPr lang="ar-SA" sz="4000" b="1" dirty="0" smtClean="0"/>
              <a:t>٢٧</a:t>
            </a:r>
            <a:r>
              <a:rPr lang="ar-SA" sz="4000" b="1" dirty="0" smtClean="0"/>
              <a:t>)</a:t>
            </a:r>
            <a:r>
              <a:rPr lang="ar-SA" b="1" dirty="0" smtClean="0"/>
              <a:t>                                                             </a:t>
            </a:r>
            <a:endParaRPr lang="tr-TR" dirty="0" smtClean="0"/>
          </a:p>
          <a:p>
            <a:pPr algn="ctr">
              <a:buNone/>
            </a:pP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وقدْ يُعْتَرَضُ عَلى ذَلكَ أنَّ تِلكَ الأَلْفَاظَ إنَّمَا أُهْمِلَتْ في العُصورِ الأخيرَةِ فَلا نُنْكِرُ إهْمَالَ بَعْضِهَا في هذه العُصورِ، ولَكِنَّ جَانِباً كَبيراً مِنها أُهْمِلَ في العُصورِ الأُولَى، فَضْلاً عَمَّا قَلَّ اسْتِعْمَالُهُ قَبلَ الإسْلامِ..حَتَّى لَقدْ كَانَ أَحَدُهمْ يَسْمَعُ أَعْرَابِيّاً يَتَكَلَّمُ، فَإذَا ذَكَرَ أَلفاظاً مُهْمَلَةً أُغْلِقَ عَلى السَّامِعِ فَهْمُها ولَوْ كَانَ لُغَوِياً...</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ج </a:t>
            </a:r>
            <a:r>
              <a:rPr lang="ar-SA" dirty="0" smtClean="0"/>
              <a:t>–</a:t>
            </a:r>
            <a:r>
              <a:rPr lang="ar-SA" b="1" dirty="0" smtClean="0"/>
              <a:t> الأسئلةُ عن النّصِّ</a:t>
            </a:r>
            <a:endParaRPr lang="tr-TR" dirty="0"/>
          </a:p>
        </p:txBody>
      </p:sp>
      <p:sp>
        <p:nvSpPr>
          <p:cNvPr id="3" name="2 İçerik Yer Tutucusu"/>
          <p:cNvSpPr>
            <a:spLocks noGrp="1"/>
          </p:cNvSpPr>
          <p:nvPr>
            <p:ph idx="1"/>
          </p:nvPr>
        </p:nvSpPr>
        <p:spPr/>
        <p:txBody>
          <a:bodyPr>
            <a:normAutofit fontScale="85000" lnSpcReduction="20000"/>
          </a:bodyPr>
          <a:lstStyle/>
          <a:p>
            <a:pPr algn="r" rtl="1">
              <a:buNone/>
            </a:pPr>
            <a:r>
              <a:rPr lang="ar-SA" dirty="0" smtClean="0"/>
              <a:t>١</a:t>
            </a:r>
            <a:r>
              <a:rPr lang="ar-SA" b="1" dirty="0" smtClean="0"/>
              <a:t> </a:t>
            </a:r>
            <a:r>
              <a:rPr lang="ar-SA" dirty="0" smtClean="0"/>
              <a:t>– مَاذا يُقصَدُ بِالعَصرِ الإسلامِيّ في صَدَدِ اللُّغَةِ؟</a:t>
            </a:r>
            <a:endParaRPr lang="tr-TR" dirty="0" smtClean="0"/>
          </a:p>
          <a:p>
            <a:pPr algn="r" rtl="1">
              <a:buNone/>
            </a:pPr>
            <a:r>
              <a:rPr lang="ar-SA" dirty="0" smtClean="0"/>
              <a:t>٢</a:t>
            </a:r>
            <a:r>
              <a:rPr lang="ar-SA" b="1" dirty="0" smtClean="0"/>
              <a:t> </a:t>
            </a:r>
            <a:r>
              <a:rPr lang="ar-SA" dirty="0" smtClean="0"/>
              <a:t>– كَم فَصلاً قَسَمَ المؤلِفُ الكَلامَ في العَصرِ الإسلامِيّ؟</a:t>
            </a:r>
            <a:endParaRPr lang="tr-TR" dirty="0" smtClean="0"/>
          </a:p>
          <a:p>
            <a:pPr algn="r" rtl="1">
              <a:buNone/>
            </a:pPr>
            <a:r>
              <a:rPr lang="ar-SA" dirty="0" smtClean="0"/>
              <a:t>٣ – كَيفَ كَانَ تَأثِيرُ العُلومِ الإسلامِيةِ عَلى اللُّغَةِ؟ </a:t>
            </a:r>
            <a:endParaRPr lang="tr-TR" dirty="0" smtClean="0"/>
          </a:p>
          <a:p>
            <a:pPr algn="r" rtl="1">
              <a:buNone/>
            </a:pPr>
            <a:r>
              <a:rPr lang="ar-SA" dirty="0" smtClean="0"/>
              <a:t>٤ – مَا أَشْهَرُ التَّنَوُّعَاتِ في الأَلفاظِ العَرَبِيَّةِ في العَصْرِ الإسْلامِيّ؟</a:t>
            </a:r>
            <a:endParaRPr lang="tr-TR" dirty="0" smtClean="0"/>
          </a:p>
          <a:p>
            <a:pPr algn="r" rtl="1">
              <a:buNone/>
            </a:pPr>
            <a:r>
              <a:rPr lang="ar-SA" dirty="0" smtClean="0"/>
              <a:t>٥ – اُذكُر بَعضَ الاصطِلاحَاتِ اللُّغَويّةِ الجديدَةِ.</a:t>
            </a:r>
            <a:endParaRPr lang="tr-TR" dirty="0" smtClean="0"/>
          </a:p>
          <a:p>
            <a:pPr algn="r" rtl="1">
              <a:buNone/>
            </a:pPr>
            <a:r>
              <a:rPr lang="ar-SA" dirty="0" smtClean="0"/>
              <a:t>٦ – هل أحدَثَ الإسلامُ تَغيِيراً في أسالِيبِ التَّعبيرِ؟</a:t>
            </a:r>
            <a:endParaRPr lang="tr-TR" dirty="0" smtClean="0"/>
          </a:p>
          <a:p>
            <a:pPr algn="r" rtl="1">
              <a:buNone/>
            </a:pPr>
            <a:r>
              <a:rPr lang="ar-SA" dirty="0" smtClean="0"/>
              <a:t>٧ – هل مَحَا الإسلامُ مِن اللُّغَةِ ألفَاظاً قَديمَةً، وكيفَ كَانَ ذلِكَ؟  </a:t>
            </a:r>
            <a:endParaRPr lang="tr-TR" dirty="0" smtClean="0"/>
          </a:p>
          <a:p>
            <a:pPr algn="r" rtl="1">
              <a:buNone/>
            </a:pPr>
            <a:r>
              <a:rPr lang="ar-SA" dirty="0" smtClean="0"/>
              <a:t>٨ – هل نَرَى في المعجَماتِ مِئاتٍ وأُلوفاً مِن الألفاظِ التي بَطَلَ استِعمَالُها؟</a:t>
            </a:r>
            <a:endParaRPr lang="tr-TR" dirty="0" smtClean="0"/>
          </a:p>
          <a:p>
            <a:pPr algn="r" rtl="1">
              <a:buNone/>
            </a:pPr>
            <a:r>
              <a:rPr lang="ar-SA" dirty="0" smtClean="0"/>
              <a:t>٩ – مَتَى أهمِلَت هذه الكَلمَاتُ، أَقَبلَ الإسلامِ أم بَعدَه؟</a:t>
            </a:r>
            <a:endParaRPr lang="tr-TR" dirty="0" smtClean="0"/>
          </a:p>
          <a:p>
            <a:pPr algn="r" rtl="1">
              <a:buNone/>
            </a:pPr>
            <a:r>
              <a:rPr lang="ar-SA" dirty="0" smtClean="0"/>
              <a:t>١٠ – مِن أينَ عَرَفنَا إهمَالَ كَثيرٍ مِن الكَلماتِ العرَبيةِ في القَرْنَيْنِ الأَوَّلَيْنِ لِلهِجْرَةِ؟</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لَوْلا القُرآنُ مَا كَانَتْ عَرَبِيَّةٌ</a:t>
            </a:r>
            <a:endParaRPr lang="tr-TR" dirty="0"/>
          </a:p>
        </p:txBody>
      </p:sp>
      <p:sp>
        <p:nvSpPr>
          <p:cNvPr id="3" name="2 İçerik Yer Tutucusu"/>
          <p:cNvSpPr>
            <a:spLocks noGrp="1"/>
          </p:cNvSpPr>
          <p:nvPr>
            <p:ph idx="1"/>
          </p:nvPr>
        </p:nvSpPr>
        <p:spPr>
          <a:xfrm>
            <a:off x="1435608" y="1447800"/>
            <a:ext cx="7498080" cy="4800600"/>
          </a:xfrm>
        </p:spPr>
        <p:txBody>
          <a:bodyPr>
            <a:normAutofit fontScale="92500" lnSpcReduction="20000"/>
          </a:bodyPr>
          <a:lstStyle/>
          <a:p>
            <a:pPr algn="r">
              <a:buNone/>
            </a:pPr>
            <a:r>
              <a:rPr lang="ar-SA" dirty="0" smtClean="0"/>
              <a:t>نَشَأَتِ الدِّرَاسَاتُ العَربيةُ بِفُروعِهَا المخْتَلِفَةِ، مُتَعَلِّقَةً بِالقرآنِ الكَريمِ،  كِتَابِ اللهِ العَزِيزِ، فَكَأَنَّ القرآنَ هُوَ المِحْوَرُ، الذي دارَتْ حَوْلَهُ تِلْكَ الدِّرَاسَاتُ المخْتَلِفَةُ، سَوَاءٌ مِنهَا تِلكَ الدِّرَاسَاتُ، التي تَتَعَلَّقُ تَعَلُّقاً مُبَاشِراً بِتَفْسيرِ القرآنِ، وتَوْضيحِ آيَاتِهِ، وتَبْيينِ مَعْنَاهُ، واسْتِنْبَاطِ أَحْكَامِ الشَّريعَةِ مِنه، أوْ تِلكَ التي تَخْدُمُ هذه الأَعْرَاضَ جَميعَها، بِالبَحْثِ في دَلالَةِ اللَّفْظ</a:t>
            </a:r>
            <a:r>
              <a:rPr lang="ar-SA" u="sng" dirty="0" smtClean="0"/>
              <a:t>ِ</a:t>
            </a:r>
            <a:r>
              <a:rPr lang="ar-SA" dirty="0" smtClean="0"/>
              <a:t>، واشْتِقاقِ الصِّيَغِ، وتَرْكِيبِ الجُمَلِ، والأُسْلوبِ والصُّوَرِ الكَلامِيَّةِ، واخْتِلافِها بِاخْتِلافِ المقَامِ، حَتَّى تِلكَ الدِّراساتُ التي تَتَعَلَّقُ بِالرَّسْمِ الإمْلائِيّ، والفَلكِ، والرِّيَاضَة، واسْتِكْنَاهِ أَسْرَارِ الطَّبيعَةِ. كُلُّ هذه الدِّراسَاتِ قَامَتْ أساساً، لِخِدْمَةِ الدِّينِ الإسْلامِيّ، ولِغَرَضِ فَهْمِ القرآنِ الكَريمِ، مَصْدَرِ التَّشْريعِ الإسْلامِيّ، دُسْتورِ المسْلِمينَ.</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548680"/>
            <a:ext cx="7498080" cy="5699720"/>
          </a:xfrm>
        </p:spPr>
        <p:txBody>
          <a:bodyPr>
            <a:normAutofit/>
          </a:bodyPr>
          <a:lstStyle/>
          <a:p>
            <a:pPr algn="r">
              <a:buNone/>
            </a:pPr>
            <a:r>
              <a:rPr lang="ar-SA" dirty="0" smtClean="0"/>
              <a:t>فَقَد "اتَّصَلَ الدِّينُ بِاللُّغَةِ، اِتِّصالاً وَثيقاً في العُصورِ الإسْلامِيَّةِ كُلِّهَا، وكَانَ البَاعِثُ عَلى اهْتِمَامِ عُلَمَاءِ اللُّغَةِ، بِجَمْعِ الشَّوَاهِدِ اللُّغَوِيَّةِ، وتَقْعِيدِ اللُّغَةِ، بَاعِثاً دِينِيّاً، هو ضَبْطُ نُصوصِ القرآنِ الكَريمِ، وتَعْليمِ الطُّلابِ لُغَةَ القرآنِ، وجَرَتْ مَنَاهِجُ التَّعْليمِ مُنْذُ أَقْدَمِ العُصورِ الإسْلامِيَّةِ، عَلى المزْجِ بَيْنَ المعَارِفِ الدّينِيَّةِ واللُّغَوِيَّةِ، في الكَتَاتِيبِ والمسَاجِدِ والمجْتَمَعاتِ، ثمّ في المدَارِسِ المنَظَّمَةِ فيمَا بَعْد. ومِن ثَمَّ كَانَ اللُّغَوِيُّ غَالِباً رَجُلَ دِينٍ، ولا تَرَى عَالِماً مِن عُلَمَاءِ اللُّغَةِ القُدَامَى، إلاّ كَانَ مُقْرِئاً، أوْ مُفَسِّراً، أوْ مُحَدِّثاً، أوْ مُتَكَلِّماً، أوْ فَقيهاً".</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ولَقَدْ كَانَ هذا الأَمْرُ وَاضِحاً، في نَظَرِ كَثيرٍ مِن المسْتَشْرِقينَ؛ فَفِي رَأْيِ نُولْدَكَه مَثَلاً "أَنَّ العَرَبِيَّةَ، لَمْ تَصِرْ لُغَةً عَالَمِيَّةً حَقّاً، إلا بِسَبَبِ القُرآنِ والإسْلامِ؛ إذْ تَحْتَ قِيَادَةِ قُرَيْشٍ، فَتَحَ البَدْوُ سُكَّانُ الصَّحْراءِ، نِصْفَ العَالَمِ لَهُمْ ولِلإيمانِ؛ وبِهذا صَارَتْ العَربيّةُ لُغَةً مُقَدَّسَةً كَذَلِكَ"، فَأَجْهَدَ العُلَمَاءُ أَنْفُسَهُمْ في دِرَاسَتِهَا، واسْتِكْنَاهِ أَسْرَارِهَا، لِيَقِفُوا على مَوَاطِنِ الإعْجَازِ في كِتَابِ اللهِ العَزِيزِ.</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04664"/>
            <a:ext cx="7498080" cy="5843736"/>
          </a:xfrm>
        </p:spPr>
        <p:txBody>
          <a:bodyPr>
            <a:normAutofit fontScale="92500"/>
          </a:bodyPr>
          <a:lstStyle/>
          <a:p>
            <a:pPr algn="r">
              <a:buNone/>
            </a:pPr>
            <a:r>
              <a:rPr lang="ar-SA" dirty="0" smtClean="0"/>
              <a:t>وقَدْ عَرَفْنَا مِن قَبْلُ أنَّ القُرآنَ الكَريمَ، نَزَلَ بِلُغَةٍ فُصْحَى، تَعْلُو عَن مُسْتَوَى العَامَّةِ مِن العَرَبِ؛ ولِذَلِكَ أَخَذَ النَّاسُ في الصَّدْرِ الأَوَّلِ لِلإسْلامِ يَسْأَلونَ كِبَارَ الصَّحَابَةِ، عَن تَفْسيرِ آيَاتِهِ، وغَريبِ أَلْفَاظِهِ. وتَحَدَّثْنَا الرِّوَايَاتِ الإسْلامِيّةَ، بِأَنَّ الصَّحَابِيَّ المشْهُورَ "عبدُ اللهِ بنُ عَبَّاس"، كَانَ يُسْأَلُ عَن مَعْنَى أَلْفَاظٍ مُعَيَّنَةٍ مِن القرآنِ الكَريمِ، فَيُفَسِّرُها لِلنَّاسِ، ويَسْتَشْهِدُ عَلى تَفْسيرِهِا بِأَبْيَاتٍ </a:t>
            </a:r>
            <a:r>
              <a:rPr lang="ar-SA" dirty="0" smtClean="0"/>
              <a:t>مِن </a:t>
            </a:r>
            <a:r>
              <a:rPr lang="ar-SA" dirty="0" smtClean="0"/>
              <a:t>الشِّعْرِ العَربيّ</a:t>
            </a:r>
            <a:r>
              <a:rPr lang="ar-SA" dirty="0" smtClean="0"/>
              <a:t>.</a:t>
            </a:r>
          </a:p>
          <a:p>
            <a:pPr algn="r">
              <a:buNone/>
            </a:pPr>
            <a:r>
              <a:rPr lang="ar-SA" dirty="0" smtClean="0"/>
              <a:t>وقَدْ جُمِعَتْ هذه الأَسْئِلَةُ وإجَابَاتُهَا، في كِتَابٍ مُسْتَقِّلٍ، بِاسْمِ "سُؤَالاتُ نَافِع بنِ الأَزْرَق إلى عَبدِ اللهِ بنِ عَبَّاس"، نَشَرَهُ الدُّكْتُور إبراهيم السَّامَرَّائِيّ، بِبَغْدَادَ سَنَةَ 1968 م، كَمَا ذَكَرَهَا السُّيوطِيّ، في النَّوْعِ السَّادِسِ والثَّلاثينَ مِن كِتَابِهِ "الإتْقَان في عُلومِ القرآنِ".</a:t>
            </a:r>
            <a:endParaRPr lang="tr-TR" dirty="0" smtClean="0"/>
          </a:p>
          <a:p>
            <a:pPr algn="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وبِذَلِكَ يُمْكِنُنَا أنْ نَعُدَّ تَفسيرَ ابنِ عَبَّاس لِلقرآنِ عَلى هذا النَّحْوِ، نَوَاةً لِلمَعَاجِمِ العَربيَّةِ؛ فَقَدْ بَدَأَتِ الدِّرَاسَاتُ في هذا الميْدَانِ، مِن مَيَادِينِ اللُّغَةِ، بِالبَحْثِ عَن مَعَانِي الأَلْفَاظِ الغَريبَةِ في القُرآنِ الكَريمِ؛ ولِذلكَ نَجِدُ التَّآليفَ الأُولَى في المعَاجِمِ، كَانَتْ تَحْمِلُ اِسْمَ "غَرِببُ القرآنِ". وأَقْدَمُ مُؤَلَّفٍ يَحْمِلُ هذا الاِسْمَ، هو لِأَبي سَعِيد أبَانُ بْنُ تَغْلِب بن رَبَاح البَكْرِي (المتَوَفَّى سَنَةَ 141ه)؛ يَقولُ عَنه يَاقُوت: "وصَنَّفَ كِتابَ الغَريبِ في القرآنِ الكَريمِ، وذكَرَ شوَاهِدَ مِن الشِّعْرِ".</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وقدْ شَعَرَ العُلَمَاءُ، مُنْذُ الصَّدْرِ الأَوَّلِ لِلإسْلامِ، بِحَاجَتِهِمْ إلى الشِّعْرِ العَربيّ، لِلاسْتِعَانَةِ بِه، في فَتْحِ مَغَاليقِ الأَلْفَاظِ، والأَسَالِيبِ الغَريبَةِ الموْجُودَةِ في القُرآنِ الكَريمِ، والأَحَادِيثِ النَّبَوِيَّةِ الشَّريفَةِ، فَأَكَبُّوا عَليه يَرْوُونَه، ويَحْفَظونَه، ويَدْرُسونَ أَسَالِيبَه ومَعَانِيهِ، ومَا يَدورُ فيه مِن ذِكْرٍ لِأَيَّامِ العَرَبِ ووَقَائِعِهم. ولَوْلا هذا الباعِثُ الدِّينِيّ، لاَنْدَثَرَ الشِّعْرُ الجَاهِلِيّ، ولَمْ يَصِلْ إلينَا مِنه شَىءٌ.</a:t>
            </a:r>
            <a:endParaRPr lang="tr-TR" dirty="0" smtClean="0"/>
          </a:p>
          <a:p>
            <a:pPr algn="r">
              <a:buNone/>
            </a:pP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692696"/>
            <a:ext cx="7498080" cy="5555704"/>
          </a:xfrm>
        </p:spPr>
        <p:txBody>
          <a:bodyPr>
            <a:normAutofit/>
          </a:bodyPr>
          <a:lstStyle/>
          <a:p>
            <a:pPr algn="r">
              <a:buNone/>
            </a:pPr>
            <a:r>
              <a:rPr lang="ar-SA" dirty="0" smtClean="0"/>
              <a:t>وهَكَذا نَرَى أنَّ دِراسَةَ القرآنِ الكَريمِ، كَانَتْ مِن دَوَاعِي الاِهْتِمَامِ بِالشِّعْرِ، كمَا كَانَتْ أَحَدَ الأَسْبَابِ التي أَسْهَمَتْ في نَشْأَةِ المعَاجِمِ العَرَبيّةِ. أمَّا إذا نَظَرْنَا إلى النَّحْوِ العَرَبِيّ، فَإنَّنَا نَجِدُ أنَّ الغَيْرَةَ عَلى القرآنِ الكَريمِ، وصَوْنَهُ مِن التَّحْريفِ عَلى أَلْسِنَةِ الأَعَاجِمِ، كَانَتِ السَّبَبَ في وَضْعِ قَوَاعِدِه. وتُرْوَى لَنَا الأَخْبَارُ أنَّ أَبَا الأَسْوَد الدُّؤَلِيّ، كَانَ أوَّلَ مَنْ وَضَعَ النَّحْوَ، وأَنَّ السَّبَبَ في ذَلِكَ أَنَّه سَمِعَ قَارِئاً يَقْرَأُ: "أنَّ اللهَ بَريءٌ مِن المشْرِكينَ ورَسولِه"، بِكَسْرِ اللاّمِ مِن "رسُولُهُ"، فَغَضِبَ لِذَلِك، وكَانَ هذا حَافِزاً لَه عَلى وَضْعِ مَبَادِئِ النَّحْوِ. </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65</TotalTime>
  <Words>1653</Words>
  <Application>Microsoft Office PowerPoint</Application>
  <PresentationFormat>Ekran Gösterisi (4:3)</PresentationFormat>
  <Paragraphs>58</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Gündönümü</vt:lpstr>
      <vt:lpstr>          الوحدة الرابعة عشرة XIV. ÜNİTE </vt:lpstr>
      <vt:lpstr>Slayt 2</vt:lpstr>
      <vt:lpstr>لَوْلا القُرآنُ مَا كَانَتْ عَرَبِيَّةٌ</vt:lpstr>
      <vt:lpstr>Slayt 4</vt:lpstr>
      <vt:lpstr>Slayt 5</vt:lpstr>
      <vt:lpstr>Slayt 6</vt:lpstr>
      <vt:lpstr>Slayt 7</vt:lpstr>
      <vt:lpstr>Slayt 8</vt:lpstr>
      <vt:lpstr>Slayt 9</vt:lpstr>
      <vt:lpstr>ج – الأسئلةُ عن النّصِّ </vt:lpstr>
      <vt:lpstr>Slayt 11</vt:lpstr>
      <vt:lpstr>اَلأَلْفَاظُ اْلإسْلامِيَّةُ</vt:lpstr>
      <vt:lpstr>Slayt 13</vt:lpstr>
      <vt:lpstr>Slayt 14</vt:lpstr>
      <vt:lpstr>Slayt 15</vt:lpstr>
      <vt:lpstr>Slayt 16</vt:lpstr>
      <vt:lpstr>Slayt 17</vt:lpstr>
      <vt:lpstr>Slayt 18</vt:lpstr>
      <vt:lpstr>Slayt 19</vt:lpstr>
      <vt:lpstr>Slayt 20</vt:lpstr>
      <vt:lpstr>ج – الأسئلةُ عن النّصِّ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الوحدة الأولى I. ÜNİTE</dc:title>
  <dc:creator>ZAFER</dc:creator>
  <cp:lastModifiedBy>ZAFER</cp:lastModifiedBy>
  <cp:revision>13</cp:revision>
  <dcterms:created xsi:type="dcterms:W3CDTF">2011-07-30T10:09:26Z</dcterms:created>
  <dcterms:modified xsi:type="dcterms:W3CDTF">2011-08-06T19:32:32Z</dcterms:modified>
</cp:coreProperties>
</file>