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90" d="100"/>
          <a:sy n="90" d="100"/>
        </p:scale>
        <p:origin x="-47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printerSettings" Target="printerSettings/printerSettings1.bin"/><Relationship Id="rId10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tr-TR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6C5678-EE20-4FA5-88E2-6E0BD67A2E26}" type="datetime1">
              <a:rPr lang="en-US" smtClean="0"/>
              <a:t>31/10/17</a:t>
            </a:fld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A9B540C-44DA-4F69-89C9-7C84606640D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Footer Text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051B39-B140-43FE-96DB-472A2B59CE7C}" type="datetime1">
              <a:rPr lang="en-US" smtClean="0"/>
              <a:t>31/10/17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Footer Text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B540C-44DA-4F69-89C9-7C84606640D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600BB2-27C5-458B-ABCE-839C88CF47CE}" type="datetime1">
              <a:rPr lang="en-US" smtClean="0"/>
              <a:t>31/10/17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Footer Text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B540C-44DA-4F69-89C9-7C84606640D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D738E-8962-435F-8C43-147B8DD7E819}" type="datetime1">
              <a:rPr lang="en-US" smtClean="0"/>
              <a:t>31/10/17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Footer Text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B540C-44DA-4F69-89C9-7C84606640D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tr-TR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CAEA93-55E7-4DA9-90C2-089A26EEFEC4}" type="datetime1">
              <a:rPr lang="en-US" smtClean="0"/>
              <a:t>31/10/17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Footer Text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B540C-44DA-4F69-89C9-7C84606640D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96728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 dirty="0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CF3C7-6809-4F39-BD67-A75817BDDE0A}" type="datetime1">
              <a:rPr lang="en-US" smtClean="0"/>
              <a:t>31/10/17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Footer Text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B540C-44DA-4F69-89C9-7C84606640D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EAEB24-CE78-465C-A726-91D0868FA48F}" type="datetime1">
              <a:rPr lang="en-US" smtClean="0"/>
              <a:t>31/10/17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Footer Text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B540C-44DA-4F69-89C9-7C84606640D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BAADF0-1749-4E8B-9691-B44A5F8C0895}" type="datetime1">
              <a:rPr lang="en-US" smtClean="0"/>
              <a:t>31/10/17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Footer Text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B540C-44DA-4F69-89C9-7C84606640D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AF628A-A867-4937-BBE5-207DB6F9C51A}" type="datetime1">
              <a:rPr lang="en-US" smtClean="0"/>
              <a:t>31/10/17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Footer Text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B540C-44DA-4F69-89C9-7C84606640D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tr-TR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8BBB94-68E6-4675-A946-F1C5994EDBD7}" type="datetime1">
              <a:rPr lang="en-US" smtClean="0"/>
              <a:t>31/10/17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Footer Text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B540C-44DA-4F69-89C9-7C84606640D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tr-TR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3B8377-21E3-4835-B75D-4E2847E2750F}" type="datetime1">
              <a:rPr lang="en-US" smtClean="0"/>
              <a:t>31/10/17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Footer Text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B540C-44DA-4F69-89C9-7C84606640D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tr-TR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B0C4986D-6BE9-4264-908F-02DB36FD8D6C}" type="datetime1">
              <a:rPr lang="en-US" smtClean="0"/>
              <a:t>31/10/17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165" y="6356350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r>
              <a:rPr lang="en-US" smtClean="0"/>
              <a:t>Footer Text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BA9B540C-44DA-4F69-89C9-7C84606640D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Oval 6"/>
          <p:cNvSpPr/>
          <p:nvPr/>
        </p:nvSpPr>
        <p:spPr>
          <a:xfrm>
            <a:off x="8457760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19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22313" y="1820863"/>
            <a:ext cx="7772400" cy="1828800"/>
          </a:xfrm>
        </p:spPr>
        <p:txBody>
          <a:bodyPr wrap="square" tIns="45720" numCol="1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tr-TR" sz="4000" dirty="0">
                <a:solidFill>
                  <a:srgbClr val="FF8D3E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charset="0"/>
              </a:rPr>
              <a:t>Düşük Maliyetli </a:t>
            </a:r>
            <a:br>
              <a:rPr lang="tr-TR" sz="4000" dirty="0">
                <a:solidFill>
                  <a:srgbClr val="FF8D3E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charset="0"/>
              </a:rPr>
            </a:br>
            <a:r>
              <a:rPr lang="tr-TR" sz="4000" dirty="0">
                <a:solidFill>
                  <a:srgbClr val="FF8D3E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charset="0"/>
              </a:rPr>
              <a:t>Havayolu Taşımacılığı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22313" y="3684588"/>
            <a:ext cx="7772400" cy="914400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tr-TR"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29047671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5750" y="530225"/>
            <a:ext cx="8643938" cy="6042025"/>
          </a:xfrm>
        </p:spPr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  <a:buFont typeface="Wingdings 2" charset="0"/>
              <a:buNone/>
            </a:pPr>
            <a:r>
              <a:rPr lang="tr-TR" b="1">
                <a:latin typeface="Verdana" charset="0"/>
              </a:rPr>
              <a:t>Düsük Maliyetli Havayolu Sirketleri:</a:t>
            </a:r>
          </a:p>
          <a:p>
            <a:pPr eaLnBrk="1" hangingPunct="1">
              <a:lnSpc>
                <a:spcPct val="90000"/>
              </a:lnSpc>
              <a:buFont typeface="Wingdings 2" charset="0"/>
              <a:buNone/>
            </a:pPr>
            <a:endParaRPr lang="tr-TR">
              <a:latin typeface="Verdana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tr-TR">
                <a:latin typeface="Verdana" charset="0"/>
              </a:rPr>
              <a:t>Düsük maliyetli havayolu sirketlerinin öncüsü Amerika</a:t>
            </a:r>
            <a:r>
              <a:rPr lang="ja-JP" altLang="tr-TR">
                <a:latin typeface="Verdana" charset="0"/>
              </a:rPr>
              <a:t>’</a:t>
            </a:r>
            <a:r>
              <a:rPr lang="tr-TR">
                <a:latin typeface="Verdana" charset="0"/>
              </a:rPr>
              <a:t>da Southwest Airlines</a:t>
            </a:r>
            <a:r>
              <a:rPr lang="ja-JP" altLang="tr-TR">
                <a:latin typeface="Verdana" charset="0"/>
              </a:rPr>
              <a:t>’</a:t>
            </a:r>
            <a:r>
              <a:rPr lang="tr-TR">
                <a:latin typeface="Verdana" charset="0"/>
              </a:rPr>
              <a:t>dır.</a:t>
            </a:r>
          </a:p>
          <a:p>
            <a:pPr eaLnBrk="1" hangingPunct="1">
              <a:lnSpc>
                <a:spcPct val="90000"/>
              </a:lnSpc>
            </a:pPr>
            <a:r>
              <a:rPr lang="tr-TR">
                <a:latin typeface="Verdana" charset="0"/>
              </a:rPr>
              <a:t>Düsük maliyetli uçaklarda, uçakların koltuk kapasitesi artırılmıstır. Yalnızca koltuk kapasitesinin artırılması ve business class koltuklara yer verilmemesi her bir koltugun maliyetini yaklasık % 16 oranında azaltmaktadır.</a:t>
            </a:r>
          </a:p>
          <a:p>
            <a:pPr eaLnBrk="1" hangingPunct="1">
              <a:lnSpc>
                <a:spcPct val="90000"/>
              </a:lnSpc>
            </a:pPr>
            <a:r>
              <a:rPr lang="tr-TR">
                <a:latin typeface="Verdana" charset="0"/>
              </a:rPr>
              <a:t>Uçakların kapasite kullanımı da daha yüksektir. EasyJet</a:t>
            </a:r>
            <a:r>
              <a:rPr lang="ja-JP" altLang="tr-TR">
                <a:latin typeface="Verdana" charset="0"/>
              </a:rPr>
              <a:t>’</a:t>
            </a:r>
            <a:r>
              <a:rPr lang="tr-TR">
                <a:latin typeface="Verdana" charset="0"/>
              </a:rPr>
              <a:t>e ait bir uçak günde 11 saat uçus yaparken, British Airways</a:t>
            </a:r>
            <a:r>
              <a:rPr lang="ja-JP" altLang="tr-TR">
                <a:latin typeface="Verdana" charset="0"/>
              </a:rPr>
              <a:t>’</a:t>
            </a:r>
            <a:r>
              <a:rPr lang="tr-TR">
                <a:latin typeface="Verdana" charset="0"/>
              </a:rPr>
              <a:t>a ait bir uçak 8 saatten az uçmaktadır.</a:t>
            </a:r>
          </a:p>
          <a:p>
            <a:pPr eaLnBrk="1" hangingPunct="1">
              <a:lnSpc>
                <a:spcPct val="90000"/>
              </a:lnSpc>
            </a:pPr>
            <a:endParaRPr lang="tr-TR">
              <a:latin typeface="Verdan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505064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Content Placeholder 2"/>
          <p:cNvSpPr>
            <a:spLocks noGrp="1"/>
          </p:cNvSpPr>
          <p:nvPr>
            <p:ph idx="1"/>
          </p:nvPr>
        </p:nvSpPr>
        <p:spPr>
          <a:xfrm>
            <a:off x="503238" y="1143000"/>
            <a:ext cx="8183562" cy="3575050"/>
          </a:xfrm>
        </p:spPr>
        <p:txBody>
          <a:bodyPr/>
          <a:lstStyle/>
          <a:p>
            <a:pPr eaLnBrk="1" hangingPunct="1"/>
            <a:r>
              <a:rPr lang="tr-TR">
                <a:latin typeface="Verdana" charset="0"/>
              </a:rPr>
              <a:t>Direk satıs gerçeklestirilmekte (internet veya çagrı merkezlerinden), bu sayede yolcu bilet için satıs komisyonu ödememektedir.</a:t>
            </a:r>
          </a:p>
          <a:p>
            <a:pPr eaLnBrk="1" hangingPunct="1"/>
            <a:r>
              <a:rPr lang="tr-TR">
                <a:latin typeface="Verdana" charset="0"/>
              </a:rPr>
              <a:t>Uçaklarda ücretsiz yiyecek içecek servisi yapılmamakta, uçus puanları gibi uygulamalar gerçeklestirilmemektedir.</a:t>
            </a:r>
          </a:p>
          <a:p>
            <a:pPr eaLnBrk="1" hangingPunct="1">
              <a:buFont typeface="Wingdings 2" charset="0"/>
              <a:buNone/>
            </a:pPr>
            <a:endParaRPr lang="tr-TR">
              <a:latin typeface="Verdan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45068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Content Placeholder 2"/>
          <p:cNvSpPr>
            <a:spLocks noGrp="1"/>
          </p:cNvSpPr>
          <p:nvPr>
            <p:ph idx="1"/>
          </p:nvPr>
        </p:nvSpPr>
        <p:spPr>
          <a:xfrm>
            <a:off x="214313" y="530225"/>
            <a:ext cx="8715375" cy="6113463"/>
          </a:xfrm>
        </p:spPr>
        <p:txBody>
          <a:bodyPr/>
          <a:lstStyle/>
          <a:p>
            <a:pPr eaLnBrk="1" hangingPunct="1"/>
            <a:r>
              <a:rPr lang="tr-TR" sz="3000">
                <a:latin typeface="Verdana" charset="0"/>
              </a:rPr>
              <a:t>Maliyetlerin düsürülmesi ve sefer sayıların artırılabilmesi için genellikle uçulan yerlerde ikincil öneme sahip havaalanları kullanılmaktadır.</a:t>
            </a:r>
          </a:p>
          <a:p>
            <a:pPr eaLnBrk="1" hangingPunct="1"/>
            <a:r>
              <a:rPr lang="tr-TR" sz="3000">
                <a:latin typeface="Verdana" charset="0"/>
              </a:rPr>
              <a:t>Basarılı düsük maliyetli havayolları daha kârlıdır.</a:t>
            </a:r>
          </a:p>
          <a:p>
            <a:pPr eaLnBrk="1" hangingPunct="1"/>
            <a:r>
              <a:rPr lang="tr-TR" sz="3000">
                <a:latin typeface="Verdana" charset="0"/>
              </a:rPr>
              <a:t>Düsük maliyetli bir havayolu sirketinin uçmaya basladıgı bir güzergâhın yogunlugu 2 yıl içinde ortalama % 10,5 artmaktadır. Diger güzergâhlarda bu oran ise yaklasık % 4,4tür</a:t>
            </a:r>
          </a:p>
          <a:p>
            <a:pPr eaLnBrk="1" hangingPunct="1">
              <a:buFont typeface="Wingdings 2" charset="0"/>
              <a:buNone/>
            </a:pPr>
            <a:r>
              <a:rPr lang="tr-TR" sz="3000">
                <a:latin typeface="Verdana" charset="0"/>
              </a:rPr>
              <a:t>Pg 41 gra 30 tablo 4</a:t>
            </a:r>
          </a:p>
          <a:p>
            <a:pPr eaLnBrk="1" hangingPunct="1">
              <a:buFont typeface="Wingdings 2" charset="0"/>
              <a:buNone/>
            </a:pPr>
            <a:endParaRPr lang="tr-TR">
              <a:latin typeface="Verdan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66653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3238" y="530225"/>
            <a:ext cx="8183562" cy="5327650"/>
          </a:xfrm>
        </p:spPr>
        <p:txBody>
          <a:bodyPr>
            <a:normAutofit/>
          </a:bodyPr>
          <a:lstStyle/>
          <a:p>
            <a:pPr eaLnBrk="1" hangingPunct="1"/>
            <a:endParaRPr lang="tr-TR" sz="2600">
              <a:latin typeface="Verdana" charset="0"/>
            </a:endParaRPr>
          </a:p>
          <a:p>
            <a:pPr eaLnBrk="1" hangingPunct="1"/>
            <a:r>
              <a:rPr lang="tr-TR" sz="2600">
                <a:latin typeface="Verdana" charset="0"/>
              </a:rPr>
              <a:t>Düsük maliyetli havayolları bazı güzergahlarda ana sirket konumuna gelmistir. Örnegin easyJet bir çok destinasyona British Airways</a:t>
            </a:r>
            <a:r>
              <a:rPr lang="ja-JP" altLang="tr-TR" sz="2600">
                <a:latin typeface="Verdana" charset="0"/>
              </a:rPr>
              <a:t>’</a:t>
            </a:r>
            <a:r>
              <a:rPr lang="tr-TR" sz="2600">
                <a:latin typeface="Verdana" charset="0"/>
              </a:rPr>
              <a:t>ten daha sık uçmaktadır.</a:t>
            </a:r>
          </a:p>
          <a:p>
            <a:pPr eaLnBrk="1" hangingPunct="1"/>
            <a:r>
              <a:rPr lang="tr-TR" sz="2600">
                <a:latin typeface="Verdana" charset="0"/>
              </a:rPr>
              <a:t>Havaalanları genellikle her yolcudan € 15-20 civarında bir ücret alır. Ancak Ryanair bunu tersine çevirmistir. Bir çok hükümet ve yerel yönetim uçusların bölgeye kazandıracagı ekonomik hareketliligi düsünerek bu ücreti Ryanair</a:t>
            </a:r>
            <a:r>
              <a:rPr lang="ja-JP" altLang="tr-TR" sz="2600">
                <a:latin typeface="Verdana" charset="0"/>
              </a:rPr>
              <a:t>’</a:t>
            </a:r>
            <a:r>
              <a:rPr lang="tr-TR" sz="2600">
                <a:latin typeface="Verdana" charset="0"/>
              </a:rPr>
              <a:t>den almamıstır. Bu da kuskusuz maliyetleri düsürücü bir etki yaratmıstır.</a:t>
            </a:r>
          </a:p>
          <a:p>
            <a:pPr eaLnBrk="1" hangingPunct="1"/>
            <a:endParaRPr lang="tr-TR" sz="2600">
              <a:latin typeface="Verdan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82992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Content Placeholder 2"/>
          <p:cNvSpPr>
            <a:spLocks noGrp="1"/>
          </p:cNvSpPr>
          <p:nvPr>
            <p:ph idx="1"/>
          </p:nvPr>
        </p:nvSpPr>
        <p:spPr>
          <a:xfrm>
            <a:off x="285750" y="530225"/>
            <a:ext cx="8643938" cy="6113463"/>
          </a:xfrm>
        </p:spPr>
        <p:txBody>
          <a:bodyPr/>
          <a:lstStyle/>
          <a:p>
            <a:pPr eaLnBrk="1" hangingPunct="1">
              <a:buFont typeface="Wingdings 2" charset="0"/>
              <a:buNone/>
            </a:pPr>
            <a:r>
              <a:rPr lang="tr-TR" b="1">
                <a:latin typeface="Verdana" charset="0"/>
              </a:rPr>
              <a:t>Ücretlendirme:</a:t>
            </a:r>
          </a:p>
          <a:p>
            <a:pPr eaLnBrk="1" hangingPunct="1">
              <a:buFont typeface="Wingdings 2" charset="0"/>
              <a:buNone/>
            </a:pPr>
            <a:endParaRPr lang="tr-TR">
              <a:latin typeface="Verdana" charset="0"/>
            </a:endParaRPr>
          </a:p>
          <a:p>
            <a:pPr eaLnBrk="1" hangingPunct="1">
              <a:buFont typeface="Wingdings 2" charset="0"/>
              <a:buNone/>
            </a:pPr>
            <a:r>
              <a:rPr lang="tr-TR">
                <a:latin typeface="Verdana" charset="0"/>
              </a:rPr>
              <a:t>Ucuz biletler büyük çoğunlukla reklam ve</a:t>
            </a:r>
          </a:p>
          <a:p>
            <a:pPr eaLnBrk="1" hangingPunct="1">
              <a:buFont typeface="Wingdings 2" charset="0"/>
              <a:buNone/>
            </a:pPr>
            <a:r>
              <a:rPr lang="tr-TR">
                <a:latin typeface="Verdana" charset="0"/>
              </a:rPr>
              <a:t>pazarlama amacıyla kullanılmaktadır. Örnegin;</a:t>
            </a:r>
          </a:p>
          <a:p>
            <a:pPr eaLnBrk="1" hangingPunct="1"/>
            <a:r>
              <a:rPr lang="tr-TR">
                <a:latin typeface="Verdana" charset="0"/>
              </a:rPr>
              <a:t>Dublin’den Londra’ya €2.99 (Ryanair)</a:t>
            </a:r>
          </a:p>
          <a:p>
            <a:pPr eaLnBrk="1" hangingPunct="1"/>
            <a:r>
              <a:rPr lang="tr-TR">
                <a:latin typeface="Verdana" charset="0"/>
              </a:rPr>
              <a:t>Londra’dan Düsseldorf’a tek kisi £0.99 (Ryanair)</a:t>
            </a:r>
          </a:p>
          <a:p>
            <a:pPr eaLnBrk="1" hangingPunct="1"/>
            <a:r>
              <a:rPr lang="tr-TR">
                <a:latin typeface="Verdana" charset="0"/>
              </a:rPr>
              <a:t>Londra’dan Edinburg’a tek kisi £9.99 (easyJet)</a:t>
            </a:r>
          </a:p>
          <a:p>
            <a:pPr eaLnBrk="1" hangingPunct="1"/>
            <a:r>
              <a:rPr lang="tr-TR">
                <a:latin typeface="Verdana" charset="0"/>
              </a:rPr>
              <a:t>Londra’dan Barcelona’ya tek kisi £12.99 (easyJet)</a:t>
            </a:r>
          </a:p>
          <a:p>
            <a:pPr eaLnBrk="1" hangingPunct="1">
              <a:buFont typeface="Wingdings 2" charset="0"/>
              <a:buNone/>
            </a:pPr>
            <a:endParaRPr lang="tr-TR">
              <a:latin typeface="Verdana" charset="0"/>
            </a:endParaRPr>
          </a:p>
          <a:p>
            <a:pPr eaLnBrk="1" hangingPunct="1">
              <a:buFont typeface="Wingdings 2" charset="0"/>
              <a:buNone/>
            </a:pPr>
            <a:endParaRPr lang="tr-TR">
              <a:latin typeface="Verdana" charset="0"/>
            </a:endParaRPr>
          </a:p>
          <a:p>
            <a:pPr eaLnBrk="1" hangingPunct="1"/>
            <a:endParaRPr lang="tr-TR">
              <a:latin typeface="Verdan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735145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Content Placeholder 2"/>
          <p:cNvSpPr>
            <a:spLocks noGrp="1"/>
          </p:cNvSpPr>
          <p:nvPr>
            <p:ph idx="1"/>
          </p:nvPr>
        </p:nvSpPr>
        <p:spPr>
          <a:xfrm>
            <a:off x="503238" y="714375"/>
            <a:ext cx="8183562" cy="5214938"/>
          </a:xfrm>
        </p:spPr>
        <p:txBody>
          <a:bodyPr/>
          <a:lstStyle/>
          <a:p>
            <a:pPr eaLnBrk="1" hangingPunct="1">
              <a:buFont typeface="Wingdings 2" charset="0"/>
              <a:buNone/>
            </a:pPr>
            <a:r>
              <a:rPr lang="tr-TR" sz="2000">
                <a:latin typeface="Verdana" charset="0"/>
              </a:rPr>
              <a:t>Gerçekte aynı uçakta giden çogu kisi bu fiyatların üstünde</a:t>
            </a:r>
          </a:p>
          <a:p>
            <a:pPr eaLnBrk="1" hangingPunct="1">
              <a:buFont typeface="Wingdings 2" charset="0"/>
              <a:buNone/>
            </a:pPr>
            <a:r>
              <a:rPr lang="tr-TR" sz="2000">
                <a:latin typeface="Verdana" charset="0"/>
              </a:rPr>
              <a:t>vererek bilet satın almaktadır. Ryanair’ın her bir yolcu için</a:t>
            </a:r>
          </a:p>
          <a:p>
            <a:pPr eaLnBrk="1" hangingPunct="1">
              <a:buFont typeface="Wingdings 2" charset="0"/>
              <a:buNone/>
            </a:pPr>
            <a:r>
              <a:rPr lang="tr-TR" sz="2000">
                <a:latin typeface="Verdana" charset="0"/>
              </a:rPr>
              <a:t>ortalama ücreti yaklasık €40, easyJet’in ise yaklasık €60’dur</a:t>
            </a:r>
          </a:p>
          <a:p>
            <a:pPr eaLnBrk="1" hangingPunct="1">
              <a:buFont typeface="Wingdings 2" charset="0"/>
              <a:buNone/>
            </a:pPr>
            <a:r>
              <a:rPr lang="tr-TR" sz="2000">
                <a:latin typeface="Verdana" charset="0"/>
              </a:rPr>
              <a:t>(vergiler ve ücretlendirmeler hariç). Düsük maliyetli havayolu</a:t>
            </a:r>
          </a:p>
          <a:p>
            <a:pPr eaLnBrk="1" hangingPunct="1">
              <a:buFont typeface="Wingdings 2" charset="0"/>
              <a:buNone/>
            </a:pPr>
            <a:r>
              <a:rPr lang="tr-TR" sz="2000">
                <a:latin typeface="Verdana" charset="0"/>
              </a:rPr>
              <a:t>sirketleri kademeli ve esnek bir ücretlendirme politikasını</a:t>
            </a:r>
          </a:p>
          <a:p>
            <a:pPr eaLnBrk="1" hangingPunct="1">
              <a:buFont typeface="Wingdings 2" charset="0"/>
              <a:buNone/>
            </a:pPr>
            <a:r>
              <a:rPr lang="tr-TR" sz="2000">
                <a:latin typeface="Verdana" charset="0"/>
              </a:rPr>
              <a:t>takip etmekteler. Erken rezervasyon yapanlar ucuz bilet satın</a:t>
            </a:r>
          </a:p>
          <a:p>
            <a:pPr eaLnBrk="1" hangingPunct="1">
              <a:buFont typeface="Wingdings 2" charset="0"/>
              <a:buNone/>
            </a:pPr>
            <a:r>
              <a:rPr lang="tr-TR" sz="2000">
                <a:latin typeface="Verdana" charset="0"/>
              </a:rPr>
              <a:t>alabilirken, uçus tarihine yakın zamanlarda bilet fiyatları</a:t>
            </a:r>
          </a:p>
          <a:p>
            <a:pPr eaLnBrk="1" hangingPunct="1">
              <a:buFont typeface="Wingdings 2" charset="0"/>
              <a:buNone/>
            </a:pPr>
            <a:r>
              <a:rPr lang="tr-TR" sz="2000">
                <a:latin typeface="Verdana" charset="0"/>
              </a:rPr>
              <a:t>neredeyse ana firmaların fiyatlarına ulasmaktadır. Uçus</a:t>
            </a:r>
          </a:p>
          <a:p>
            <a:pPr eaLnBrk="1" hangingPunct="1">
              <a:buFont typeface="Wingdings 2" charset="0"/>
              <a:buNone/>
            </a:pPr>
            <a:r>
              <a:rPr lang="tr-TR" sz="2000">
                <a:latin typeface="Verdana" charset="0"/>
              </a:rPr>
              <a:t>zamanından bagımsız olarak yogun ya da yetersiz talep yine</a:t>
            </a:r>
          </a:p>
          <a:p>
            <a:pPr eaLnBrk="1" hangingPunct="1">
              <a:buFont typeface="Wingdings 2" charset="0"/>
              <a:buNone/>
            </a:pPr>
            <a:r>
              <a:rPr lang="tr-TR" sz="2000">
                <a:latin typeface="Verdana" charset="0"/>
              </a:rPr>
              <a:t>bilet fiyatını sekillendirmektedir. Ana firmalar da düsük</a:t>
            </a:r>
          </a:p>
          <a:p>
            <a:pPr eaLnBrk="1" hangingPunct="1">
              <a:buFont typeface="Wingdings 2" charset="0"/>
              <a:buNone/>
            </a:pPr>
            <a:r>
              <a:rPr lang="tr-TR" sz="2000">
                <a:latin typeface="Verdana" charset="0"/>
              </a:rPr>
              <a:t>maliyetli firmaların uyguladıgı bu fiyatlandırma politikasını</a:t>
            </a:r>
          </a:p>
          <a:p>
            <a:pPr eaLnBrk="1" hangingPunct="1">
              <a:buFont typeface="Wingdings 2" charset="0"/>
              <a:buNone/>
            </a:pPr>
            <a:r>
              <a:rPr lang="tr-TR" sz="2000">
                <a:latin typeface="Verdana" charset="0"/>
              </a:rPr>
              <a:t>benimsemekte ancak aynı esnekligi gösterememektedir.</a:t>
            </a:r>
          </a:p>
          <a:p>
            <a:pPr eaLnBrk="1" hangingPunct="1">
              <a:buFont typeface="Wingdings 2" charset="0"/>
              <a:buNone/>
            </a:pPr>
            <a:endParaRPr lang="tr-TR" sz="2000">
              <a:latin typeface="Verdana" charset="0"/>
            </a:endParaRPr>
          </a:p>
          <a:p>
            <a:pPr eaLnBrk="1" hangingPunct="1">
              <a:buFont typeface="Wingdings 2" charset="0"/>
              <a:buNone/>
            </a:pPr>
            <a:r>
              <a:rPr lang="tr-TR" sz="2000">
                <a:latin typeface="Verdana" charset="0"/>
              </a:rPr>
              <a:t>--------------------------------------------------------------------</a:t>
            </a:r>
          </a:p>
        </p:txBody>
      </p:sp>
    </p:spTree>
    <p:extLst>
      <p:ext uri="{BB962C8B-B14F-4D97-AF65-F5344CB8AC3E}">
        <p14:creationId xmlns:p14="http://schemas.microsoft.com/office/powerpoint/2010/main" val="381467904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xecutive">
  <a:themeElements>
    <a:clrScheme name="Executive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Executive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微软雅黑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xecutiv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Executive.thmx</Template>
  <TotalTime>1</TotalTime>
  <Words>443</Words>
  <Application>Microsoft Macintosh PowerPoint</Application>
  <PresentationFormat>On-screen Show (4:3)</PresentationFormat>
  <Paragraphs>38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Executive</vt:lpstr>
      <vt:lpstr>Düşük Maliyetli  Havayolu Taşımacılığı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Düşük Maliyetli  Havayolu Taşımacılığı</dc:title>
  <dc:creator>azade</dc:creator>
  <cp:lastModifiedBy>azade</cp:lastModifiedBy>
  <cp:revision>1</cp:revision>
  <dcterms:created xsi:type="dcterms:W3CDTF">2017-10-31T19:48:20Z</dcterms:created>
  <dcterms:modified xsi:type="dcterms:W3CDTF">2017-10-31T19:49:41Z</dcterms:modified>
</cp:coreProperties>
</file>