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31/10/17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31/10/17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sz="4000" dirty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Düşük Maliyetli </a:t>
            </a:r>
            <a:br>
              <a:rPr lang="tr-TR" sz="4000" dirty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</a:br>
            <a:r>
              <a:rPr lang="tr-TR" sz="4000" dirty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Havayolu Taşımacılığı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476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530225"/>
            <a:ext cx="8643938" cy="60420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 2" charset="0"/>
              <a:buNone/>
            </a:pPr>
            <a:r>
              <a:rPr lang="tr-TR" b="1">
                <a:latin typeface="Verdana" charset="0"/>
              </a:rPr>
              <a:t>Düsük Maliyetli Havayolu Sirketleri:</a:t>
            </a:r>
          </a:p>
          <a:p>
            <a:pPr eaLnBrk="1" hangingPunct="1">
              <a:lnSpc>
                <a:spcPct val="90000"/>
              </a:lnSpc>
              <a:buFont typeface="Wingdings 2" charset="0"/>
              <a:buNone/>
            </a:pPr>
            <a:endParaRPr lang="tr-TR"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>
                <a:latin typeface="Verdana" charset="0"/>
              </a:rPr>
              <a:t>Düsük maliyetli havayolu sirketlerinin öncüsü Amerika</a:t>
            </a:r>
            <a:r>
              <a:rPr lang="ja-JP" altLang="tr-TR">
                <a:latin typeface="Verdana" charset="0"/>
              </a:rPr>
              <a:t>’</a:t>
            </a:r>
            <a:r>
              <a:rPr lang="tr-TR">
                <a:latin typeface="Verdana" charset="0"/>
              </a:rPr>
              <a:t>da Southwest Airlines</a:t>
            </a:r>
            <a:r>
              <a:rPr lang="ja-JP" altLang="tr-TR">
                <a:latin typeface="Verdana" charset="0"/>
              </a:rPr>
              <a:t>’</a:t>
            </a:r>
            <a:r>
              <a:rPr lang="tr-TR">
                <a:latin typeface="Verdana" charset="0"/>
              </a:rPr>
              <a:t>dır.</a:t>
            </a:r>
          </a:p>
          <a:p>
            <a:pPr eaLnBrk="1" hangingPunct="1">
              <a:lnSpc>
                <a:spcPct val="90000"/>
              </a:lnSpc>
            </a:pPr>
            <a:r>
              <a:rPr lang="tr-TR">
                <a:latin typeface="Verdana" charset="0"/>
              </a:rPr>
              <a:t>Düsük maliyetli uçaklarda, uçakların koltuk kapasitesi artırılmıstır. Yalnızca koltuk kapasitesinin artırılması ve business class koltuklara yer verilmemesi her bir koltugun maliyetini yaklasık % 16 oranında azaltmaktadır.</a:t>
            </a:r>
          </a:p>
          <a:p>
            <a:pPr eaLnBrk="1" hangingPunct="1">
              <a:lnSpc>
                <a:spcPct val="90000"/>
              </a:lnSpc>
            </a:pPr>
            <a:r>
              <a:rPr lang="tr-TR">
                <a:latin typeface="Verdana" charset="0"/>
              </a:rPr>
              <a:t>Uçakların kapasite kullanımı da daha yüksektir. EasyJet</a:t>
            </a:r>
            <a:r>
              <a:rPr lang="ja-JP" altLang="tr-TR">
                <a:latin typeface="Verdana" charset="0"/>
              </a:rPr>
              <a:t>’</a:t>
            </a:r>
            <a:r>
              <a:rPr lang="tr-TR">
                <a:latin typeface="Verdana" charset="0"/>
              </a:rPr>
              <a:t>e ait bir uçak günde 11 saat uçus yaparken, British Airways</a:t>
            </a:r>
            <a:r>
              <a:rPr lang="ja-JP" altLang="tr-TR">
                <a:latin typeface="Verdana" charset="0"/>
              </a:rPr>
              <a:t>’</a:t>
            </a:r>
            <a:r>
              <a:rPr lang="tr-TR">
                <a:latin typeface="Verdana" charset="0"/>
              </a:rPr>
              <a:t>a ait bir uçak 8 saatten az uçmaktadır.</a:t>
            </a:r>
          </a:p>
          <a:p>
            <a:pPr eaLnBrk="1" hangingPunct="1">
              <a:lnSpc>
                <a:spcPct val="90000"/>
              </a:lnSpc>
            </a:pPr>
            <a:endParaRPr lang="tr-TR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0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503238" y="1143000"/>
            <a:ext cx="8183562" cy="3575050"/>
          </a:xfrm>
        </p:spPr>
        <p:txBody>
          <a:bodyPr/>
          <a:lstStyle/>
          <a:p>
            <a:pPr eaLnBrk="1" hangingPunct="1"/>
            <a:r>
              <a:rPr lang="tr-TR">
                <a:latin typeface="Verdana" charset="0"/>
              </a:rPr>
              <a:t>Direk satıs gerçeklestirilmekte (internet veya çagrı merkezlerinden), bu sayede yolcu bilet için satıs komisyonu ödememektedir.</a:t>
            </a:r>
          </a:p>
          <a:p>
            <a:pPr eaLnBrk="1" hangingPunct="1"/>
            <a:r>
              <a:rPr lang="tr-TR">
                <a:latin typeface="Verdana" charset="0"/>
              </a:rPr>
              <a:t>Uçaklarda ücretsiz yiyecek içecek servisi yapılmamakta, uçus puanları gibi uygulamalar gerçeklestirilmemektedir.</a:t>
            </a:r>
          </a:p>
          <a:p>
            <a:pPr eaLnBrk="1" hangingPunct="1">
              <a:buFont typeface="Wingdings 2" charset="0"/>
              <a:buNone/>
            </a:pPr>
            <a:endParaRPr lang="tr-TR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214313" y="530225"/>
            <a:ext cx="8715375" cy="6113463"/>
          </a:xfrm>
        </p:spPr>
        <p:txBody>
          <a:bodyPr/>
          <a:lstStyle/>
          <a:p>
            <a:pPr eaLnBrk="1" hangingPunct="1"/>
            <a:r>
              <a:rPr lang="tr-TR" sz="3000">
                <a:latin typeface="Verdana" charset="0"/>
              </a:rPr>
              <a:t>Maliyetlerin düsürülmesi ve sefer sayıların artırılabilmesi için genellikle uçulan yerlerde ikincil öneme sahip havaalanları kullanılmaktadır.</a:t>
            </a:r>
          </a:p>
          <a:p>
            <a:pPr eaLnBrk="1" hangingPunct="1"/>
            <a:r>
              <a:rPr lang="tr-TR" sz="3000">
                <a:latin typeface="Verdana" charset="0"/>
              </a:rPr>
              <a:t>Basarılı düsük maliyetli havayolları daha kârlıdır.</a:t>
            </a:r>
          </a:p>
          <a:p>
            <a:pPr eaLnBrk="1" hangingPunct="1"/>
            <a:r>
              <a:rPr lang="tr-TR" sz="3000">
                <a:latin typeface="Verdana" charset="0"/>
              </a:rPr>
              <a:t>Düsük maliyetli bir havayolu sirketinin uçmaya basladıgı bir güzergâhın yogunlugu 2 yıl içinde ortalama % 10,5 artmaktadır. Diger güzergâhlarda bu oran ise yaklasık % 4,4tür</a:t>
            </a:r>
          </a:p>
          <a:p>
            <a:pPr eaLnBrk="1" hangingPunct="1">
              <a:buFont typeface="Wingdings 2" charset="0"/>
              <a:buNone/>
            </a:pPr>
            <a:r>
              <a:rPr lang="tr-TR" sz="3000">
                <a:latin typeface="Verdana" charset="0"/>
              </a:rPr>
              <a:t>Pg 41 gra 30 tablo 4</a:t>
            </a:r>
          </a:p>
          <a:p>
            <a:pPr eaLnBrk="1" hangingPunct="1">
              <a:buFont typeface="Wingdings 2" charset="0"/>
              <a:buNone/>
            </a:pPr>
            <a:endParaRPr lang="tr-TR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66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27650"/>
          </a:xfrm>
        </p:spPr>
        <p:txBody>
          <a:bodyPr>
            <a:normAutofit/>
          </a:bodyPr>
          <a:lstStyle/>
          <a:p>
            <a:pPr eaLnBrk="1" hangingPunct="1"/>
            <a:endParaRPr lang="tr-TR" sz="2600">
              <a:latin typeface="Verdana" charset="0"/>
            </a:endParaRPr>
          </a:p>
          <a:p>
            <a:pPr eaLnBrk="1" hangingPunct="1"/>
            <a:r>
              <a:rPr lang="tr-TR" sz="2600">
                <a:latin typeface="Verdana" charset="0"/>
              </a:rPr>
              <a:t>Düsük maliyetli havayolları bazı güzergahlarda ana sirket konumuna gelmistir. Örnegin easyJet bir çok destinasyona British Airways</a:t>
            </a:r>
            <a:r>
              <a:rPr lang="ja-JP" altLang="tr-TR" sz="2600">
                <a:latin typeface="Verdana" charset="0"/>
              </a:rPr>
              <a:t>’</a:t>
            </a:r>
            <a:r>
              <a:rPr lang="tr-TR" sz="2600">
                <a:latin typeface="Verdana" charset="0"/>
              </a:rPr>
              <a:t>ten daha sık uçmaktadır.</a:t>
            </a:r>
          </a:p>
          <a:p>
            <a:pPr eaLnBrk="1" hangingPunct="1"/>
            <a:r>
              <a:rPr lang="tr-TR" sz="2600">
                <a:latin typeface="Verdana" charset="0"/>
              </a:rPr>
              <a:t>Havaalanları genellikle her yolcudan € 15-20 civarında bir ücret alır. Ancak Ryanair bunu tersine çevirmistir. Bir çok hükümet ve yerel yönetim uçusların bölgeye kazandıracagı ekonomik hareketliligi düsünerek bu ücreti Ryanair</a:t>
            </a:r>
            <a:r>
              <a:rPr lang="ja-JP" altLang="tr-TR" sz="2600">
                <a:latin typeface="Verdana" charset="0"/>
              </a:rPr>
              <a:t>’</a:t>
            </a:r>
            <a:r>
              <a:rPr lang="tr-TR" sz="2600">
                <a:latin typeface="Verdana" charset="0"/>
              </a:rPr>
              <a:t>den almamıstır. Bu da kuskusuz maliyetleri düsürücü bir etki yaratmıstır.</a:t>
            </a:r>
          </a:p>
          <a:p>
            <a:pPr eaLnBrk="1" hangingPunct="1"/>
            <a:endParaRPr lang="tr-TR" sz="260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99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285750" y="530225"/>
            <a:ext cx="8643938" cy="6113463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tr-TR" b="1">
                <a:latin typeface="Verdana" charset="0"/>
              </a:rPr>
              <a:t>Ücretlendirme:</a:t>
            </a:r>
          </a:p>
          <a:p>
            <a:pPr eaLnBrk="1" hangingPunct="1">
              <a:buFont typeface="Wingdings 2" charset="0"/>
              <a:buNone/>
            </a:pPr>
            <a:endParaRPr lang="tr-TR">
              <a:latin typeface="Verdana" charset="0"/>
            </a:endParaRPr>
          </a:p>
          <a:p>
            <a:pPr eaLnBrk="1" hangingPunct="1">
              <a:buFont typeface="Wingdings 2" charset="0"/>
              <a:buNone/>
            </a:pPr>
            <a:r>
              <a:rPr lang="tr-TR">
                <a:latin typeface="Verdana" charset="0"/>
              </a:rPr>
              <a:t>Ucuz biletler büyük çoğunlukla reklam ve</a:t>
            </a:r>
          </a:p>
          <a:p>
            <a:pPr eaLnBrk="1" hangingPunct="1">
              <a:buFont typeface="Wingdings 2" charset="0"/>
              <a:buNone/>
            </a:pPr>
            <a:r>
              <a:rPr lang="tr-TR">
                <a:latin typeface="Verdana" charset="0"/>
              </a:rPr>
              <a:t>pazarlama amacıyla kullanılmaktadır. Örnegin;</a:t>
            </a:r>
          </a:p>
          <a:p>
            <a:pPr eaLnBrk="1" hangingPunct="1"/>
            <a:r>
              <a:rPr lang="tr-TR">
                <a:latin typeface="Verdana" charset="0"/>
              </a:rPr>
              <a:t>Dublin’den Londra’ya €2.99 (Ryanair)</a:t>
            </a:r>
          </a:p>
          <a:p>
            <a:pPr eaLnBrk="1" hangingPunct="1"/>
            <a:r>
              <a:rPr lang="tr-TR">
                <a:latin typeface="Verdana" charset="0"/>
              </a:rPr>
              <a:t>Londra’dan Düsseldorf’a tek kisi £0.99 (Ryanair)</a:t>
            </a:r>
          </a:p>
          <a:p>
            <a:pPr eaLnBrk="1" hangingPunct="1"/>
            <a:r>
              <a:rPr lang="tr-TR">
                <a:latin typeface="Verdana" charset="0"/>
              </a:rPr>
              <a:t>Londra’dan Edinburg’a tek kisi £9.99 (easyJet)</a:t>
            </a:r>
          </a:p>
          <a:p>
            <a:pPr eaLnBrk="1" hangingPunct="1"/>
            <a:r>
              <a:rPr lang="tr-TR">
                <a:latin typeface="Verdana" charset="0"/>
              </a:rPr>
              <a:t>Londra’dan Barcelona’ya tek kisi £12.99 (easyJet)</a:t>
            </a:r>
          </a:p>
          <a:p>
            <a:pPr eaLnBrk="1" hangingPunct="1">
              <a:buFont typeface="Wingdings 2" charset="0"/>
              <a:buNone/>
            </a:pPr>
            <a:endParaRPr lang="tr-TR">
              <a:latin typeface="Verdana" charset="0"/>
            </a:endParaRPr>
          </a:p>
          <a:p>
            <a:pPr eaLnBrk="1" hangingPunct="1">
              <a:buFont typeface="Wingdings 2" charset="0"/>
              <a:buNone/>
            </a:pPr>
            <a:endParaRPr lang="tr-TR">
              <a:latin typeface="Verdana" charset="0"/>
            </a:endParaRPr>
          </a:p>
          <a:p>
            <a:pPr eaLnBrk="1" hangingPunct="1"/>
            <a:endParaRPr lang="tr-TR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1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503238" y="714375"/>
            <a:ext cx="8183562" cy="5214938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tr-TR" sz="2000">
                <a:latin typeface="Verdana" charset="0"/>
              </a:rPr>
              <a:t>Gerçekte aynı uçakta giden çogu kisi bu fiyatların üstünde</a:t>
            </a:r>
          </a:p>
          <a:p>
            <a:pPr eaLnBrk="1" hangingPunct="1">
              <a:buFont typeface="Wingdings 2" charset="0"/>
              <a:buNone/>
            </a:pPr>
            <a:r>
              <a:rPr lang="tr-TR" sz="2000">
                <a:latin typeface="Verdana" charset="0"/>
              </a:rPr>
              <a:t>vererek bilet satın almaktadır. Ryanair’ın her bir yolcu için</a:t>
            </a:r>
          </a:p>
          <a:p>
            <a:pPr eaLnBrk="1" hangingPunct="1">
              <a:buFont typeface="Wingdings 2" charset="0"/>
              <a:buNone/>
            </a:pPr>
            <a:r>
              <a:rPr lang="tr-TR" sz="2000">
                <a:latin typeface="Verdana" charset="0"/>
              </a:rPr>
              <a:t>ortalama ücreti yaklasık €40, easyJet’in ise yaklasık €60’dur</a:t>
            </a:r>
          </a:p>
          <a:p>
            <a:pPr eaLnBrk="1" hangingPunct="1">
              <a:buFont typeface="Wingdings 2" charset="0"/>
              <a:buNone/>
            </a:pPr>
            <a:r>
              <a:rPr lang="tr-TR" sz="2000">
                <a:latin typeface="Verdana" charset="0"/>
              </a:rPr>
              <a:t>(vergiler ve ücretlendirmeler hariç). Düsük maliyetli havayolu</a:t>
            </a:r>
          </a:p>
          <a:p>
            <a:pPr eaLnBrk="1" hangingPunct="1">
              <a:buFont typeface="Wingdings 2" charset="0"/>
              <a:buNone/>
            </a:pPr>
            <a:r>
              <a:rPr lang="tr-TR" sz="2000">
                <a:latin typeface="Verdana" charset="0"/>
              </a:rPr>
              <a:t>sirketleri kademeli ve esnek bir ücretlendirme politikasını</a:t>
            </a:r>
          </a:p>
          <a:p>
            <a:pPr eaLnBrk="1" hangingPunct="1">
              <a:buFont typeface="Wingdings 2" charset="0"/>
              <a:buNone/>
            </a:pPr>
            <a:r>
              <a:rPr lang="tr-TR" sz="2000">
                <a:latin typeface="Verdana" charset="0"/>
              </a:rPr>
              <a:t>takip etmekteler. Erken rezervasyon yapanlar ucuz bilet satın</a:t>
            </a:r>
          </a:p>
          <a:p>
            <a:pPr eaLnBrk="1" hangingPunct="1">
              <a:buFont typeface="Wingdings 2" charset="0"/>
              <a:buNone/>
            </a:pPr>
            <a:r>
              <a:rPr lang="tr-TR" sz="2000">
                <a:latin typeface="Verdana" charset="0"/>
              </a:rPr>
              <a:t>alabilirken, uçus tarihine yakın zamanlarda bilet fiyatları</a:t>
            </a:r>
          </a:p>
          <a:p>
            <a:pPr eaLnBrk="1" hangingPunct="1">
              <a:buFont typeface="Wingdings 2" charset="0"/>
              <a:buNone/>
            </a:pPr>
            <a:r>
              <a:rPr lang="tr-TR" sz="2000">
                <a:latin typeface="Verdana" charset="0"/>
              </a:rPr>
              <a:t>neredeyse ana firmaların fiyatlarına ulasmaktadır. Uçus</a:t>
            </a:r>
          </a:p>
          <a:p>
            <a:pPr eaLnBrk="1" hangingPunct="1">
              <a:buFont typeface="Wingdings 2" charset="0"/>
              <a:buNone/>
            </a:pPr>
            <a:r>
              <a:rPr lang="tr-TR" sz="2000">
                <a:latin typeface="Verdana" charset="0"/>
              </a:rPr>
              <a:t>zamanından bagımsız olarak yogun ya da yetersiz talep yine</a:t>
            </a:r>
          </a:p>
          <a:p>
            <a:pPr eaLnBrk="1" hangingPunct="1">
              <a:buFont typeface="Wingdings 2" charset="0"/>
              <a:buNone/>
            </a:pPr>
            <a:r>
              <a:rPr lang="tr-TR" sz="2000">
                <a:latin typeface="Verdana" charset="0"/>
              </a:rPr>
              <a:t>bilet fiyatını sekillendirmektedir. Ana firmalar da düsük</a:t>
            </a:r>
          </a:p>
          <a:p>
            <a:pPr eaLnBrk="1" hangingPunct="1">
              <a:buFont typeface="Wingdings 2" charset="0"/>
              <a:buNone/>
            </a:pPr>
            <a:r>
              <a:rPr lang="tr-TR" sz="2000">
                <a:latin typeface="Verdana" charset="0"/>
              </a:rPr>
              <a:t>maliyetli firmaların uyguladıgı bu fiyatlandırma politikasını</a:t>
            </a:r>
          </a:p>
          <a:p>
            <a:pPr eaLnBrk="1" hangingPunct="1">
              <a:buFont typeface="Wingdings 2" charset="0"/>
              <a:buNone/>
            </a:pPr>
            <a:r>
              <a:rPr lang="tr-TR" sz="2000">
                <a:latin typeface="Verdana" charset="0"/>
              </a:rPr>
              <a:t>benimsemekte ancak aynı esnekligi gösterememektedir.</a:t>
            </a:r>
          </a:p>
          <a:p>
            <a:pPr eaLnBrk="1" hangingPunct="1">
              <a:buFont typeface="Wingdings 2" charset="0"/>
              <a:buNone/>
            </a:pPr>
            <a:endParaRPr lang="tr-TR" sz="2000">
              <a:latin typeface="Verdana" charset="0"/>
            </a:endParaRPr>
          </a:p>
          <a:p>
            <a:pPr eaLnBrk="1" hangingPunct="1">
              <a:buFont typeface="Wingdings 2" charset="0"/>
              <a:buNone/>
            </a:pPr>
            <a:r>
              <a:rPr lang="tr-TR" sz="2000">
                <a:latin typeface="Verdana" charset="0"/>
              </a:rPr>
              <a:t>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3814679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</TotalTime>
  <Words>443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Düşük Maliyetli  Havayolu Taşımacılığı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Düşük Maliyetli  Havayolu Taşımacılığı</dc:title>
  <dc:creator>azade</dc:creator>
  <cp:lastModifiedBy>azade</cp:lastModifiedBy>
  <cp:revision>1</cp:revision>
  <dcterms:created xsi:type="dcterms:W3CDTF">2017-10-31T19:48:20Z</dcterms:created>
  <dcterms:modified xsi:type="dcterms:W3CDTF">2017-10-31T19:49:41Z</dcterms:modified>
</cp:coreProperties>
</file>