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301" r:id="rId6"/>
    <p:sldId id="260" r:id="rId7"/>
    <p:sldId id="261" r:id="rId8"/>
    <p:sldId id="262" r:id="rId9"/>
    <p:sldId id="30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7" r:id="rId33"/>
    <p:sldId id="288" r:id="rId34"/>
    <p:sldId id="289" r:id="rId35"/>
    <p:sldId id="290" r:id="rId36"/>
    <p:sldId id="298" r:id="rId37"/>
    <p:sldId id="299" r:id="rId38"/>
    <p:sldId id="291" r:id="rId39"/>
    <p:sldId id="292" r:id="rId40"/>
    <p:sldId id="293" r:id="rId41"/>
    <p:sldId id="294" r:id="rId42"/>
    <p:sldId id="295" r:id="rId43"/>
    <p:sldId id="296" r:id="rId44"/>
    <p:sldId id="302" r:id="rId45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B2AB0-B578-40D1-AAFF-368FD114A2F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tr-TR"/>
        </a:p>
      </dgm:t>
    </dgm:pt>
    <dgm:pt modelId="{4CD77B1D-F694-4524-B8CD-8D25DBB10ABA}">
      <dgm:prSet/>
      <dgm:spPr/>
      <dgm:t>
        <a:bodyPr/>
        <a:lstStyle/>
        <a:p>
          <a:pPr rtl="0"/>
          <a:r>
            <a:rPr lang="tr-TR" dirty="0" smtClean="0"/>
            <a:t>SOLUNUM YOLU İLE BULAŞAN ENFEKSİYON HASTALIKLARI</a:t>
          </a:r>
          <a:endParaRPr lang="tr-TR" dirty="0"/>
        </a:p>
      </dgm:t>
    </dgm:pt>
    <dgm:pt modelId="{057F0AC5-F3A3-4924-A4BC-12AB1333B1C6}" type="parTrans" cxnId="{BCC7CCD8-7D39-4A07-9407-B0EACC54E4E5}">
      <dgm:prSet/>
      <dgm:spPr/>
      <dgm:t>
        <a:bodyPr/>
        <a:lstStyle/>
        <a:p>
          <a:endParaRPr lang="tr-TR"/>
        </a:p>
      </dgm:t>
    </dgm:pt>
    <dgm:pt modelId="{A030FAA1-B9DD-43CB-966E-53A9C4645559}" type="sibTrans" cxnId="{BCC7CCD8-7D39-4A07-9407-B0EACC54E4E5}">
      <dgm:prSet/>
      <dgm:spPr/>
      <dgm:t>
        <a:bodyPr/>
        <a:lstStyle/>
        <a:p>
          <a:endParaRPr lang="tr-TR"/>
        </a:p>
      </dgm:t>
    </dgm:pt>
    <dgm:pt modelId="{32A14016-496B-486A-8496-9DC0C32EB1DF}" type="pres">
      <dgm:prSet presAssocID="{F87B2AB0-B578-40D1-AAFF-368FD114A2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1DA140-0488-4488-97F7-060D05EF6A4F}" type="pres">
      <dgm:prSet presAssocID="{4CD77B1D-F694-4524-B8CD-8D25DBB10A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28D3E8-70C2-4FD9-BC0A-5B4EC4F1DA6A}" type="presOf" srcId="{F87B2AB0-B578-40D1-AAFF-368FD114A2F2}" destId="{32A14016-496B-486A-8496-9DC0C32EB1DF}" srcOrd="0" destOrd="0" presId="urn:microsoft.com/office/officeart/2005/8/layout/vList2"/>
    <dgm:cxn modelId="{BCC7CCD8-7D39-4A07-9407-B0EACC54E4E5}" srcId="{F87B2AB0-B578-40D1-AAFF-368FD114A2F2}" destId="{4CD77B1D-F694-4524-B8CD-8D25DBB10ABA}" srcOrd="0" destOrd="0" parTransId="{057F0AC5-F3A3-4924-A4BC-12AB1333B1C6}" sibTransId="{A030FAA1-B9DD-43CB-966E-53A9C4645559}"/>
    <dgm:cxn modelId="{E47EBB11-0AC1-4453-8E01-0C60A8263B42}" type="presOf" srcId="{4CD77B1D-F694-4524-B8CD-8D25DBB10ABA}" destId="{3C1DA140-0488-4488-97F7-060D05EF6A4F}" srcOrd="0" destOrd="0" presId="urn:microsoft.com/office/officeart/2005/8/layout/vList2"/>
    <dgm:cxn modelId="{815F87E4-7BBA-499C-A4F1-4E79B7E74957}" type="presParOf" srcId="{32A14016-496B-486A-8496-9DC0C32EB1DF}" destId="{3C1DA140-0488-4488-97F7-060D05EF6A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23000F-89AF-47CC-93A9-5AA56479644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FF1BAC0D-4DCC-44CD-9E22-F99FB0575C5F}">
      <dgm:prSet/>
      <dgm:spPr/>
      <dgm:t>
        <a:bodyPr/>
        <a:lstStyle/>
        <a:p>
          <a:pPr rtl="0"/>
          <a:r>
            <a:rPr lang="tr-TR" smtClean="0"/>
            <a:t>Pnömonide Semptom Yönetimi</a:t>
          </a:r>
          <a:endParaRPr lang="tr-TR"/>
        </a:p>
      </dgm:t>
    </dgm:pt>
    <dgm:pt modelId="{F6CCE013-4B81-4BC7-AE4F-F9F9081A8546}" type="parTrans" cxnId="{2F7753F7-AA9F-46F6-9380-7ED6EDC1785D}">
      <dgm:prSet/>
      <dgm:spPr/>
      <dgm:t>
        <a:bodyPr/>
        <a:lstStyle/>
        <a:p>
          <a:endParaRPr lang="tr-TR"/>
        </a:p>
      </dgm:t>
    </dgm:pt>
    <dgm:pt modelId="{B411F42D-37DB-4E66-B214-345A688E82E1}" type="sibTrans" cxnId="{2F7753F7-AA9F-46F6-9380-7ED6EDC1785D}">
      <dgm:prSet/>
      <dgm:spPr/>
      <dgm:t>
        <a:bodyPr/>
        <a:lstStyle/>
        <a:p>
          <a:endParaRPr lang="tr-TR"/>
        </a:p>
      </dgm:t>
    </dgm:pt>
    <dgm:pt modelId="{0972B6EF-EDD2-4430-A273-4CE84F80E273}" type="pres">
      <dgm:prSet presAssocID="{8023000F-89AF-47CC-93A9-5AA564796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54D557-3852-4E1C-9CF6-998E6FB75D54}" type="pres">
      <dgm:prSet presAssocID="{FF1BAC0D-4DCC-44CD-9E22-F99FB0575C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B6027C-7795-4D47-A904-C50CDE3C95E7}" type="presOf" srcId="{FF1BAC0D-4DCC-44CD-9E22-F99FB0575C5F}" destId="{4554D557-3852-4E1C-9CF6-998E6FB75D54}" srcOrd="0" destOrd="0" presId="urn:microsoft.com/office/officeart/2005/8/layout/vList2"/>
    <dgm:cxn modelId="{2F7753F7-AA9F-46F6-9380-7ED6EDC1785D}" srcId="{8023000F-89AF-47CC-93A9-5AA564796440}" destId="{FF1BAC0D-4DCC-44CD-9E22-F99FB0575C5F}" srcOrd="0" destOrd="0" parTransId="{F6CCE013-4B81-4BC7-AE4F-F9F9081A8546}" sibTransId="{B411F42D-37DB-4E66-B214-345A688E82E1}"/>
    <dgm:cxn modelId="{C720F644-48ED-4E84-8061-D78690B4E373}" type="presOf" srcId="{8023000F-89AF-47CC-93A9-5AA564796440}" destId="{0972B6EF-EDD2-4430-A273-4CE84F80E273}" srcOrd="0" destOrd="0" presId="urn:microsoft.com/office/officeart/2005/8/layout/vList2"/>
    <dgm:cxn modelId="{5BB1F9AA-F44F-4F3D-A8C5-B5685E335461}" type="presParOf" srcId="{0972B6EF-EDD2-4430-A273-4CE84F80E273}" destId="{4554D557-3852-4E1C-9CF6-998E6FB75D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3C950-5583-416F-A64A-CF24D997874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67EE3EAE-4A5B-4E46-BA74-EFCBDD23D653}">
      <dgm:prSet/>
      <dgm:spPr/>
      <dgm:t>
        <a:bodyPr/>
        <a:lstStyle/>
        <a:p>
          <a:pPr rtl="0"/>
          <a:r>
            <a:rPr lang="tr-TR" smtClean="0"/>
            <a:t>Nezle </a:t>
          </a:r>
          <a:endParaRPr lang="tr-TR"/>
        </a:p>
      </dgm:t>
    </dgm:pt>
    <dgm:pt modelId="{133DAC4D-137D-4A8E-B368-1BAF38955349}" type="parTrans" cxnId="{CA94B42C-D685-44C7-BD6A-A6A4A613C20E}">
      <dgm:prSet/>
      <dgm:spPr/>
      <dgm:t>
        <a:bodyPr/>
        <a:lstStyle/>
        <a:p>
          <a:endParaRPr lang="tr-TR"/>
        </a:p>
      </dgm:t>
    </dgm:pt>
    <dgm:pt modelId="{18BCF825-C90C-4BCF-B434-069E4958C91A}" type="sibTrans" cxnId="{CA94B42C-D685-44C7-BD6A-A6A4A613C20E}">
      <dgm:prSet/>
      <dgm:spPr/>
      <dgm:t>
        <a:bodyPr/>
        <a:lstStyle/>
        <a:p>
          <a:endParaRPr lang="tr-TR"/>
        </a:p>
      </dgm:t>
    </dgm:pt>
    <dgm:pt modelId="{3C4E7DA6-AD6E-4B56-9487-78FE5287817E}" type="pres">
      <dgm:prSet presAssocID="{A923C950-5583-416F-A64A-CF24D99787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D58677-23ED-4221-9AC0-01328A0F2AFA}" type="pres">
      <dgm:prSet presAssocID="{67EE3EAE-4A5B-4E46-BA74-EFCBDD23D6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1C8FDB-0E40-4877-8AF3-9CE7249E690C}" type="presOf" srcId="{67EE3EAE-4A5B-4E46-BA74-EFCBDD23D653}" destId="{A1D58677-23ED-4221-9AC0-01328A0F2AFA}" srcOrd="0" destOrd="0" presId="urn:microsoft.com/office/officeart/2005/8/layout/vList2"/>
    <dgm:cxn modelId="{CA94B42C-D685-44C7-BD6A-A6A4A613C20E}" srcId="{A923C950-5583-416F-A64A-CF24D9978749}" destId="{67EE3EAE-4A5B-4E46-BA74-EFCBDD23D653}" srcOrd="0" destOrd="0" parTransId="{133DAC4D-137D-4A8E-B368-1BAF38955349}" sibTransId="{18BCF825-C90C-4BCF-B434-069E4958C91A}"/>
    <dgm:cxn modelId="{6BB25B3D-5701-4E85-8E6F-BE06B2890901}" type="presOf" srcId="{A923C950-5583-416F-A64A-CF24D9978749}" destId="{3C4E7DA6-AD6E-4B56-9487-78FE5287817E}" srcOrd="0" destOrd="0" presId="urn:microsoft.com/office/officeart/2005/8/layout/vList2"/>
    <dgm:cxn modelId="{120952C9-15A3-4F73-89AD-A85DD1B98D99}" type="presParOf" srcId="{3C4E7DA6-AD6E-4B56-9487-78FE5287817E}" destId="{A1D58677-23ED-4221-9AC0-01328A0F2A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26D71-2663-4D61-9C79-5E04F832C2D6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6A18E0DA-518C-442A-8BED-E68A55279D51}">
      <dgm:prSet/>
      <dgm:spPr/>
      <dgm:t>
        <a:bodyPr/>
        <a:lstStyle/>
        <a:p>
          <a:pPr rtl="0"/>
          <a:r>
            <a:rPr lang="tr-TR" smtClean="0"/>
            <a:t>Kabakulak Belirti ve Bulguları</a:t>
          </a:r>
          <a:endParaRPr lang="tr-TR"/>
        </a:p>
      </dgm:t>
    </dgm:pt>
    <dgm:pt modelId="{3927B25F-F651-4CB1-86ED-273DA4DBE292}" type="parTrans" cxnId="{81CA73AA-85A6-4F3F-A016-AB3B3B14B710}">
      <dgm:prSet/>
      <dgm:spPr/>
      <dgm:t>
        <a:bodyPr/>
        <a:lstStyle/>
        <a:p>
          <a:endParaRPr lang="tr-TR"/>
        </a:p>
      </dgm:t>
    </dgm:pt>
    <dgm:pt modelId="{523D7673-248C-4330-814A-1C4803AEAE7C}" type="sibTrans" cxnId="{81CA73AA-85A6-4F3F-A016-AB3B3B14B710}">
      <dgm:prSet/>
      <dgm:spPr/>
      <dgm:t>
        <a:bodyPr/>
        <a:lstStyle/>
        <a:p>
          <a:endParaRPr lang="tr-TR"/>
        </a:p>
      </dgm:t>
    </dgm:pt>
    <dgm:pt modelId="{EE2498DA-ED0E-422E-A787-80D9CB289E9C}" type="pres">
      <dgm:prSet presAssocID="{BFE26D71-2663-4D61-9C79-5E04F832C2D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7A47EB1B-B4AC-4E3F-961E-032C24D8172A}" type="pres">
      <dgm:prSet presAssocID="{6A18E0DA-518C-442A-8BED-E68A55279D51}" presName="thickLine" presStyleLbl="alignNode1" presStyleIdx="0" presStyleCnt="1"/>
      <dgm:spPr/>
    </dgm:pt>
    <dgm:pt modelId="{13A0F6F1-884F-4281-AA9D-155775701EA8}" type="pres">
      <dgm:prSet presAssocID="{6A18E0DA-518C-442A-8BED-E68A55279D51}" presName="horz1" presStyleCnt="0"/>
      <dgm:spPr/>
    </dgm:pt>
    <dgm:pt modelId="{B5725246-9AA8-4C5E-9F84-EE254A0FF184}" type="pres">
      <dgm:prSet presAssocID="{6A18E0DA-518C-442A-8BED-E68A55279D51}" presName="tx1" presStyleLbl="revTx" presStyleIdx="0" presStyleCnt="1"/>
      <dgm:spPr/>
      <dgm:t>
        <a:bodyPr/>
        <a:lstStyle/>
        <a:p>
          <a:endParaRPr lang="tr-TR"/>
        </a:p>
      </dgm:t>
    </dgm:pt>
    <dgm:pt modelId="{37F3F4D5-BFB4-40B8-BC56-C575391D41B3}" type="pres">
      <dgm:prSet presAssocID="{6A18E0DA-518C-442A-8BED-E68A55279D51}" presName="vert1" presStyleCnt="0"/>
      <dgm:spPr/>
    </dgm:pt>
  </dgm:ptLst>
  <dgm:cxnLst>
    <dgm:cxn modelId="{81CA73AA-85A6-4F3F-A016-AB3B3B14B710}" srcId="{BFE26D71-2663-4D61-9C79-5E04F832C2D6}" destId="{6A18E0DA-518C-442A-8BED-E68A55279D51}" srcOrd="0" destOrd="0" parTransId="{3927B25F-F651-4CB1-86ED-273DA4DBE292}" sibTransId="{523D7673-248C-4330-814A-1C4803AEAE7C}"/>
    <dgm:cxn modelId="{80321657-1714-4EFF-AC92-0A3517886462}" type="presOf" srcId="{BFE26D71-2663-4D61-9C79-5E04F832C2D6}" destId="{EE2498DA-ED0E-422E-A787-80D9CB289E9C}" srcOrd="0" destOrd="0" presId="urn:microsoft.com/office/officeart/2008/layout/LinedList"/>
    <dgm:cxn modelId="{527D99A8-FF6A-4894-986D-DF89C464EB41}" type="presOf" srcId="{6A18E0DA-518C-442A-8BED-E68A55279D51}" destId="{B5725246-9AA8-4C5E-9F84-EE254A0FF184}" srcOrd="0" destOrd="0" presId="urn:microsoft.com/office/officeart/2008/layout/LinedList"/>
    <dgm:cxn modelId="{7F717C46-4244-459B-9332-679C4849DD55}" type="presParOf" srcId="{EE2498DA-ED0E-422E-A787-80D9CB289E9C}" destId="{7A47EB1B-B4AC-4E3F-961E-032C24D8172A}" srcOrd="0" destOrd="0" presId="urn:microsoft.com/office/officeart/2008/layout/LinedList"/>
    <dgm:cxn modelId="{F26C7805-46E6-427A-8606-968823C45A16}" type="presParOf" srcId="{EE2498DA-ED0E-422E-A787-80D9CB289E9C}" destId="{13A0F6F1-884F-4281-AA9D-155775701EA8}" srcOrd="1" destOrd="0" presId="urn:microsoft.com/office/officeart/2008/layout/LinedList"/>
    <dgm:cxn modelId="{34FA1A3A-464F-4030-B61A-17E64DBA5726}" type="presParOf" srcId="{13A0F6F1-884F-4281-AA9D-155775701EA8}" destId="{B5725246-9AA8-4C5E-9F84-EE254A0FF184}" srcOrd="0" destOrd="0" presId="urn:microsoft.com/office/officeart/2008/layout/LinedList"/>
    <dgm:cxn modelId="{200E60A7-D7C9-4A71-BCC1-EB06BAD794C3}" type="presParOf" srcId="{13A0F6F1-884F-4281-AA9D-155775701EA8}" destId="{37F3F4D5-BFB4-40B8-BC56-C575391D41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C15FB3-597E-45E7-B34B-F99B70B807FA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46294297-D3D0-4A17-8733-74E9342E026D}">
      <dgm:prSet/>
      <dgm:spPr/>
      <dgm:t>
        <a:bodyPr/>
        <a:lstStyle/>
        <a:p>
          <a:pPr rtl="0"/>
          <a:r>
            <a:rPr lang="tr-TR" b="1" dirty="0" smtClean="0"/>
            <a:t>Suçiçeği (</a:t>
          </a:r>
          <a:r>
            <a:rPr lang="tr-TR" b="1" dirty="0" err="1" smtClean="0"/>
            <a:t>Varisella</a:t>
          </a:r>
          <a:r>
            <a:rPr lang="tr-TR" b="1" dirty="0" smtClean="0"/>
            <a:t>)</a:t>
          </a:r>
          <a:endParaRPr lang="tr-TR" b="1" dirty="0"/>
        </a:p>
      </dgm:t>
    </dgm:pt>
    <dgm:pt modelId="{9E30F80B-B738-4049-A59C-87DF63708159}" type="parTrans" cxnId="{3B692015-41DF-4D8E-9256-DD06F256AFF4}">
      <dgm:prSet/>
      <dgm:spPr/>
      <dgm:t>
        <a:bodyPr/>
        <a:lstStyle/>
        <a:p>
          <a:endParaRPr lang="tr-TR"/>
        </a:p>
      </dgm:t>
    </dgm:pt>
    <dgm:pt modelId="{DB33E6F6-60E8-4D22-AE56-AC1EDE16CB82}" type="sibTrans" cxnId="{3B692015-41DF-4D8E-9256-DD06F256AFF4}">
      <dgm:prSet/>
      <dgm:spPr/>
      <dgm:t>
        <a:bodyPr/>
        <a:lstStyle/>
        <a:p>
          <a:endParaRPr lang="tr-TR"/>
        </a:p>
      </dgm:t>
    </dgm:pt>
    <dgm:pt modelId="{7C0D6505-331D-4CE3-A53D-0BF49B2DD2E1}" type="pres">
      <dgm:prSet presAssocID="{18C15FB3-597E-45E7-B34B-F99B70B807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C9637C7-5848-4E75-9F77-850829C8A817}" type="pres">
      <dgm:prSet presAssocID="{46294297-D3D0-4A17-8733-74E9342E026D}" presName="thickLine" presStyleLbl="alignNode1" presStyleIdx="0" presStyleCnt="1"/>
      <dgm:spPr/>
    </dgm:pt>
    <dgm:pt modelId="{42F53695-4469-48DD-934D-104E60A21823}" type="pres">
      <dgm:prSet presAssocID="{46294297-D3D0-4A17-8733-74E9342E026D}" presName="horz1" presStyleCnt="0"/>
      <dgm:spPr/>
    </dgm:pt>
    <dgm:pt modelId="{CF23DB36-1D89-47AD-84CA-48A1209E4529}" type="pres">
      <dgm:prSet presAssocID="{46294297-D3D0-4A17-8733-74E9342E026D}" presName="tx1" presStyleLbl="revTx" presStyleIdx="0" presStyleCnt="1"/>
      <dgm:spPr/>
      <dgm:t>
        <a:bodyPr/>
        <a:lstStyle/>
        <a:p>
          <a:endParaRPr lang="tr-TR"/>
        </a:p>
      </dgm:t>
    </dgm:pt>
    <dgm:pt modelId="{3DC20B17-61B1-48A0-B589-058AE0582BE9}" type="pres">
      <dgm:prSet presAssocID="{46294297-D3D0-4A17-8733-74E9342E026D}" presName="vert1" presStyleCnt="0"/>
      <dgm:spPr/>
    </dgm:pt>
  </dgm:ptLst>
  <dgm:cxnLst>
    <dgm:cxn modelId="{C27BA20C-89E1-45D3-BB4E-B1ADEB88956A}" type="presOf" srcId="{46294297-D3D0-4A17-8733-74E9342E026D}" destId="{CF23DB36-1D89-47AD-84CA-48A1209E4529}" srcOrd="0" destOrd="0" presId="urn:microsoft.com/office/officeart/2008/layout/LinedList"/>
    <dgm:cxn modelId="{9E312681-124F-4F1F-9117-A1E821C7862E}" type="presOf" srcId="{18C15FB3-597E-45E7-B34B-F99B70B807FA}" destId="{7C0D6505-331D-4CE3-A53D-0BF49B2DD2E1}" srcOrd="0" destOrd="0" presId="urn:microsoft.com/office/officeart/2008/layout/LinedList"/>
    <dgm:cxn modelId="{3B692015-41DF-4D8E-9256-DD06F256AFF4}" srcId="{18C15FB3-597E-45E7-B34B-F99B70B807FA}" destId="{46294297-D3D0-4A17-8733-74E9342E026D}" srcOrd="0" destOrd="0" parTransId="{9E30F80B-B738-4049-A59C-87DF63708159}" sibTransId="{DB33E6F6-60E8-4D22-AE56-AC1EDE16CB82}"/>
    <dgm:cxn modelId="{5E6B870B-D207-4954-A604-14ADDDD99AE1}" type="presParOf" srcId="{7C0D6505-331D-4CE3-A53D-0BF49B2DD2E1}" destId="{4C9637C7-5848-4E75-9F77-850829C8A817}" srcOrd="0" destOrd="0" presId="urn:microsoft.com/office/officeart/2008/layout/LinedList"/>
    <dgm:cxn modelId="{C00B8734-8D5F-4448-BA54-D41E30E41E53}" type="presParOf" srcId="{7C0D6505-331D-4CE3-A53D-0BF49B2DD2E1}" destId="{42F53695-4469-48DD-934D-104E60A21823}" srcOrd="1" destOrd="0" presId="urn:microsoft.com/office/officeart/2008/layout/LinedList"/>
    <dgm:cxn modelId="{ADFBEE0E-E514-40DB-B07A-7FC7A75D753F}" type="presParOf" srcId="{42F53695-4469-48DD-934D-104E60A21823}" destId="{CF23DB36-1D89-47AD-84CA-48A1209E4529}" srcOrd="0" destOrd="0" presId="urn:microsoft.com/office/officeart/2008/layout/LinedList"/>
    <dgm:cxn modelId="{3C8428A4-1638-4622-9105-D3555842A8B5}" type="presParOf" srcId="{42F53695-4469-48DD-934D-104E60A21823}" destId="{3DC20B17-61B1-48A0-B589-058AE0582B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4F410-5C9B-49EE-8EEF-CC8F68C0FA03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tr-TR"/>
        </a:p>
      </dgm:t>
    </dgm:pt>
    <dgm:pt modelId="{15F53706-C7A3-4E7D-9254-F6DBAAE33D1D}">
      <dgm:prSet/>
      <dgm:spPr/>
      <dgm:t>
        <a:bodyPr/>
        <a:lstStyle/>
        <a:p>
          <a:pPr rtl="0"/>
          <a:r>
            <a:rPr lang="tr-TR" b="1" dirty="0" smtClean="0">
              <a:solidFill>
                <a:srgbClr val="0070C0"/>
              </a:solidFill>
            </a:rPr>
            <a:t>Kızıl (</a:t>
          </a:r>
          <a:r>
            <a:rPr lang="tr-TR" b="1" dirty="0" err="1" smtClean="0">
              <a:solidFill>
                <a:srgbClr val="0070C0"/>
              </a:solidFill>
            </a:rPr>
            <a:t>Scarlet</a:t>
          </a:r>
          <a:r>
            <a:rPr lang="tr-TR" b="1" dirty="0" smtClean="0">
              <a:solidFill>
                <a:srgbClr val="0070C0"/>
              </a:solidFill>
            </a:rPr>
            <a:t> </a:t>
          </a:r>
          <a:r>
            <a:rPr lang="tr-TR" b="1" dirty="0" err="1" smtClean="0">
              <a:solidFill>
                <a:srgbClr val="0070C0"/>
              </a:solidFill>
            </a:rPr>
            <a:t>fever</a:t>
          </a:r>
          <a:r>
            <a:rPr lang="tr-TR" b="1" dirty="0" smtClean="0">
              <a:solidFill>
                <a:srgbClr val="0070C0"/>
              </a:solidFill>
            </a:rPr>
            <a:t>)</a:t>
          </a:r>
          <a:endParaRPr lang="tr-TR" b="1" dirty="0">
            <a:solidFill>
              <a:srgbClr val="0070C0"/>
            </a:solidFill>
          </a:endParaRPr>
        </a:p>
      </dgm:t>
    </dgm:pt>
    <dgm:pt modelId="{46796B67-DD5E-4AE6-B88D-34EE8494C531}" type="parTrans" cxnId="{6C1145F6-B664-4E6D-A0ED-72B35E1CD035}">
      <dgm:prSet/>
      <dgm:spPr/>
      <dgm:t>
        <a:bodyPr/>
        <a:lstStyle/>
        <a:p>
          <a:endParaRPr lang="tr-TR"/>
        </a:p>
      </dgm:t>
    </dgm:pt>
    <dgm:pt modelId="{F7804BC3-A651-4800-B3D8-3AC7932BFDF8}" type="sibTrans" cxnId="{6C1145F6-B664-4E6D-A0ED-72B35E1CD035}">
      <dgm:prSet/>
      <dgm:spPr/>
      <dgm:t>
        <a:bodyPr/>
        <a:lstStyle/>
        <a:p>
          <a:endParaRPr lang="tr-TR"/>
        </a:p>
      </dgm:t>
    </dgm:pt>
    <dgm:pt modelId="{353924B6-2EAF-4E62-B79D-1385D3C7A297}" type="pres">
      <dgm:prSet presAssocID="{D884F410-5C9B-49EE-8EEF-CC8F68C0FA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31C9DF2-6D91-4966-A608-02D3C69077F7}" type="pres">
      <dgm:prSet presAssocID="{15F53706-C7A3-4E7D-9254-F6DBAAE33D1D}" presName="thickLine" presStyleLbl="alignNode1" presStyleIdx="0" presStyleCnt="1"/>
      <dgm:spPr/>
    </dgm:pt>
    <dgm:pt modelId="{D4F0A89B-809B-46DF-BAC5-1E65A216D660}" type="pres">
      <dgm:prSet presAssocID="{15F53706-C7A3-4E7D-9254-F6DBAAE33D1D}" presName="horz1" presStyleCnt="0"/>
      <dgm:spPr/>
    </dgm:pt>
    <dgm:pt modelId="{3EE85B72-2F9D-4BD9-817E-5EFA71AE917B}" type="pres">
      <dgm:prSet presAssocID="{15F53706-C7A3-4E7D-9254-F6DBAAE33D1D}" presName="tx1" presStyleLbl="revTx" presStyleIdx="0" presStyleCnt="1"/>
      <dgm:spPr/>
      <dgm:t>
        <a:bodyPr/>
        <a:lstStyle/>
        <a:p>
          <a:endParaRPr lang="tr-TR"/>
        </a:p>
      </dgm:t>
    </dgm:pt>
    <dgm:pt modelId="{40AB80CE-8B14-4D40-8696-5336A8E9F2D2}" type="pres">
      <dgm:prSet presAssocID="{15F53706-C7A3-4E7D-9254-F6DBAAE33D1D}" presName="vert1" presStyleCnt="0"/>
      <dgm:spPr/>
    </dgm:pt>
  </dgm:ptLst>
  <dgm:cxnLst>
    <dgm:cxn modelId="{6C0A9C8C-E6BD-467D-872E-E7111F37774F}" type="presOf" srcId="{15F53706-C7A3-4E7D-9254-F6DBAAE33D1D}" destId="{3EE85B72-2F9D-4BD9-817E-5EFA71AE917B}" srcOrd="0" destOrd="0" presId="urn:microsoft.com/office/officeart/2008/layout/LinedList"/>
    <dgm:cxn modelId="{8E75F25E-C0A6-4993-92D9-44D77F092DA1}" type="presOf" srcId="{D884F410-5C9B-49EE-8EEF-CC8F68C0FA03}" destId="{353924B6-2EAF-4E62-B79D-1385D3C7A297}" srcOrd="0" destOrd="0" presId="urn:microsoft.com/office/officeart/2008/layout/LinedList"/>
    <dgm:cxn modelId="{6C1145F6-B664-4E6D-A0ED-72B35E1CD035}" srcId="{D884F410-5C9B-49EE-8EEF-CC8F68C0FA03}" destId="{15F53706-C7A3-4E7D-9254-F6DBAAE33D1D}" srcOrd="0" destOrd="0" parTransId="{46796B67-DD5E-4AE6-B88D-34EE8494C531}" sibTransId="{F7804BC3-A651-4800-B3D8-3AC7932BFDF8}"/>
    <dgm:cxn modelId="{C068820C-89FA-4069-B722-2E588A41D1B7}" type="presParOf" srcId="{353924B6-2EAF-4E62-B79D-1385D3C7A297}" destId="{031C9DF2-6D91-4966-A608-02D3C69077F7}" srcOrd="0" destOrd="0" presId="urn:microsoft.com/office/officeart/2008/layout/LinedList"/>
    <dgm:cxn modelId="{C792E17B-CC95-4A3D-9488-06753F0727AD}" type="presParOf" srcId="{353924B6-2EAF-4E62-B79D-1385D3C7A297}" destId="{D4F0A89B-809B-46DF-BAC5-1E65A216D660}" srcOrd="1" destOrd="0" presId="urn:microsoft.com/office/officeart/2008/layout/LinedList"/>
    <dgm:cxn modelId="{F73DAC64-30FD-4B04-BE53-DA954B37799A}" type="presParOf" srcId="{D4F0A89B-809B-46DF-BAC5-1E65A216D660}" destId="{3EE85B72-2F9D-4BD9-817E-5EFA71AE917B}" srcOrd="0" destOrd="0" presId="urn:microsoft.com/office/officeart/2008/layout/LinedList"/>
    <dgm:cxn modelId="{6E5839DB-9BF8-4FD9-AAC1-56814D3D07E2}" type="presParOf" srcId="{D4F0A89B-809B-46DF-BAC5-1E65A216D660}" destId="{40AB80CE-8B14-4D40-8696-5336A8E9F2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3E6CE-1B5B-4193-B016-5B3359CA7248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tr-TR"/>
        </a:p>
      </dgm:t>
    </dgm:pt>
    <dgm:pt modelId="{35044747-D039-40A8-AB6D-46C83C57ACEB}">
      <dgm:prSet/>
      <dgm:spPr/>
      <dgm:t>
        <a:bodyPr/>
        <a:lstStyle/>
        <a:p>
          <a:pPr rtl="0"/>
          <a:r>
            <a:rPr lang="tr-TR" b="1" dirty="0" smtClean="0">
              <a:solidFill>
                <a:srgbClr val="FF0000"/>
              </a:solidFill>
            </a:rPr>
            <a:t>Kızıl Belirti ve Bulgular</a:t>
          </a:r>
          <a:endParaRPr lang="tr-TR" b="1" dirty="0">
            <a:solidFill>
              <a:srgbClr val="FF0000"/>
            </a:solidFill>
          </a:endParaRPr>
        </a:p>
      </dgm:t>
    </dgm:pt>
    <dgm:pt modelId="{95380AEF-9B4E-48CE-884B-52199372FF4A}" type="parTrans" cxnId="{660B2CE3-6F20-4CC8-801B-BC6A590AB79A}">
      <dgm:prSet/>
      <dgm:spPr/>
      <dgm:t>
        <a:bodyPr/>
        <a:lstStyle/>
        <a:p>
          <a:endParaRPr lang="tr-TR"/>
        </a:p>
      </dgm:t>
    </dgm:pt>
    <dgm:pt modelId="{4CE47D86-5E31-454B-96E3-55195F5F4FEE}" type="sibTrans" cxnId="{660B2CE3-6F20-4CC8-801B-BC6A590AB79A}">
      <dgm:prSet/>
      <dgm:spPr/>
      <dgm:t>
        <a:bodyPr/>
        <a:lstStyle/>
        <a:p>
          <a:endParaRPr lang="tr-TR"/>
        </a:p>
      </dgm:t>
    </dgm:pt>
    <dgm:pt modelId="{9B488024-F398-449E-80F3-75564F114909}" type="pres">
      <dgm:prSet presAssocID="{BF93E6CE-1B5B-4193-B016-5B3359CA72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700C4B9-16FC-4E48-8550-143F62DC878C}" type="pres">
      <dgm:prSet presAssocID="{35044747-D039-40A8-AB6D-46C83C57ACEB}" presName="thickLine" presStyleLbl="alignNode1" presStyleIdx="0" presStyleCnt="1"/>
      <dgm:spPr/>
    </dgm:pt>
    <dgm:pt modelId="{41B9BDD6-78C9-4B4D-86E1-09CCC55A298E}" type="pres">
      <dgm:prSet presAssocID="{35044747-D039-40A8-AB6D-46C83C57ACEB}" presName="horz1" presStyleCnt="0"/>
      <dgm:spPr/>
    </dgm:pt>
    <dgm:pt modelId="{3EF734C5-BEB3-4586-A6BE-66B9590D3C58}" type="pres">
      <dgm:prSet presAssocID="{35044747-D039-40A8-AB6D-46C83C57ACEB}" presName="tx1" presStyleLbl="revTx" presStyleIdx="0" presStyleCnt="1"/>
      <dgm:spPr/>
      <dgm:t>
        <a:bodyPr/>
        <a:lstStyle/>
        <a:p>
          <a:endParaRPr lang="tr-TR"/>
        </a:p>
      </dgm:t>
    </dgm:pt>
    <dgm:pt modelId="{D235D93B-1C7B-40D4-826A-435D39A2D256}" type="pres">
      <dgm:prSet presAssocID="{35044747-D039-40A8-AB6D-46C83C57ACEB}" presName="vert1" presStyleCnt="0"/>
      <dgm:spPr/>
    </dgm:pt>
  </dgm:ptLst>
  <dgm:cxnLst>
    <dgm:cxn modelId="{3E502CE2-C3BA-4576-8A75-1BF83E37CC70}" type="presOf" srcId="{BF93E6CE-1B5B-4193-B016-5B3359CA7248}" destId="{9B488024-F398-449E-80F3-75564F114909}" srcOrd="0" destOrd="0" presId="urn:microsoft.com/office/officeart/2008/layout/LinedList"/>
    <dgm:cxn modelId="{660B2CE3-6F20-4CC8-801B-BC6A590AB79A}" srcId="{BF93E6CE-1B5B-4193-B016-5B3359CA7248}" destId="{35044747-D039-40A8-AB6D-46C83C57ACEB}" srcOrd="0" destOrd="0" parTransId="{95380AEF-9B4E-48CE-884B-52199372FF4A}" sibTransId="{4CE47D86-5E31-454B-96E3-55195F5F4FEE}"/>
    <dgm:cxn modelId="{E4FB9144-442F-45E2-A637-22416E1B4809}" type="presOf" srcId="{35044747-D039-40A8-AB6D-46C83C57ACEB}" destId="{3EF734C5-BEB3-4586-A6BE-66B9590D3C58}" srcOrd="0" destOrd="0" presId="urn:microsoft.com/office/officeart/2008/layout/LinedList"/>
    <dgm:cxn modelId="{EE99D7A2-A13F-4E59-BE08-F6CB12B8625E}" type="presParOf" srcId="{9B488024-F398-449E-80F3-75564F114909}" destId="{C700C4B9-16FC-4E48-8550-143F62DC878C}" srcOrd="0" destOrd="0" presId="urn:microsoft.com/office/officeart/2008/layout/LinedList"/>
    <dgm:cxn modelId="{A9DB9F65-6D94-4E21-83CD-F02AF06F67E1}" type="presParOf" srcId="{9B488024-F398-449E-80F3-75564F114909}" destId="{41B9BDD6-78C9-4B4D-86E1-09CCC55A298E}" srcOrd="1" destOrd="0" presId="urn:microsoft.com/office/officeart/2008/layout/LinedList"/>
    <dgm:cxn modelId="{55591400-6455-423E-B3E2-77882CC07A25}" type="presParOf" srcId="{41B9BDD6-78C9-4B4D-86E1-09CCC55A298E}" destId="{3EF734C5-BEB3-4586-A6BE-66B9590D3C58}" srcOrd="0" destOrd="0" presId="urn:microsoft.com/office/officeart/2008/layout/LinedList"/>
    <dgm:cxn modelId="{9A986C97-850B-46D7-A283-1C64AC4319EC}" type="presParOf" srcId="{41B9BDD6-78C9-4B4D-86E1-09CCC55A298E}" destId="{D235D93B-1C7B-40D4-826A-435D39A2D2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7CB1E3-56C8-4E61-8C79-185BF930F1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B11FDEA-298E-48B3-87DD-03AC05633A22}">
      <dgm:prSet/>
      <dgm:spPr/>
      <dgm:t>
        <a:bodyPr/>
        <a:lstStyle/>
        <a:p>
          <a:pPr rtl="0"/>
          <a:r>
            <a:rPr lang="tr-TR" smtClean="0"/>
            <a:t>Pnömoni </a:t>
          </a:r>
          <a:endParaRPr lang="tr-TR"/>
        </a:p>
      </dgm:t>
    </dgm:pt>
    <dgm:pt modelId="{296E4184-E870-41B9-9A4B-246AD5151559}" type="parTrans" cxnId="{70A39CD4-6340-46BC-BB60-2B08C011AA35}">
      <dgm:prSet/>
      <dgm:spPr/>
      <dgm:t>
        <a:bodyPr/>
        <a:lstStyle/>
        <a:p>
          <a:endParaRPr lang="tr-TR"/>
        </a:p>
      </dgm:t>
    </dgm:pt>
    <dgm:pt modelId="{10AE26C0-74A2-4F31-ACBA-BFC5A8799EC1}" type="sibTrans" cxnId="{70A39CD4-6340-46BC-BB60-2B08C011AA35}">
      <dgm:prSet/>
      <dgm:spPr/>
      <dgm:t>
        <a:bodyPr/>
        <a:lstStyle/>
        <a:p>
          <a:endParaRPr lang="tr-TR"/>
        </a:p>
      </dgm:t>
    </dgm:pt>
    <dgm:pt modelId="{D55BA42A-14E6-47BC-A221-1479144339D7}" type="pres">
      <dgm:prSet presAssocID="{417CB1E3-56C8-4E61-8C79-185BF930F1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07E78F-F4BB-4340-B90F-F7E395F522A7}" type="pres">
      <dgm:prSet presAssocID="{5B11FDEA-298E-48B3-87DD-03AC05633A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A39CD4-6340-46BC-BB60-2B08C011AA35}" srcId="{417CB1E3-56C8-4E61-8C79-185BF930F199}" destId="{5B11FDEA-298E-48B3-87DD-03AC05633A22}" srcOrd="0" destOrd="0" parTransId="{296E4184-E870-41B9-9A4B-246AD5151559}" sibTransId="{10AE26C0-74A2-4F31-ACBA-BFC5A8799EC1}"/>
    <dgm:cxn modelId="{C413588E-8802-4958-B4C9-A08A53FF46D1}" type="presOf" srcId="{5B11FDEA-298E-48B3-87DD-03AC05633A22}" destId="{1C07E78F-F4BB-4340-B90F-F7E395F522A7}" srcOrd="0" destOrd="0" presId="urn:microsoft.com/office/officeart/2005/8/layout/vList2"/>
    <dgm:cxn modelId="{0B094D6C-7DF5-4EEA-B6BC-1D7B4C406A8E}" type="presOf" srcId="{417CB1E3-56C8-4E61-8C79-185BF930F199}" destId="{D55BA42A-14E6-47BC-A221-1479144339D7}" srcOrd="0" destOrd="0" presId="urn:microsoft.com/office/officeart/2005/8/layout/vList2"/>
    <dgm:cxn modelId="{92CB44E7-A6F5-485A-8919-328A23F1C925}" type="presParOf" srcId="{D55BA42A-14E6-47BC-A221-1479144339D7}" destId="{1C07E78F-F4BB-4340-B90F-F7E395F522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9BC91B-BF33-413C-9BB3-0B130713425D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tr-TR"/>
        </a:p>
      </dgm:t>
    </dgm:pt>
    <dgm:pt modelId="{68F2A4AF-32BE-49A9-AEFC-EAD396A0286A}">
      <dgm:prSet/>
      <dgm:spPr/>
      <dgm:t>
        <a:bodyPr/>
        <a:lstStyle/>
        <a:p>
          <a:pPr rtl="0"/>
          <a:r>
            <a:rPr lang="tr-TR" smtClean="0"/>
            <a:t>Pnömonide Tanı</a:t>
          </a:r>
          <a:endParaRPr lang="tr-TR"/>
        </a:p>
      </dgm:t>
    </dgm:pt>
    <dgm:pt modelId="{5CC5DB33-0842-48FF-BA5F-2394BEDDFA07}" type="parTrans" cxnId="{FBF86406-0357-479E-B5D2-F474322DF30A}">
      <dgm:prSet/>
      <dgm:spPr/>
      <dgm:t>
        <a:bodyPr/>
        <a:lstStyle/>
        <a:p>
          <a:endParaRPr lang="tr-TR"/>
        </a:p>
      </dgm:t>
    </dgm:pt>
    <dgm:pt modelId="{C60BB9D4-D2D2-42F1-90EE-BE6EA97ED8F3}" type="sibTrans" cxnId="{FBF86406-0357-479E-B5D2-F474322DF30A}">
      <dgm:prSet/>
      <dgm:spPr/>
      <dgm:t>
        <a:bodyPr/>
        <a:lstStyle/>
        <a:p>
          <a:endParaRPr lang="tr-TR"/>
        </a:p>
      </dgm:t>
    </dgm:pt>
    <dgm:pt modelId="{CD92F168-A0E4-4DA4-B5CD-1460E6F10448}" type="pres">
      <dgm:prSet presAssocID="{599BC91B-BF33-413C-9BB3-0B13071342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AB8E3B-9AC0-4347-93DD-46E1965CFE15}" type="pres">
      <dgm:prSet presAssocID="{68F2A4AF-32BE-49A9-AEFC-EAD396A028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8FD29A-A445-4BED-9722-82DE82005C2C}" type="presOf" srcId="{68F2A4AF-32BE-49A9-AEFC-EAD396A0286A}" destId="{0EAB8E3B-9AC0-4347-93DD-46E1965CFE15}" srcOrd="0" destOrd="0" presId="urn:microsoft.com/office/officeart/2005/8/layout/vList2"/>
    <dgm:cxn modelId="{FBF86406-0357-479E-B5D2-F474322DF30A}" srcId="{599BC91B-BF33-413C-9BB3-0B130713425D}" destId="{68F2A4AF-32BE-49A9-AEFC-EAD396A0286A}" srcOrd="0" destOrd="0" parTransId="{5CC5DB33-0842-48FF-BA5F-2394BEDDFA07}" sibTransId="{C60BB9D4-D2D2-42F1-90EE-BE6EA97ED8F3}"/>
    <dgm:cxn modelId="{CBF30B1D-EE6B-4DC8-84EE-9884BADBE712}" type="presOf" srcId="{599BC91B-BF33-413C-9BB3-0B130713425D}" destId="{CD92F168-A0E4-4DA4-B5CD-1460E6F10448}" srcOrd="0" destOrd="0" presId="urn:microsoft.com/office/officeart/2005/8/layout/vList2"/>
    <dgm:cxn modelId="{37B45F69-D55B-4F22-9A9E-D29BC2B582E0}" type="presParOf" srcId="{CD92F168-A0E4-4DA4-B5CD-1460E6F10448}" destId="{0EAB8E3B-9AC0-4347-93DD-46E1965CFE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43C3EC-29D7-4C57-BAC9-83DF50A10023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tr-TR"/>
        </a:p>
      </dgm:t>
    </dgm:pt>
    <dgm:pt modelId="{13080521-587F-4F2A-B0FB-10C6A8C5B333}">
      <dgm:prSet/>
      <dgm:spPr/>
      <dgm:t>
        <a:bodyPr/>
        <a:lstStyle/>
        <a:p>
          <a:pPr rtl="0"/>
          <a:r>
            <a:rPr lang="tr-TR" smtClean="0"/>
            <a:t>Pnömonide Tedavi</a:t>
          </a:r>
          <a:endParaRPr lang="tr-TR"/>
        </a:p>
      </dgm:t>
    </dgm:pt>
    <dgm:pt modelId="{6602C1A9-3ECB-4F80-A697-C80D8EA0D729}" type="parTrans" cxnId="{602CFCA5-9482-4E86-8A32-51A647F8D4A4}">
      <dgm:prSet/>
      <dgm:spPr/>
      <dgm:t>
        <a:bodyPr/>
        <a:lstStyle/>
        <a:p>
          <a:endParaRPr lang="tr-TR"/>
        </a:p>
      </dgm:t>
    </dgm:pt>
    <dgm:pt modelId="{ABCDCB13-138D-4088-8822-FF63194E2848}" type="sibTrans" cxnId="{602CFCA5-9482-4E86-8A32-51A647F8D4A4}">
      <dgm:prSet/>
      <dgm:spPr/>
      <dgm:t>
        <a:bodyPr/>
        <a:lstStyle/>
        <a:p>
          <a:endParaRPr lang="tr-TR"/>
        </a:p>
      </dgm:t>
    </dgm:pt>
    <dgm:pt modelId="{AE57D578-2A60-48BB-9F89-E903C16209C5}" type="pres">
      <dgm:prSet presAssocID="{5B43C3EC-29D7-4C57-BAC9-83DF50A100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1F8BEB4-DABD-42CF-A111-060D32EC903C}" type="pres">
      <dgm:prSet presAssocID="{13080521-587F-4F2A-B0FB-10C6A8C5B3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9C944D-0A7B-40C5-8246-10BFB753E62A}" type="presOf" srcId="{13080521-587F-4F2A-B0FB-10C6A8C5B333}" destId="{41F8BEB4-DABD-42CF-A111-060D32EC903C}" srcOrd="0" destOrd="0" presId="urn:microsoft.com/office/officeart/2005/8/layout/vList2"/>
    <dgm:cxn modelId="{B0A228E2-5E94-46A0-9274-0C38504E2DDC}" type="presOf" srcId="{5B43C3EC-29D7-4C57-BAC9-83DF50A10023}" destId="{AE57D578-2A60-48BB-9F89-E903C16209C5}" srcOrd="0" destOrd="0" presId="urn:microsoft.com/office/officeart/2005/8/layout/vList2"/>
    <dgm:cxn modelId="{602CFCA5-9482-4E86-8A32-51A647F8D4A4}" srcId="{5B43C3EC-29D7-4C57-BAC9-83DF50A10023}" destId="{13080521-587F-4F2A-B0FB-10C6A8C5B333}" srcOrd="0" destOrd="0" parTransId="{6602C1A9-3ECB-4F80-A697-C80D8EA0D729}" sibTransId="{ABCDCB13-138D-4088-8822-FF63194E2848}"/>
    <dgm:cxn modelId="{3A65F189-8ECA-4B43-BC84-9B2FEB6CB7C1}" type="presParOf" srcId="{AE57D578-2A60-48BB-9F89-E903C16209C5}" destId="{41F8BEB4-DABD-42CF-A111-060D32EC90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DA140-0488-4488-97F7-060D05EF6A4F}">
      <dsp:nvSpPr>
        <dsp:cNvPr id="0" name=""/>
        <dsp:cNvSpPr/>
      </dsp:nvSpPr>
      <dsp:spPr>
        <a:xfrm>
          <a:off x="0" y="18972"/>
          <a:ext cx="7772400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SOLUNUM YOLU İLE BULAŞAN ENFEKSİYON HASTALIKLARI</a:t>
          </a:r>
          <a:endParaRPr lang="tr-TR" sz="3600" kern="1200" dirty="0"/>
        </a:p>
      </dsp:txBody>
      <dsp:txXfrm>
        <a:off x="69908" y="88880"/>
        <a:ext cx="7632584" cy="1292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B43B9-B72A-44DF-A7AD-9AADCE24BEAC}" type="datetimeFigureOut">
              <a:rPr lang="tr-TR" smtClean="0"/>
              <a:t>3.9.2019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DDEE6-AEFC-4BA8-8A2A-976359BA4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98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93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79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9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10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16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79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39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37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15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53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EB6E-C6CF-4CDE-9CE9-D8AA392F38B5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169C-83E9-4EF0-9269-CD8BB9252C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8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.tr/url?sa=i&amp;rct=j&amp;q=&amp;esrc=s&amp;source=images&amp;cd=&amp;cad=rja&amp;uact=8&amp;ved=0CAcQjRw&amp;url=http://lilliputian.me/2013/09/kizamik-gercekleri-hilary-butler/&amp;ei=bbEbVeb4KoHAPLzMgMgD&amp;bvm=bv.89744112,d.bGg&amp;psig=AFQjCNEaKJzhuR5TtL80ZX9EF5kdWZgtFg&amp;ust=14279646372257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w&amp;url=http://www.ent.com.tr/kulak-barotravma-nedir-kulaklarda-basinc-artisi-nedir-830s.html&amp;ei=pqobVaCWCofAOo1b&amp;bvm=bv.89744112,d.bGg&amp;psig=AFQjCNHJxQwI1Awu08XUDwbk45YRKb2_Hg&amp;ust=142796291209424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>
                <a:latin typeface="Bookman Old Style" pitchFamily="18" charset="0"/>
              </a:rPr>
              <a:t>Öğr</a:t>
            </a:r>
            <a:r>
              <a:rPr lang="tr-TR" dirty="0" smtClean="0">
                <a:latin typeface="Bookman Old Style" pitchFamily="18" charset="0"/>
              </a:rPr>
              <a:t>. Gör. Dr. Ayşegül ÖZTÜRK BİRGE</a:t>
            </a:r>
          </a:p>
        </p:txBody>
      </p:sp>
    </p:spTree>
    <p:extLst>
      <p:ext uri="{BB962C8B-B14F-4D97-AF65-F5344CB8AC3E}">
        <p14:creationId xmlns:p14="http://schemas.microsoft.com/office/powerpoint/2010/main" val="335395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Gripte Hemşirelik Bakımı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Hastalığın akut döneminde damlacık izolasyonu önlemleri alınır.</a:t>
            </a:r>
          </a:p>
          <a:p>
            <a:r>
              <a:rPr lang="tr-TR" dirty="0" smtClean="0"/>
              <a:t>Hasta yatak istirahatine alınır, bol sıvı alımı desteklenir.</a:t>
            </a:r>
          </a:p>
          <a:p>
            <a:r>
              <a:rPr lang="tr-TR" dirty="0" smtClean="0"/>
              <a:t>Hasta odası sık sık havalandırılmalıdır.</a:t>
            </a:r>
          </a:p>
          <a:p>
            <a:r>
              <a:rPr lang="tr-TR" dirty="0" smtClean="0"/>
              <a:t>Terleme sık yaşanıyor ise hastanın iç çamaşırları </a:t>
            </a:r>
            <a:r>
              <a:rPr lang="tr-TR" dirty="0" err="1" smtClean="0"/>
              <a:t>değiştirirlir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Ağız bakımı verilir.</a:t>
            </a:r>
          </a:p>
          <a:p>
            <a:r>
              <a:rPr lang="tr-TR" dirty="0" smtClean="0"/>
              <a:t>Ateş kontrolü önemlidir. Gerekirse </a:t>
            </a:r>
            <a:r>
              <a:rPr lang="tr-TR" dirty="0" err="1" smtClean="0"/>
              <a:t>antipiretik</a:t>
            </a:r>
            <a:r>
              <a:rPr lang="tr-TR" dirty="0" smtClean="0"/>
              <a:t> verilir.</a:t>
            </a:r>
          </a:p>
          <a:p>
            <a:r>
              <a:rPr lang="tr-TR" dirty="0" smtClean="0"/>
              <a:t>Antibiyotik başlandı ise yan etkileri izlenmelidir.</a:t>
            </a:r>
          </a:p>
          <a:p>
            <a:r>
              <a:rPr lang="tr-TR" dirty="0" smtClean="0"/>
              <a:t>Hastanın ateşli dönemde beslenmesi sıvı besinlerle sürdürülür.</a:t>
            </a:r>
          </a:p>
          <a:p>
            <a:r>
              <a:rPr lang="tr-TR" dirty="0" smtClean="0"/>
              <a:t>Gripten korunmak için özellikle riskli kişiler (yaşlı, kalp, damar, metabolizma hastalığı olanlar, hamile kadınlar) aşılanmalıdır.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152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tr-TR" dirty="0" smtClean="0"/>
              <a:t>Kızamık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Etken </a:t>
            </a:r>
            <a:r>
              <a:rPr lang="tr-TR" dirty="0" err="1" smtClean="0"/>
              <a:t>morbilivirüstür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Çocukluk çağı enfeksiyonu olarak bilinse de hastalığı geçirmemiş ya da aşılanmamış kişilerde görülebilir. Aşılanmamış 10 yaşına gelen çocukların %90’ı hastalığı geçirir.</a:t>
            </a:r>
          </a:p>
          <a:p>
            <a:r>
              <a:rPr lang="tr-TR" dirty="0" smtClean="0"/>
              <a:t>Solunum yoluyla doğrudan bulaşır. Semptomlar başladıktan sonra 7 gün bulaştırıcıdır.</a:t>
            </a:r>
          </a:p>
          <a:p>
            <a:r>
              <a:rPr lang="tr-TR" dirty="0" smtClean="0"/>
              <a:t>Kuluçka süresi 10-12 gündür.</a:t>
            </a:r>
            <a:endParaRPr lang="tr-TR" dirty="0"/>
          </a:p>
        </p:txBody>
      </p:sp>
      <p:pic>
        <p:nvPicPr>
          <p:cNvPr id="8194" name="Picture 2" descr="http://www.portalkocaeli.com/wp-content/uploads/kizam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9523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Kızamık Belirti ve Bulguları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Kuluçka dönemi sonrası ateş ve halsizlik ile başlar.</a:t>
            </a:r>
          </a:p>
          <a:p>
            <a:r>
              <a:rPr lang="tr-TR" dirty="0" smtClean="0"/>
              <a:t>Nezle hali görülür.</a:t>
            </a:r>
          </a:p>
          <a:p>
            <a:r>
              <a:rPr lang="tr-TR" dirty="0" err="1" smtClean="0"/>
              <a:t>Konjuktivit</a:t>
            </a:r>
            <a:r>
              <a:rPr lang="tr-TR" dirty="0" smtClean="0"/>
              <a:t> </a:t>
            </a:r>
          </a:p>
          <a:p>
            <a:r>
              <a:rPr lang="tr-TR" dirty="0" smtClean="0"/>
              <a:t>Öksürük kuru ve inatçıdır.</a:t>
            </a:r>
          </a:p>
          <a:p>
            <a:r>
              <a:rPr lang="tr-TR" dirty="0" err="1" smtClean="0"/>
              <a:t>Koplik</a:t>
            </a:r>
            <a:r>
              <a:rPr lang="tr-TR" dirty="0" smtClean="0"/>
              <a:t> lekeleri: Ağız mukozasında alt azı dişleri hizasında toplu iğne başı büyüklüğünde kenarları parlak kırmızı ortası mavi beyaz halkalardır.</a:t>
            </a:r>
          </a:p>
          <a:p>
            <a:r>
              <a:rPr lang="tr-TR" dirty="0" smtClean="0"/>
              <a:t>Bu dönem 4-5 gün sürer.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5724128" y="3068960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732240" y="3068960"/>
            <a:ext cx="194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Prodromal</a:t>
            </a:r>
            <a:r>
              <a:rPr lang="tr-TR" b="1" dirty="0" smtClean="0"/>
              <a:t> Dönem</a:t>
            </a:r>
            <a:endParaRPr lang="tr-TR" b="1" dirty="0"/>
          </a:p>
        </p:txBody>
      </p:sp>
      <p:sp>
        <p:nvSpPr>
          <p:cNvPr id="33796" name="AutoShape 4" descr="data:image/jpeg;base64,/9j/4AAQSkZJRgABAQAAAQABAAD/2wCEAAkGBxQTEhISExISFBQXEhYVFBIQEhQVEhQUFBUWFhQUFBQYHCggGBolHBQUITEhJSkrLi4uFx8zODMsNygtLisBCgoKDg0OGxAQGiwkHyQsLCwsLCwsLCwsLCwsLCwsLCwsLCwsLCwsLCwsLCwsLCwsLCwsLCwsLCwsLCwsLywsLP/AABEIAN4A4wMBIgACEQEDEQH/xAAcAAABBQEBAQAAAAAAAAAAAAAEAAIDBQcGAQj/xABHEAABAwICBAsECAQFAwUAAAABAAIDBBEhMRJBUZEFBhMUIjJSYXGBsQehwdEjM0KCg5KywlRyk/AVQ1Ni4SQ08QgWRGNz/8QAGQEAAwEBAQAAAAAAAAAAAAAAAAIDBAEF/8QALREAAgEDAwIEBQUBAAAAAAAAAAECAxEhEjFBBFEiMmHwBRMjM0IVUnGRsYH/2gAMAwEAAhEDEQA/ANqiiaQSWg9J2YHaKfyLey3cEoMvvO/UVIgCPkW9lu4Jci3st3BSJIAj5FvZbuCXIt7LdwUiSAI+Rb2W7glyLey3cFIkgCPkW9lu4Jci3st3BSJIAj5FvZbuCXIt7LdwUiSAI+Rb2W7glyLey3cFIkgCPkW9lu4Jci3st3BSJIAH+juW9DSAuR0bgbSNiUJjcLt0HDa3RI3hY9x+FR/iVdyAcYhR0xqxEbTupw92m2I7SL37grt/C7XSQU1FVR0NIKEVEUjWM+lN7aHSw6NukM8UAaTyTey3cFHI6JuDuTB0S6x0QdEZu8O9ZfS8aKqpdSNdWMpBJQSSueGMs98cmiHs08g4Y22KufwxJUGKplDDI7gKsJOiNB5bK1odonUQL270AbFG6NxsOTJsDYaJNjkfBetEZJADCRmBa48RqWK1PDk1PVh0X0bZOD+D2TVLWAtpo3OcC7Q7722C99S6/jk2Wl0JKR9n1MreXcx0LaiRkcdm8hylmF2NzfUgDveSb2W7glyTey3cFzPFPht8/BxnMofI0TNMkjOTs6MuAEgBIwsASMDZcTwVxtrGx1AmqHmY0Ms7GlkT4y9hH0lPJGcGY9V4vigDXeSb2W7gvOSb2W7gsrHGyrgs4VLK3lODX1JY1jQIJGaNraH2cTgccCm1nC1ToPpzXipbPwZNUOkjZGHU72NB0Ro5MdpEWOOCANWEbey3cF7yLey3cFj03DVXBTULYqlxjbQCV7oeQdM12FjJG8guiaMOjjgtX4FrOWghl0tLTja7SDS29wMdE5eCABq1g0zgNWruCSdXdd3l6BJAFjDkf5nfqKeob9B3i/1cuIZwjKf81/5illKxSFNyO9SWe1PCUtsJZPJxXJVfDtSJCOcTAbNMrmsZUW3a5t6SyCm4bqDnPL+cor/FJ/8AXk/OUvzUaV8Pk+Uaqkst/wASqLYTSfmKBrOGKkf58o8HlLKulwVh8KnL8kbAksCquMNWD/3Mw++UxvGGrNv+qn/qFCrJ8CS+HTi7akfQCS+fzxgq/wCKn/qFeHjDV5c6n/qFd+cuxz9Pl+5H0Ckvn93GGrt/3M/9Qpv+P1Z/+VP/AFClddLgb9Nn+5H0FdK6+ehw/WfxU/8AUKa/jDWfxU/9Qrvz12BfDZv8kb8KGPlHS8mzlHNDHP0RpOaL2a52ZGJwQM3FejcxsbqSnLGuLmsMTNFrjiSBbC6xij4brHOaBUzkk4DlDmrin43VIcGOkItm4uOrwXVVT4El8PmuUaFwhxOgmqWTysY+NtOYBTviaY7aQcHC+VrWtbWrZ3BEBteCI2iMQ6DcIjnGMOrhkuIo+FJZGBzZn/mRsNRN/qv/ADFOp34MsqWndltxiipqeF7jTRPdI2OnbGWN+lGlaOI4YtFybagCrOr4IgmibFNBFIxoFmPYHMaQMNEHKyz2SsfPUROL3OZGXOZc3vo4GTzcQB3NO1V3GzjtNGeThkcXfadpGw7giU1FBToym7I1qkoo4mCKONjIwLBjGgMAOY0Rgqer4o0xhqIoYYoHTxujdJFE0OAdrw32Wc8C8ZZ5W3M0tzgRpnAq3PDk7RjK/ekVW62KS6Zp2bO44E4uU9My0cMQcY2skkbG1rpdFoF32zupaDi/Sw6YhpoI+UvynJxtbpg5h1hiMclnX/uScHSdK4N73WVdUe0xjbgSTEjWCbb11VUzj6eS5NQk4q0TmsY6kpy1l9BpiZZtzc6IthirZjAAAAABgABYADIAL5+qPaDI67uczD/aHH3Ls/Y1xilq31fKPkc1nJ6PKOucdK/gmjK/BOVPTyd5Xdd3l6BJKu67vL0CScmHfYd9/wBXLPIzmtD+w7xf6uWekqdQ0UHhgfCJwJXIVr7vuNmK6yvku0my5WpbZ9xsU+C0X40GUcitmFVtJEDjZWLGhLY9SDRKx6F4SbhhiiHtwQtWcFKSNUO6OcrWKANwRVeEIF2OxOp5iQMTLYr0vXsAvddFtca/YvH4KV9OQV7JCVF3NKSsQQA4p7Y76l61pBwPkpaZribYpo5wDVsjoY7KUFovdSz4eIw/5VeXEuICta2DPKV8ljwZwm+N92ZXsQftK7q+MzXNEfSY92Btjot+04Hbq81ycMlnXvgDcnVYZqQC4fNbpOyGsDJo8b4+aosLBjqUlUl4i1k4ZJMnJN0WWEbTrDGah5kqkqYbm5RkDS1oYcLCx7zrunvg7lGpM19P0yigGjndE7SAuMiNqMrOHDbBv5tSZJB3IWoj2KUWx6lCLdyt4QrHydZxI2DAblUTQq9lhUBplSLZkq0kUDolrv8A6e2WNb+F+5ZzJShaj7CodE1nfyf7lenNt2PPr0dMbmjV3Xd5egSSruu7y9AkrmEO+w77/q5Zy8960Y9R33/VyzZrs1OZejyAcMmzD5Lmz9ZbVbWuj4UxabrnTYyBJwWh50WlIzUj4o7IeniysUfEzFKepHB61vcgqwKwkfq2bFXV8mClJmimnc57hD4oVo1oqqF7odwsFyJ2ovEQtzRETiMQmAIqBmpFxlEhdKSdmKnATJ2dJSxHBSbzk0KOMA7o8VNGCDdSliaBn708EJU2IKh+3O6iYDfJe1mJCnADW6XprJyCtyZfUE0NJ2gMhi7w+y3z+CtI4g4sYNuk7wZ/yQoaem0BcjpE3dsJPwGSO4LZ05H6uoPLF3vPuXJYYRjdfyLk7HBTNadezWiDFe9sPik9mXgkVzU7EMwAbawvndVklOrORlkLIuvJPbYqZY1DIxGzoYsXCMkAysstI9iedWf/AM/3LgJI1onsZZY1X4fxT0vMjD1f2md1Xdd3l6BJKu67vL0CS2HjBp6jvv8Aq5ZiHrTnfVv+/wCrllQfgfNTmXo7Mh4Ud0fVUIsZMBgrOvf0fNVtLJ9JZI9i1Lzl9TsyRBdZe0sV8kQ+nOxTdz1qbXIPmq2rzVroWVbVNxKWWxopPJUVrPRAOOCsqwYKsukQ09yQR5FFNGCGiN80ZCFxseESF2S8idYot8aiZATioyTubIWsEtbdT08IAN89SZA23/KbVEjJaaTtuYq6u7IFlg0icMLnxT4KcOdaxIZuLyNvd6lQyOIFx1nHRaO8/LEoqAFjdEaszrJ1neqXW5Bwbek8e7Ra9xyAJt/feiuC4tFgBONrnxOJ9VX1pu5jdrrn+VuPrZWUUlglk8DRT1BVrJj5FC+dROlSFXFkk5QkpTjIhZpLGyGLsRSBRvXj5FDJLiuEXkRC0T2PjGq/D+Kzhzlo3sdzqvw/inpPxox9YvpP3ydvXdd3l6BJKu67vL0CS2niBr/q3/ierlj5mxWvyfVv/E9XLFWzYpJlqXJHXOJGQtfWhqVn0gUtU6+N7plF9Zgpy2LUvOdZSNtZWF0HTm4xGKLjOGKEbgKcZqneL37ldVk3ROHmudeSb222UqmD0OnvJO4PUnAqqaMSrOcKtGtTHe46ParGnagYxgLo6nOxIzRpwEFuChYwg9yJAXrWYpWVjhEkTb5YeKHmbc2RWSEr4/pGQXPKSNLhYHCMdY326vNaKabMVeahlkVDDpOMmoXazZb7TvP0CsqnR0QA3pbV7CywDbWAwsNSVRZrS46gTuCYRNclG/F73ah0R45u+CKil1JvNiGC+Z6Tv5nYn1UcZIvtSSQ9N4uGsF+/XZRzg3vbcoopy04g5ZLx8mN/chJWHk3chuhZTiinoeWI6JdbDauNXI6gaRyGDsU97kO96RnCcuWk+xo41X4fxWWCVaf7Fib1d/8A6/iqUfOjH1q+i/fJ3td13eXoEkq7ru8vQJLceEGSfVv8JPVywuXXqW6SfVv/ABPVywWR3rrSTKQYtI+SnojeRCMcb/BG8GM+kU5bF6D8Z2VO3ohT6Ism0gu0KQixQmblsVlW0kFUD24nUunrHAA44nUufey5U6iubaFRpO5XTZFVrSrqoaFTyCxKk1YspXZJEjqVVzCrGhZip8mxPwlpBDdLk+lZSRtwSlGIIT2wTUncToQXDZZWFXVNFgAL2/KPFC8oWguIuckPoY3vcqynp2ITp62tWyJM8UNXm+hH2nC/8rekfgPNGHAKva68rnamtDB4nF3wRclKN8EkxugTHe496NljNibIOQ3ywwRYeIy1ydLUFE+TL1Skcb4+CZUDZl8UHGNe9RyT2YW7Ux7kxxSbCMELhkfNDzm+AOARb41DNGktg7qBYsx8VrPsfm0jUi1rCPz6yyrk1qHsXbbnX4f7lSj5jH1uaT98nd13Xd5egSSruu7y9Aktp4YXL9VJ4SerlgZdr8Vvk31UnhJ+5fPLZCQf71pZHUyeG5cNm1WnBY+k71U08x1lWnBX1ilPY0UPMdzSZJVBTqTJOqGrhvg1cq52YG6ppm5kZXVrVz2uFSSzHJcZpg2QVDlX1DMUZIVBNkpyRaDyBOVhQPsQggLlWfBkNzbcpKLbwboyShkuGnBMcU0G2BT2i6dk1YVi7M/JSBmimE2yUgCEdYNVy6LHPN7NaXGwubDYNaAoX3ja7tjTNxY3djlqwsrqll0HYi+HuQNVLpEkCw1DuXXZR9RYpufpYjkqbNIVeZFJK610P3+5Ck2E4KOx5M7WhHSYlTTPQbnIIj3OU9SBotIzQbXKQAlF8HHE8uopQp3D3KN4S7CMgYFp3sdGNV+H+5ZtoLSPY7nVfh/uVKXmRj6z7T98nb13Xd5egSSruu7y9Akth4oVP9VJ4SfuXzpFC8YFrh5FfSDeq7xf+orlHUzD/li/go1Z6bFaVPXcySCI7D5hWXBT7PuVok1AzsDcoI+C47/Vt3KLqp8GiFHTm5HQ1AIC9rpsM0WKJo+yENVcHtOrcUOqrF44ZzddOFVmRdTNxdYdTvzIZ/FVm19/FL8xGj5iOYmkUErrBdBUcUDqkcPEICo4qy36MjT3OBC46iHjURTRSYq6oHEY4D7Qd4YWCr38XaluTWnwcihFI1rQ9jhYWywRFo1qqmrBr5rlERSKsjkuVPE8k2GJJsAgurNWLOMX+aMZM1gcLAk5O+SBJc0aJuMcR8wpoKR72ueBdozOobE12tibs1dvAMHnSO2yAqZM8cUcyTRcCRcawhOFJQ91wLC2WxTbwaYrxbYK6aTBMh775ZhRylJk+jYataKe+RKyxginuLXQsgRnCdQ12jZAaSeWGZMj2BTtCHBU0b9S4G5K0Jj2qQNsvHBD2J3yDgrR/Y9nVfh/FZxbFaN7Hc6r8P4rtHzoz9Yvov3ydvXdd3l6BJKu67vL0CS3Hhh7OqfF/wCoqgLCFfs6p8XfqKopBdZuo4NPT8jGt2pGMpxhNsE3ROxZjRcY+A7UzkbfaG9SuBtiLofQPZKHYZXPHeOK85W2u6doHYmF/wDtXDp7fSz9U7RFsgU0AHUNxTA0f3ddOHkkbNYt4KHQba1wR3qZzRrJXg8fRKNcoeEeBWPBLRoOzDgcPMLnoqd0coZJ0RpDpjZfMLt5XDXj4IDhGhbI3RcDtB1g9yZSszVSruOHsVdcAHAh2kDkddtpVtHUsMUUTJNBpxluDbS2kjMZLj5w+KTQeb7HanBHQzK2tPKNap6orIbwnGGus14eNrb296rJQrXg2Fsriwu0XaJLb5FwxDSTkqud2JGsZqElybKT/HlFdOEHpY4o2YoCQYpb2Y0o3Q2oHqh7oh4xKhkanuY5RsSNUoQrXqdj0CBLU8hRsKkuqE7EEjVofsezqvw/3LgXNuu/9kDbGp+5+5dpLxoz9Z9l++Tta7ru8vQJJV3Xd5egSW08IPZ1T4u/UVSOertnVPi79RVI5oKzV+DRQ5G6aQDjkUmsCTx3LOaP4GOY7aFDj/ZUwhN73XvN9ZKLHdSQOXX1LwtOxFOjG0BQyNPa3LljqdxhB1BePb/YTzG61r+5ethdbNdOXIAy2YcmyEa9LuUrge0bpr3HIkoOgMrhjnuCDmItja/mjJ7qtlffM+qRlUVHC9IHtOIuMWkXvdUNFVG9nZjAhdJUkY2O8rnOGIbOEgtscBs2oi7GyhUawHRkuIAuSThZKpjLTkb677VFwVW6OKMe8uxvnmmcU0elGo7+hXSBDui1qwfHjjimPaksPORVysUb4sEbI1MMZ1JkjLIqnsITGyEKxfFdByx2umsSbyF07jZEIOjbdt7+SMjVEsE75CaYDG6732UjGp+58VnektC9kzsan7nxVIeZGXrF9J/8/wBOwruu7y9AklXdd3l6BJaTxA9nVPi/9RVKG96umdU+L/1FU5YdSz1+C9HkjcfFRNuTrUkryF5yhWZmlDSQNqje4uywUocU0goOkYjt9ryTi3v9y9eO/wBybj37lw6NJ77qMS96dJfu3Jjb/wDgIAabX6yjeFIb9x8lDLf+wg6QTn+X3qvqXWzI96nmlPduVRVzeG9LcdIGqpRsQE1jgcrbFLUPOZGHch9IalxlYOxX0rdFxYdR92pdFDC3ky4PAIc0aAx6J+0FR1FtMHusVZcHzWVIZRvjN2tcmrqYNeQ1xc3AhxFrgi+SHdGja+qc8guJNmgA4ZDL3KOlDTfSdbDDC9zsRZXLpy0K4AYU0i2KLwtr16rDusoHWvimRKV2BzHYq6pRtUbX2Klq5UNkJYyTxyWwRccu1UsMlyMVYscuoVO4ZpLRfZCcan7nxWbXWj+x7Oq/D+Ken5iPWL6D98nbV3Xd5egSSruu7y9AktZ4Qezqnxd+oqpfkraPqnxd+oqpMDuy7coVk8FqRC6Nehll6+CTsnck2lfradyzaX2NN1bcabJgepHUbuy7cmupXamO3I0vsF49zxzjsCjlmIzCkdSv7L9yj5g85tduRZ9jvhGtuRmPNQuhPaG9Eng5/ZduUZ4Pk2Ov4I0vsCku4M9gGvxsShJZba3b1YPo5ctB5FswEJPwdJ/pyHwaVxxfYZSXcpKyTvcqmpIzxV5V8GTZCCb8pVVVcCVRyp5vylJpfYprj3KeY/3dQcrZWD+L9X/DTH7hTWcXKr+FmH3HI0y7HVOPcrqgXF9afTS5KydxdqjhzaYD+QptFxdqgcaaYbCWFNBSTtY106sMZX9kzWdHO/wTOT/varKDgeoBI5vNa2egc0Vw1wNI8sdDTTtFuk0tODhrB2Lrg9zaq8LpXWfVFHOC3okWOsXvZAVBOpXf+A1NvqJfyFQu4vVP8PL+QotJ8HHVpr8l/Zykzic1U1JXbVHFmp1U0xz+wfJUdbxUrb4UlQfCMoUGjLWqwezRz9Pi4DvV5HCAy5OKgj4p14IPM6j+mVZQ8W63C9JP/TKrFehnhUj3BAMcVpvsiaP+osb4R/uXDt4s1n8LP+QrQPZdwbNCajlYnx3DLabSL2ve3uVKcbSOdXUi6LSfu51dd13eXoEkq7ru8vQJLQeIHtvom2d32vt0jZVMlRVttaJr8L3JAPhgbKwbWNbcEHBzsrdo9695+3Y7cPmgCtdPWaWiI4rW0tK50f5b3zvdSPdV9Owj6w0Mstd0dz9ux24fNLn7djtw+aAK6F1ZpdIR6NnbL3sdHLvsvWS1gOiY4nZ9PSIvhh0VYc/bsduHzS5+3Y7cPmgAJklWQ68cbToHRs6507Yd1kxs1WCbxRkYY6QByxwurDn7djtw+aXP27Hbh80AV8c1ZrihF/8AccBrU88lRpDRYwsOj1j0x2u5E8/bsduHzS5+3Y7cPmgAWsnqLkRxNI0cC91iHHzxsoBLW/6cW3re74qx5+3Y7cPmlz9ux24fNAADamr6Q5FlwGkEOOibnpC98wF7I+r6Lmsi6o0oyftXNyHbkdz9ux24fNLn7djtw+aAABPWYfRRZds4FKeSsDuiyJzdFuBNrO+0b5kI/n7djtw+aXP27Hbh80AV7Z6wkjkogAcCXHHwCl06nRaSxmljpNaRonZcnLXki+ft2O3D5pc/bsduHzQACJaz/ThH3nX8PFKCpquUDXQs0cNJzTqOy+ZR3P27Hbh80uft2O3D5oAKC9QnP27Hbh80uft2O3D5oALSQnP27Hbh80uft2O3D5oALSQnP27Hbh80uft2O3D5oALSQnP27Hbh80uft2O3D5oAFruu7y9AkoaqoBcTjq9Akg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676400"/>
            <a:ext cx="358140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798" name="AutoShape 6" descr="data:image/jpeg;base64,/9j/4AAQSkZJRgABAQAAAQABAAD/2wCEAAkGBxQTEhISExISFBQXEhYVFBIQEhQVEhQUFBUWFhQUFBQYHCggGBolHBQUITEhJSkrLi4uFx8zODMsNygtLisBCgoKDg0OGxAQGiwkHyQsLCwsLCwsLCwsLCwsLCwsLCwsLCwsLCwsLCwsLCwsLCwsLCwsLCwsLCwsLCwsLywsLP/AABEIAN4A4wMBIgACEQEDEQH/xAAcAAABBQEBAQAAAAAAAAAAAAAEAAIDBQcGAQj/xABHEAABAwICBAsECAQFAwUAAAABAAIDBBEhMRJBUZEFBhMUIjJSYXGBsQehwdEjM0KCg5KywlRyk/AVQ1Ni4SQ08QgWRGNz/8QAGQEAAwEBAQAAAAAAAAAAAAAAAAIDBAEF/8QALREAAgEDAwIEBQUBAAAAAAAAAAECAxEhEjFBBFEiMmHwBRMjM0IVUnGRsYH/2gAMAwEAAhEDEQA/ANqiiaQSWg9J2YHaKfyLey3cEoMvvO/UVIgCPkW9lu4Jci3st3BSJIAj5FvZbuCXIt7LdwUiSAI+Rb2W7glyLey3cFIkgCPkW9lu4Jci3st3BSJIAj5FvZbuCXIt7LdwUiSAI+Rb2W7glyLey3cFIkgCPkW9lu4Jci3st3BSJIAH+juW9DSAuR0bgbSNiUJjcLt0HDa3RI3hY9x+FR/iVdyAcYhR0xqxEbTupw92m2I7SL37grt/C7XSQU1FVR0NIKEVEUjWM+lN7aHSw6NukM8UAaTyTey3cFHI6JuDuTB0S6x0QdEZu8O9ZfS8aKqpdSNdWMpBJQSSueGMs98cmiHs08g4Y22KufwxJUGKplDDI7gKsJOiNB5bK1odonUQL270AbFG6NxsOTJsDYaJNjkfBetEZJADCRmBa48RqWK1PDk1PVh0X0bZOD+D2TVLWAtpo3OcC7Q7722C99S6/jk2Wl0JKR9n1MreXcx0LaiRkcdm8hylmF2NzfUgDveSb2W7glyTey3cFzPFPht8/BxnMofI0TNMkjOTs6MuAEgBIwsASMDZcTwVxtrGx1AmqHmY0Ms7GlkT4y9hH0lPJGcGY9V4vigDXeSb2W7gvOSb2W7gsrHGyrgs4VLK3lODX1JY1jQIJGaNraH2cTgccCm1nC1ToPpzXipbPwZNUOkjZGHU72NB0Ro5MdpEWOOCANWEbey3cF7yLey3cFj03DVXBTULYqlxjbQCV7oeQdM12FjJG8guiaMOjjgtX4FrOWghl0tLTja7SDS29wMdE5eCABq1g0zgNWruCSdXdd3l6BJAFjDkf5nfqKeob9B3i/1cuIZwjKf81/5illKxSFNyO9SWe1PCUtsJZPJxXJVfDtSJCOcTAbNMrmsZUW3a5t6SyCm4bqDnPL+cor/FJ/8AXk/OUvzUaV8Pk+Uaqkst/wASqLYTSfmKBrOGKkf58o8HlLKulwVh8KnL8kbAksCquMNWD/3Mw++UxvGGrNv+qn/qFCrJ8CS+HTi7akfQCS+fzxgq/wCKn/qFeHjDV5c6n/qFd+cuxz9Pl+5H0Ckvn93GGrt/3M/9Qpv+P1Z/+VP/AFClddLgb9Nn+5H0FdK6+ehw/WfxU/8AUKa/jDWfxU/9Qrvz12BfDZv8kb8KGPlHS8mzlHNDHP0RpOaL2a52ZGJwQM3FejcxsbqSnLGuLmsMTNFrjiSBbC6xij4brHOaBUzkk4DlDmrin43VIcGOkItm4uOrwXVVT4El8PmuUaFwhxOgmqWTysY+NtOYBTviaY7aQcHC+VrWtbWrZ3BEBteCI2iMQ6DcIjnGMOrhkuIo+FJZGBzZn/mRsNRN/qv/ADFOp34MsqWndltxiipqeF7jTRPdI2OnbGWN+lGlaOI4YtFybagCrOr4IgmibFNBFIxoFmPYHMaQMNEHKyz2SsfPUROL3OZGXOZc3vo4GTzcQB3NO1V3GzjtNGeThkcXfadpGw7giU1FBToym7I1qkoo4mCKONjIwLBjGgMAOY0Rgqer4o0xhqIoYYoHTxujdJFE0OAdrw32Wc8C8ZZ5W3M0tzgRpnAq3PDk7RjK/ekVW62KS6Zp2bO44E4uU9My0cMQcY2skkbG1rpdFoF32zupaDi/Sw6YhpoI+UvynJxtbpg5h1hiMclnX/uScHSdK4N73WVdUe0xjbgSTEjWCbb11VUzj6eS5NQk4q0TmsY6kpy1l9BpiZZtzc6IthirZjAAAAABgABYADIAL5+qPaDI67uczD/aHH3Ls/Y1xilq31fKPkc1nJ6PKOucdK/gmjK/BOVPTyd5Xdd3l6BJKu67vL0CScmHfYd9/wBXLPIzmtD+w7xf6uWekqdQ0UHhgfCJwJXIVr7vuNmK6yvku0my5WpbZ9xsU+C0X40GUcitmFVtJEDjZWLGhLY9SDRKx6F4SbhhiiHtwQtWcFKSNUO6OcrWKANwRVeEIF2OxOp5iQMTLYr0vXsAvddFtca/YvH4KV9OQV7JCVF3NKSsQQA4p7Y76l61pBwPkpaZribYpo5wDVsjoY7KUFovdSz4eIw/5VeXEuICta2DPKV8ljwZwm+N92ZXsQftK7q+MzXNEfSY92Btjot+04Hbq81ycMlnXvgDcnVYZqQC4fNbpOyGsDJo8b4+aosLBjqUlUl4i1k4ZJMnJN0WWEbTrDGah5kqkqYbm5RkDS1oYcLCx7zrunvg7lGpM19P0yigGjndE7SAuMiNqMrOHDbBv5tSZJB3IWoj2KUWx6lCLdyt4QrHydZxI2DAblUTQq9lhUBplSLZkq0kUDolrv8A6e2WNb+F+5ZzJShaj7CodE1nfyf7lenNt2PPr0dMbmjV3Xd5egSSruu7y9AkrmEO+w77/q5Zy8960Y9R33/VyzZrs1OZejyAcMmzD5Lmz9ZbVbWuj4UxabrnTYyBJwWh50WlIzUj4o7IeniysUfEzFKepHB61vcgqwKwkfq2bFXV8mClJmimnc57hD4oVo1oqqF7odwsFyJ2ovEQtzRETiMQmAIqBmpFxlEhdKSdmKnATJ2dJSxHBSbzk0KOMA7o8VNGCDdSliaBn708EJU2IKh+3O6iYDfJe1mJCnADW6XprJyCtyZfUE0NJ2gMhi7w+y3z+CtI4g4sYNuk7wZ/yQoaem0BcjpE3dsJPwGSO4LZ05H6uoPLF3vPuXJYYRjdfyLk7HBTNadezWiDFe9sPik9mXgkVzU7EMwAbawvndVklOrORlkLIuvJPbYqZY1DIxGzoYsXCMkAysstI9iedWf/AM/3LgJI1onsZZY1X4fxT0vMjD1f2md1Xdd3l6BJKu67vL0CS2HjBp6jvv8Aq5ZiHrTnfVv+/wCrllQfgfNTmXo7Mh4Ud0fVUIsZMBgrOvf0fNVtLJ9JZI9i1Lzl9TsyRBdZe0sV8kQ+nOxTdz1qbXIPmq2rzVroWVbVNxKWWxopPJUVrPRAOOCsqwYKsukQ09yQR5FFNGCGiN80ZCFxseESF2S8idYot8aiZATioyTubIWsEtbdT08IAN89SZA23/KbVEjJaaTtuYq6u7IFlg0icMLnxT4KcOdaxIZuLyNvd6lQyOIFx1nHRaO8/LEoqAFjdEaszrJ1neqXW5Bwbek8e7Ra9xyAJt/feiuC4tFgBONrnxOJ9VX1pu5jdrrn+VuPrZWUUlglk8DRT1BVrJj5FC+dROlSFXFkk5QkpTjIhZpLGyGLsRSBRvXj5FDJLiuEXkRC0T2PjGq/D+Kzhzlo3sdzqvw/inpPxox9YvpP3ydvXdd3l6BJKu67vL0CS2niBr/q3/ierlj5mxWvyfVv/E9XLFWzYpJlqXJHXOJGQtfWhqVn0gUtU6+N7plF9Zgpy2LUvOdZSNtZWF0HTm4xGKLjOGKEbgKcZqneL37ldVk3ROHmudeSb222UqmD0OnvJO4PUnAqqaMSrOcKtGtTHe46ParGnagYxgLo6nOxIzRpwEFuChYwg9yJAXrWYpWVjhEkTb5YeKHmbc2RWSEr4/pGQXPKSNLhYHCMdY326vNaKabMVeahlkVDDpOMmoXazZb7TvP0CsqnR0QA3pbV7CywDbWAwsNSVRZrS46gTuCYRNclG/F73ah0R45u+CKil1JvNiGC+Z6Tv5nYn1UcZIvtSSQ9N4uGsF+/XZRzg3vbcoopy04g5ZLx8mN/chJWHk3chuhZTiinoeWI6JdbDauNXI6gaRyGDsU97kO96RnCcuWk+xo41X4fxWWCVaf7Fib1d/8A6/iqUfOjH1q+i/fJ3td13eXoEkq7ru8vQJLceEGSfVv8JPVywuXXqW6SfVv/ABPVywWR3rrSTKQYtI+SnojeRCMcb/BG8GM+kU5bF6D8Z2VO3ohT6Ism0gu0KQixQmblsVlW0kFUD24nUunrHAA44nUufey5U6iubaFRpO5XTZFVrSrqoaFTyCxKk1YspXZJEjqVVzCrGhZip8mxPwlpBDdLk+lZSRtwSlGIIT2wTUncToQXDZZWFXVNFgAL2/KPFC8oWguIuckPoY3vcqynp2ITp62tWyJM8UNXm+hH2nC/8rekfgPNGHAKva68rnamtDB4nF3wRclKN8EkxugTHe496NljNibIOQ3ywwRYeIy1ydLUFE+TL1Skcb4+CZUDZl8UHGNe9RyT2YW7Ux7kxxSbCMELhkfNDzm+AOARb41DNGktg7qBYsx8VrPsfm0jUi1rCPz6yyrk1qHsXbbnX4f7lSj5jH1uaT98nd13Xd5egSSruu7y9Aktp4YXL9VJ4SerlgZdr8Vvk31UnhJ+5fPLZCQf71pZHUyeG5cNm1WnBY+k71U08x1lWnBX1ilPY0UPMdzSZJVBTqTJOqGrhvg1cq52YG6ppm5kZXVrVz2uFSSzHJcZpg2QVDlX1DMUZIVBNkpyRaDyBOVhQPsQggLlWfBkNzbcpKLbwboyShkuGnBMcU0G2BT2i6dk1YVi7M/JSBmimE2yUgCEdYNVy6LHPN7NaXGwubDYNaAoX3ja7tjTNxY3djlqwsrqll0HYi+HuQNVLpEkCw1DuXXZR9RYpufpYjkqbNIVeZFJK610P3+5Ck2E4KOx5M7WhHSYlTTPQbnIIj3OU9SBotIzQbXKQAlF8HHE8uopQp3D3KN4S7CMgYFp3sdGNV+H+5ZtoLSPY7nVfh/uVKXmRj6z7T98nb13Xd5egSSruu7y9Akth4oVP9VJ4SfuXzpFC8YFrh5FfSDeq7xf+orlHUzD/li/go1Z6bFaVPXcySCI7D5hWXBT7PuVok1AzsDcoI+C47/Vt3KLqp8GiFHTm5HQ1AIC9rpsM0WKJo+yENVcHtOrcUOqrF44ZzddOFVmRdTNxdYdTvzIZ/FVm19/FL8xGj5iOYmkUErrBdBUcUDqkcPEICo4qy36MjT3OBC46iHjURTRSYq6oHEY4D7Qd4YWCr38XaluTWnwcihFI1rQ9jhYWywRFo1qqmrBr5rlERSKsjkuVPE8k2GJJsAgurNWLOMX+aMZM1gcLAk5O+SBJc0aJuMcR8wpoKR72ueBdozOobE12tibs1dvAMHnSO2yAqZM8cUcyTRcCRcawhOFJQ91wLC2WxTbwaYrxbYK6aTBMh775ZhRylJk+jYataKe+RKyxginuLXQsgRnCdQ12jZAaSeWGZMj2BTtCHBU0b9S4G5K0Jj2qQNsvHBD2J3yDgrR/Y9nVfh/FZxbFaN7Hc6r8P4rtHzoz9Yvov3ydvXdd3l6BJKu67vL0CS3Hhh7OqfF/wCoqgLCFfs6p8XfqKopBdZuo4NPT8jGt2pGMpxhNsE3ROxZjRcY+A7UzkbfaG9SuBtiLofQPZKHYZXPHeOK85W2u6doHYmF/wDtXDp7fSz9U7RFsgU0AHUNxTA0f3ddOHkkbNYt4KHQba1wR3qZzRrJXg8fRKNcoeEeBWPBLRoOzDgcPMLnoqd0coZJ0RpDpjZfMLt5XDXj4IDhGhbI3RcDtB1g9yZSszVSruOHsVdcAHAh2kDkddtpVtHUsMUUTJNBpxluDbS2kjMZLj5w+KTQeb7HanBHQzK2tPKNap6orIbwnGGus14eNrb296rJQrXg2Fsriwu0XaJLb5FwxDSTkqud2JGsZqElybKT/HlFdOEHpY4o2YoCQYpb2Y0o3Q2oHqh7oh4xKhkanuY5RsSNUoQrXqdj0CBLU8hRsKkuqE7EEjVofsezqvw/3LgXNuu/9kDbGp+5+5dpLxoz9Z9l++Tta7ru8vQJJV3Xd5egSW08IPZ1T4u/UVSOertnVPi79RVI5oKzV+DRQ5G6aQDjkUmsCTx3LOaP4GOY7aFDj/ZUwhN73XvN9ZKLHdSQOXX1LwtOxFOjG0BQyNPa3LljqdxhB1BePb/YTzG61r+5ethdbNdOXIAy2YcmyEa9LuUrge0bpr3HIkoOgMrhjnuCDmItja/mjJ7qtlffM+qRlUVHC9IHtOIuMWkXvdUNFVG9nZjAhdJUkY2O8rnOGIbOEgtscBs2oi7GyhUawHRkuIAuSThZKpjLTkb677VFwVW6OKMe8uxvnmmcU0elGo7+hXSBDui1qwfHjjimPaksPORVysUb4sEbI1MMZ1JkjLIqnsITGyEKxfFdByx2umsSbyF07jZEIOjbdt7+SMjVEsE75CaYDG6732UjGp+58VnektC9kzsan7nxVIeZGXrF9J/8/wBOwruu7y9AklXdd3l6BJaTxA9nVPi/9RVKG96umdU+L/1FU5YdSz1+C9HkjcfFRNuTrUkryF5yhWZmlDSQNqje4uywUocU0goOkYjt9ryTi3v9y9eO/wBybj37lw6NJ77qMS96dJfu3Jjb/wDgIAabX6yjeFIb9x8lDLf+wg6QTn+X3qvqXWzI96nmlPduVRVzeG9LcdIGqpRsQE1jgcrbFLUPOZGHch9IalxlYOxX0rdFxYdR92pdFDC3ky4PAIc0aAx6J+0FR1FtMHusVZcHzWVIZRvjN2tcmrqYNeQ1xc3AhxFrgi+SHdGja+qc8guJNmgA4ZDL3KOlDTfSdbDDC9zsRZXLpy0K4AYU0i2KLwtr16rDusoHWvimRKV2BzHYq6pRtUbX2Klq5UNkJYyTxyWwRccu1UsMlyMVYscuoVO4ZpLRfZCcan7nxWbXWj+x7Oq/D+Ken5iPWL6D98nbV3Xd5egSSruu7y9AktZ4Qezqnxd+oqpfkraPqnxd+oqpMDuy7coVk8FqRC6Nehll6+CTsnck2lfradyzaX2NN1bcabJgepHUbuy7cmupXamO3I0vsF49zxzjsCjlmIzCkdSv7L9yj5g85tduRZ9jvhGtuRmPNQuhPaG9Eng5/ZduUZ4Pk2Ov4I0vsCku4M9gGvxsShJZba3b1YPo5ctB5FswEJPwdJ/pyHwaVxxfYZSXcpKyTvcqmpIzxV5V8GTZCCb8pVVVcCVRyp5vylJpfYprj3KeY/3dQcrZWD+L9X/DTH7hTWcXKr+FmH3HI0y7HVOPcrqgXF9afTS5KydxdqjhzaYD+QptFxdqgcaaYbCWFNBSTtY106sMZX9kzWdHO/wTOT/varKDgeoBI5vNa2egc0Vw1wNI8sdDTTtFuk0tODhrB2Lrg9zaq8LpXWfVFHOC3okWOsXvZAVBOpXf+A1NvqJfyFQu4vVP8PL+QotJ8HHVpr8l/Zykzic1U1JXbVHFmp1U0xz+wfJUdbxUrb4UlQfCMoUGjLWqwezRz9Pi4DvV5HCAy5OKgj4p14IPM6j+mVZQ8W63C9JP/TKrFehnhUj3BAMcVpvsiaP+osb4R/uXDt4s1n8LP+QrQPZdwbNCajlYnx3DLabSL2ve3uVKcbSOdXUi6LSfu51dd13eXoEkq7ru8vQJLQeIHtvom2d32vt0jZVMlRVttaJr8L3JAPhgbKwbWNbcEHBzsrdo9695+3Y7cPmgCtdPWaWiI4rW0tK50f5b3zvdSPdV9Owj6w0Mstd0dz9ux24fNLn7djtw+aAK6F1ZpdIR6NnbL3sdHLvsvWS1gOiY4nZ9PSIvhh0VYc/bsduHzS5+3Y7cPmgAJklWQ68cbToHRs6507Yd1kxs1WCbxRkYY6QByxwurDn7djtw+aXP27Hbh80AV8c1ZrihF/8AccBrU88lRpDRYwsOj1j0x2u5E8/bsduHzS5+3Y7cPmgAWsnqLkRxNI0cC91iHHzxsoBLW/6cW3re74qx5+3Y7cPmlz9ux24fNAADamr6Q5FlwGkEOOibnpC98wF7I+r6Lmsi6o0oyftXNyHbkdz9ux24fNLn7djtw+aAABPWYfRRZds4FKeSsDuiyJzdFuBNrO+0b5kI/n7djtw+aXP27Hbh80AV7Z6wkjkogAcCXHHwCl06nRaSxmljpNaRonZcnLXki+ft2O3D5pc/bsduHzQACJaz/ThH3nX8PFKCpquUDXQs0cNJzTqOy+ZR3P27Hbh80uft2O3D5oAKC9QnP27Hbh80uft2O3D5oALSQnP27Hbh80uft2O3D5oALSQnP27Hbh80uft2O3D5oALSQnP27Hbh80uft2O3D5oAFruu7y9AkoaqoBcTjq9Akg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676400"/>
            <a:ext cx="358140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3800" name="Picture 8" descr="Screenshot from 2013-09-21 14:41: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73016"/>
            <a:ext cx="2808312" cy="2741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2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Kızamık Belirti ve Bulguları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Ateş tekrar yükselir.</a:t>
            </a:r>
          </a:p>
          <a:p>
            <a:r>
              <a:rPr lang="tr-TR" dirty="0" smtClean="0"/>
              <a:t>Üzerine baskı ile rengi kırmızıya dönen döküntüler oluşur.</a:t>
            </a:r>
          </a:p>
          <a:p>
            <a:r>
              <a:rPr lang="tr-TR" dirty="0" smtClean="0"/>
              <a:t>Tüm vücutta döküntüler oluşur.</a:t>
            </a:r>
          </a:p>
          <a:p>
            <a:r>
              <a:rPr lang="tr-TR" dirty="0" err="1" smtClean="0"/>
              <a:t>Anoreksiya</a:t>
            </a:r>
            <a:r>
              <a:rPr lang="tr-TR" dirty="0" smtClean="0"/>
              <a:t>, kırıklık ve </a:t>
            </a:r>
            <a:r>
              <a:rPr lang="tr-TR" dirty="0" err="1" smtClean="0"/>
              <a:t>lenfadenopati</a:t>
            </a:r>
            <a:r>
              <a:rPr lang="tr-TR" dirty="0" smtClean="0"/>
              <a:t> görülür.</a:t>
            </a:r>
          </a:p>
          <a:p>
            <a:r>
              <a:rPr lang="tr-TR" dirty="0" smtClean="0"/>
              <a:t>Çocuk yatak istirahatine alınır.</a:t>
            </a:r>
          </a:p>
          <a:p>
            <a:r>
              <a:rPr lang="tr-TR" dirty="0" smtClean="0"/>
              <a:t>3-4 gün sürer.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5868144" y="350100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861546" y="3460358"/>
            <a:ext cx="181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Döküntü Dönemi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8390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Kızamıkta Hemşirelik Bakımı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628800"/>
            <a:ext cx="7200800" cy="4525963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Döküntüden 4 gün önce ve 5 gün sonra bulaştırıcılık devam ettiğinden hasta duyarlı kişilerden izole edilmelidir.</a:t>
            </a:r>
          </a:p>
          <a:p>
            <a:r>
              <a:rPr lang="tr-TR" dirty="0" smtClean="0"/>
              <a:t>Kaşıntıyı azaltmak için ılık duş ve </a:t>
            </a:r>
            <a:r>
              <a:rPr lang="tr-TR" dirty="0" err="1" smtClean="0"/>
              <a:t>sodyumbikarbonatlı</a:t>
            </a:r>
            <a:r>
              <a:rPr lang="tr-TR" dirty="0" smtClean="0"/>
              <a:t> su ile silme banyosu verilebilir ya da kalaminli (</a:t>
            </a:r>
            <a:r>
              <a:rPr lang="tr-TR" dirty="0" err="1" smtClean="0"/>
              <a:t>caladryl</a:t>
            </a:r>
            <a:r>
              <a:rPr lang="tr-TR" dirty="0" smtClean="0"/>
              <a:t>) losyonları döküntülere sürülebilir. Çocuğun tırnakları kesilmelidir.</a:t>
            </a:r>
          </a:p>
          <a:p>
            <a:r>
              <a:rPr lang="tr-TR" dirty="0" smtClean="0"/>
              <a:t>Yüksek ateşte </a:t>
            </a:r>
            <a:r>
              <a:rPr lang="tr-TR" dirty="0" err="1" smtClean="0"/>
              <a:t>antipiretik</a:t>
            </a:r>
            <a:r>
              <a:rPr lang="tr-TR" dirty="0" smtClean="0"/>
              <a:t> verilmelidir, </a:t>
            </a:r>
            <a:r>
              <a:rPr lang="tr-TR" dirty="0" err="1" smtClean="0"/>
              <a:t>hidrasyonu</a:t>
            </a:r>
            <a:r>
              <a:rPr lang="tr-TR" dirty="0" smtClean="0"/>
              <a:t> desteklenir.</a:t>
            </a:r>
          </a:p>
          <a:p>
            <a:r>
              <a:rPr lang="tr-TR" dirty="0" smtClean="0"/>
              <a:t>Ateşe bağlı </a:t>
            </a:r>
            <a:r>
              <a:rPr lang="tr-TR" dirty="0" err="1" smtClean="0"/>
              <a:t>konvülsiyon</a:t>
            </a:r>
            <a:r>
              <a:rPr lang="tr-TR" dirty="0" smtClean="0"/>
              <a:t> belirtileri izlenmelidir.</a:t>
            </a:r>
          </a:p>
          <a:p>
            <a:r>
              <a:rPr lang="tr-TR" dirty="0" smtClean="0"/>
              <a:t>Ağız bakımı önemlidir.</a:t>
            </a:r>
          </a:p>
          <a:p>
            <a:r>
              <a:rPr lang="tr-TR" dirty="0" smtClean="0"/>
              <a:t>Odanın nemli olması sağlanır.</a:t>
            </a:r>
          </a:p>
          <a:p>
            <a:r>
              <a:rPr lang="tr-TR" dirty="0" smtClean="0"/>
              <a:t>Orta kulak iltihabı sık gelişen bir komplikasyondur.</a:t>
            </a:r>
          </a:p>
          <a:p>
            <a:r>
              <a:rPr lang="tr-TR" dirty="0" smtClean="0"/>
              <a:t>Korunmak amacıyla çocuklar 12-18 aylıkken canlı aşı ile aşılanarak aktif bağışıklık sağlanmalıdır.</a:t>
            </a:r>
          </a:p>
        </p:txBody>
      </p:sp>
    </p:spTree>
    <p:extLst>
      <p:ext uri="{BB962C8B-B14F-4D97-AF65-F5344CB8AC3E}">
        <p14:creationId xmlns:p14="http://schemas.microsoft.com/office/powerpoint/2010/main" val="61888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Kabakulak (</a:t>
            </a:r>
            <a:r>
              <a:rPr lang="tr-TR" dirty="0" err="1" smtClean="0"/>
              <a:t>Parotis</a:t>
            </a:r>
            <a:r>
              <a:rPr lang="tr-TR" dirty="0" smtClean="0"/>
              <a:t> </a:t>
            </a:r>
            <a:r>
              <a:rPr lang="tr-TR" dirty="0" err="1" smtClean="0"/>
              <a:t>epidemica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Tek ya da çift taraflı </a:t>
            </a:r>
            <a:r>
              <a:rPr lang="tr-TR" dirty="0" err="1" smtClean="0"/>
              <a:t>parotis</a:t>
            </a:r>
            <a:r>
              <a:rPr lang="tr-TR" dirty="0" smtClean="0"/>
              <a:t> bezinin şişmesi ile karakterize </a:t>
            </a:r>
            <a:r>
              <a:rPr lang="tr-TR" u="sng" dirty="0" smtClean="0"/>
              <a:t>sistemik </a:t>
            </a:r>
            <a:r>
              <a:rPr lang="tr-TR" u="sng" dirty="0" err="1" smtClean="0"/>
              <a:t>viral</a:t>
            </a:r>
            <a:r>
              <a:rPr lang="tr-TR" u="sng" dirty="0" smtClean="0"/>
              <a:t> </a:t>
            </a:r>
            <a:r>
              <a:rPr lang="tr-TR" dirty="0" smtClean="0"/>
              <a:t>bir hastalıktır. Yemek yeme esnasında ve </a:t>
            </a:r>
            <a:r>
              <a:rPr lang="tr-TR" dirty="0" err="1" smtClean="0"/>
              <a:t>parotise</a:t>
            </a:r>
            <a:r>
              <a:rPr lang="tr-TR" dirty="0" smtClean="0"/>
              <a:t> dokunulduğunda ağrı yaşanır.</a:t>
            </a:r>
          </a:p>
          <a:p>
            <a:r>
              <a:rPr lang="tr-TR" dirty="0" err="1" smtClean="0"/>
              <a:t>Paramiksovirüs</a:t>
            </a:r>
            <a:r>
              <a:rPr lang="tr-TR" dirty="0" smtClean="0"/>
              <a:t> bezlere ya da sinir dokusuna yerleşir. Etkilenen alanda </a:t>
            </a:r>
            <a:r>
              <a:rPr lang="tr-TR" dirty="0" err="1" smtClean="0"/>
              <a:t>intertisyel</a:t>
            </a:r>
            <a:r>
              <a:rPr lang="tr-TR" dirty="0" smtClean="0"/>
              <a:t> doku ödemi ve lenfositlerin </a:t>
            </a:r>
            <a:r>
              <a:rPr lang="tr-TR" dirty="0" err="1" smtClean="0"/>
              <a:t>infiltrasyonu</a:t>
            </a:r>
            <a:r>
              <a:rPr lang="tr-TR" dirty="0" smtClean="0"/>
              <a:t> görülür.</a:t>
            </a:r>
          </a:p>
          <a:p>
            <a:r>
              <a:rPr lang="tr-TR" dirty="0" smtClean="0"/>
              <a:t>Her yaşta görülebilir. En sık 5-15 yaşta çocukların %85’inde görülür. </a:t>
            </a:r>
            <a:r>
              <a:rPr lang="tr-TR" dirty="0"/>
              <a:t>G</a:t>
            </a:r>
            <a:r>
              <a:rPr lang="tr-TR" dirty="0" smtClean="0"/>
              <a:t>ebeliğin ilk </a:t>
            </a:r>
            <a:r>
              <a:rPr lang="tr-TR" dirty="0" err="1" smtClean="0"/>
              <a:t>trimesterında</a:t>
            </a:r>
            <a:r>
              <a:rPr lang="tr-TR" dirty="0" smtClean="0"/>
              <a:t> anne hastalanırsa plasenta yoluyla bebeğe geçer ve </a:t>
            </a:r>
            <a:r>
              <a:rPr lang="tr-TR" dirty="0" err="1" smtClean="0"/>
              <a:t>abortusla</a:t>
            </a:r>
            <a:r>
              <a:rPr lang="tr-TR" dirty="0" smtClean="0"/>
              <a:t> sonuçlanır.</a:t>
            </a:r>
          </a:p>
          <a:p>
            <a:r>
              <a:rPr lang="tr-TR" dirty="0" smtClean="0"/>
              <a:t>Kuluçka dönemi 14-21 gündür.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724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688269578"/>
              </p:ext>
            </p:extLst>
          </p:nvPr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Hafif ateş, kırıklık, boğaz ve baş ağrısı ile başlar.</a:t>
            </a:r>
          </a:p>
          <a:p>
            <a:r>
              <a:rPr lang="tr-TR" dirty="0" smtClean="0"/>
              <a:t>12-24 </a:t>
            </a:r>
            <a:r>
              <a:rPr lang="tr-TR" dirty="0" err="1" smtClean="0"/>
              <a:t>st</a:t>
            </a:r>
            <a:r>
              <a:rPr lang="tr-TR" dirty="0" smtClean="0"/>
              <a:t> sonra tek ya da çift taraflı </a:t>
            </a:r>
            <a:r>
              <a:rPr lang="tr-TR" dirty="0" err="1" smtClean="0"/>
              <a:t>parotis</a:t>
            </a:r>
            <a:r>
              <a:rPr lang="tr-TR" dirty="0" smtClean="0"/>
              <a:t> bezi şişer.</a:t>
            </a:r>
          </a:p>
          <a:p>
            <a:r>
              <a:rPr lang="tr-TR" dirty="0" smtClean="0"/>
              <a:t>Şişme ile birlikte ateş yükselebilir.</a:t>
            </a:r>
          </a:p>
          <a:p>
            <a:r>
              <a:rPr lang="tr-TR" dirty="0" smtClean="0"/>
              <a:t>Hastalığı çift taraflı geçirenlerde devamlı bağışıklık oluşur.</a:t>
            </a:r>
          </a:p>
          <a:p>
            <a:r>
              <a:rPr lang="tr-TR" dirty="0" smtClean="0"/>
              <a:t>Tedavisi </a:t>
            </a:r>
            <a:r>
              <a:rPr lang="tr-TR" dirty="0" err="1" smtClean="0"/>
              <a:t>semptomatiktir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9218" name="Picture 2" descr="http://www.sohbetnesesi.com/portal/wp-content/uploads/2014/03/Kabakula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86" y="1196752"/>
            <a:ext cx="2687298" cy="21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ehber.uzmantv.com/articles/339/Z0TPPVVxIDe/or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86" y="3573017"/>
            <a:ext cx="2970287" cy="28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Kabakulakta Hemşirelik Bakımı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Bulaştırıcılık </a:t>
            </a:r>
            <a:r>
              <a:rPr lang="tr-TR" dirty="0" err="1" smtClean="0"/>
              <a:t>parotis</a:t>
            </a:r>
            <a:r>
              <a:rPr lang="tr-TR" dirty="0" smtClean="0"/>
              <a:t> bezi şişmeden 7 gün önce başlar ve şişmeden 9 gün sonraya kadar devam eder.</a:t>
            </a:r>
          </a:p>
          <a:p>
            <a:r>
              <a:rPr lang="tr-TR" dirty="0" smtClean="0"/>
              <a:t>Hastalara 9 gün damlacık izolasyonu uygulanır.</a:t>
            </a:r>
          </a:p>
          <a:p>
            <a:r>
              <a:rPr lang="tr-TR" dirty="0" smtClean="0"/>
              <a:t>El yıkamaya özen gösterilir.</a:t>
            </a:r>
          </a:p>
          <a:p>
            <a:r>
              <a:rPr lang="tr-TR" dirty="0" smtClean="0"/>
              <a:t>Hasta yatak istirahatine alınır.</a:t>
            </a:r>
          </a:p>
          <a:p>
            <a:r>
              <a:rPr lang="tr-TR" dirty="0" err="1" smtClean="0"/>
              <a:t>Parotisteki</a:t>
            </a:r>
            <a:r>
              <a:rPr lang="tr-TR" dirty="0" smtClean="0"/>
              <a:t> ağrıyı azaltmak için analjezik verilir. Çiğneme esnasında ağrı artacağı için hasta sıvı besinlerle beslenmesi sağlanır.</a:t>
            </a:r>
          </a:p>
          <a:p>
            <a:r>
              <a:rPr lang="tr-TR" dirty="0" smtClean="0"/>
              <a:t>Ateş düzenli takip edilir, gerekirse </a:t>
            </a:r>
            <a:r>
              <a:rPr lang="tr-TR" dirty="0" err="1" smtClean="0"/>
              <a:t>antipiretik</a:t>
            </a:r>
            <a:r>
              <a:rPr lang="tr-TR" dirty="0" smtClean="0"/>
              <a:t> verilir.</a:t>
            </a:r>
          </a:p>
          <a:p>
            <a:r>
              <a:rPr lang="tr-TR" b="1" dirty="0" err="1" smtClean="0"/>
              <a:t>Orşit</a:t>
            </a:r>
            <a:r>
              <a:rPr lang="tr-TR" b="1" dirty="0" smtClean="0"/>
              <a:t>: </a:t>
            </a:r>
            <a:r>
              <a:rPr lang="tr-TR" dirty="0" smtClean="0"/>
              <a:t>14 </a:t>
            </a:r>
            <a:r>
              <a:rPr lang="tr-TR" dirty="0" err="1" smtClean="0"/>
              <a:t>yaşndan</a:t>
            </a:r>
            <a:r>
              <a:rPr lang="tr-TR" dirty="0" smtClean="0"/>
              <a:t> büyük erkeklerde kabakulak oluşması sonucu, ateş, baş ağrısı, </a:t>
            </a:r>
            <a:r>
              <a:rPr lang="tr-TR" dirty="0" err="1" smtClean="0"/>
              <a:t>tetstislerde</a:t>
            </a:r>
            <a:r>
              <a:rPr lang="tr-TR" dirty="0" smtClean="0"/>
              <a:t> şişme ve ağrı, testis derisinde kızarıklık ve ödem görülür. Tedavide </a:t>
            </a:r>
            <a:r>
              <a:rPr lang="tr-TR" dirty="0" err="1" smtClean="0"/>
              <a:t>kortikosteroid</a:t>
            </a:r>
            <a:r>
              <a:rPr lang="tr-TR" dirty="0" smtClean="0"/>
              <a:t> verilir. </a:t>
            </a:r>
            <a:r>
              <a:rPr lang="tr-TR" dirty="0" err="1" smtClean="0"/>
              <a:t>Orşit</a:t>
            </a:r>
            <a:r>
              <a:rPr lang="tr-TR" dirty="0" smtClean="0"/>
              <a:t> hastaların2/3’ünde tek taraflıdır. Çift taraflı tutulumlarında testis </a:t>
            </a:r>
            <a:r>
              <a:rPr lang="tr-TR" dirty="0" err="1" smtClean="0"/>
              <a:t>atrofisi</a:t>
            </a:r>
            <a:r>
              <a:rPr lang="tr-TR" dirty="0" smtClean="0"/>
              <a:t> olursa </a:t>
            </a:r>
            <a:r>
              <a:rPr lang="tr-TR" dirty="0" err="1" smtClean="0"/>
              <a:t>infertiliteye</a:t>
            </a:r>
            <a:r>
              <a:rPr lang="tr-TR" dirty="0" smtClean="0"/>
              <a:t> neden olabilir. </a:t>
            </a:r>
          </a:p>
          <a:p>
            <a:r>
              <a:rPr lang="tr-TR" dirty="0" smtClean="0"/>
              <a:t>Sağırlık, </a:t>
            </a:r>
            <a:r>
              <a:rPr lang="tr-TR" dirty="0" err="1" smtClean="0"/>
              <a:t>miyokardit</a:t>
            </a:r>
            <a:r>
              <a:rPr lang="tr-TR" dirty="0" smtClean="0"/>
              <a:t>, </a:t>
            </a:r>
            <a:r>
              <a:rPr lang="tr-TR" dirty="0" err="1" smtClean="0"/>
              <a:t>artrite</a:t>
            </a:r>
            <a:r>
              <a:rPr lang="tr-TR" dirty="0" smtClean="0"/>
              <a:t> neden olabilir.</a:t>
            </a:r>
          </a:p>
          <a:p>
            <a:r>
              <a:rPr lang="tr-TR" dirty="0" smtClean="0"/>
              <a:t>Korunmak için çocukluk döneminde 12.-15. ayda aşı yapılmalıdır.</a:t>
            </a:r>
          </a:p>
          <a:p>
            <a:r>
              <a:rPr lang="tr-TR" dirty="0" smtClean="0"/>
              <a:t>Çocuk okula gidiyorsa 21 gün okula gönderilmemelidir.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33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61314256"/>
              </p:ext>
            </p:extLst>
          </p:nvPr>
        </p:nvGraphicFramePr>
        <p:xfrm>
          <a:off x="457200" y="274638"/>
          <a:ext cx="46188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tr-TR" dirty="0" smtClean="0"/>
              <a:t>Etken </a:t>
            </a:r>
            <a:r>
              <a:rPr lang="tr-TR" dirty="0" err="1" smtClean="0"/>
              <a:t>varisella</a:t>
            </a:r>
            <a:r>
              <a:rPr lang="tr-TR" dirty="0" smtClean="0"/>
              <a:t> </a:t>
            </a:r>
            <a:r>
              <a:rPr lang="tr-TR" dirty="0" err="1" smtClean="0"/>
              <a:t>zoster</a:t>
            </a:r>
            <a:r>
              <a:rPr lang="tr-TR" dirty="0" smtClean="0"/>
              <a:t> virüsüdür. </a:t>
            </a:r>
            <a:r>
              <a:rPr lang="tr-TR" dirty="0" err="1" smtClean="0"/>
              <a:t>Sekonder</a:t>
            </a:r>
            <a:r>
              <a:rPr lang="tr-TR" dirty="0" smtClean="0"/>
              <a:t> enfeksiyon olarak </a:t>
            </a:r>
            <a:r>
              <a:rPr lang="tr-TR" dirty="0" err="1" smtClean="0"/>
              <a:t>zona’ya</a:t>
            </a:r>
            <a:r>
              <a:rPr lang="tr-TR" dirty="0" smtClean="0"/>
              <a:t> neden olur.</a:t>
            </a:r>
          </a:p>
          <a:p>
            <a:r>
              <a:rPr lang="tr-TR" dirty="0" smtClean="0"/>
              <a:t>En sık 2-8 yaş arası çocuklarda görülür.</a:t>
            </a:r>
          </a:p>
          <a:p>
            <a:r>
              <a:rPr lang="tr-TR" dirty="0" smtClean="0"/>
              <a:t>Kuluçka dönemi 14-21 gün arasında değişir.</a:t>
            </a:r>
          </a:p>
          <a:p>
            <a:endParaRPr lang="tr-TR" dirty="0"/>
          </a:p>
        </p:txBody>
      </p:sp>
      <p:pic>
        <p:nvPicPr>
          <p:cNvPr id="10242" name="Picture 2" descr="http://www.hakanbuzoglu.com/wp-content/uploads/2013/10/varisella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1"/>
            <a:ext cx="3277721" cy="55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6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Suçiçeği Belirti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Hafif ateş, halsizlik ile başlar.</a:t>
            </a:r>
          </a:p>
          <a:p>
            <a:r>
              <a:rPr lang="tr-TR" dirty="0" smtClean="0"/>
              <a:t>Yüz ve gövdede küçük </a:t>
            </a:r>
            <a:r>
              <a:rPr lang="tr-TR" dirty="0" err="1" smtClean="0"/>
              <a:t>maküler</a:t>
            </a:r>
            <a:r>
              <a:rPr lang="tr-TR" dirty="0" smtClean="0"/>
              <a:t> ve </a:t>
            </a:r>
            <a:r>
              <a:rPr lang="tr-TR" dirty="0" err="1" smtClean="0"/>
              <a:t>makülopapüler</a:t>
            </a:r>
            <a:r>
              <a:rPr lang="tr-TR" dirty="0" smtClean="0"/>
              <a:t> şeklinde döküntüler oluşur, birkaç saat içinde döküntüler </a:t>
            </a:r>
            <a:r>
              <a:rPr lang="tr-TR" dirty="0" err="1" smtClean="0"/>
              <a:t>vezikülleşir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Veziküller içinde berrak sıvı vardır ve etrafı kırmızıdır.</a:t>
            </a:r>
          </a:p>
          <a:p>
            <a:r>
              <a:rPr lang="tr-TR" dirty="0" smtClean="0"/>
              <a:t>Döküntüler </a:t>
            </a:r>
            <a:r>
              <a:rPr lang="tr-TR" dirty="0" err="1" smtClean="0"/>
              <a:t>enfekte</a:t>
            </a:r>
            <a:r>
              <a:rPr lang="tr-TR" dirty="0" smtClean="0"/>
              <a:t> olmamışsa iz bırakmadan kendiliğinden iyileşir.</a:t>
            </a:r>
            <a:endParaRPr lang="tr-TR" dirty="0"/>
          </a:p>
        </p:txBody>
      </p:sp>
      <p:pic>
        <p:nvPicPr>
          <p:cNvPr id="11266" name="Picture 2" descr="http://www.drbulentaldemir.com/wp-content/uploads/2014/06/untitl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1683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Solunum yolu enfeksiyonlarında bulaşma etkenin dış ortamda canlı kalabilme özelliğine göre doğrudan ya da dolaylı yol ile olur.</a:t>
            </a:r>
          </a:p>
          <a:p>
            <a:pPr lvl="1"/>
            <a:r>
              <a:rPr lang="tr-TR" dirty="0" smtClean="0"/>
              <a:t>Doğrudan Bulaşma: Etken, duyarlı kişiye yakın temas sonucu damlacık ile geçer. Öksürme, konuşma sonucu yayılan damlacıklar 60-90cm uzaklıkta solunması ile bulaşır.</a:t>
            </a:r>
          </a:p>
          <a:p>
            <a:pPr lvl="1"/>
            <a:r>
              <a:rPr lang="tr-TR" dirty="0" smtClean="0"/>
              <a:t>Dolaylı Bulaşma: Havada asılı kalan damlacık çekirdeğinin solunması ile bulaşır. Ayrıca enfeksiyon etkeni ile bulaşmış eşya, besin maddeleri ve el ile de taşınır.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824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Suçiçeğinde Hemşirelik Bakımı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Hastalık döküntüden 1 gün öncesinden 1 </a:t>
            </a:r>
            <a:r>
              <a:rPr lang="tr-TR" dirty="0" err="1" smtClean="0"/>
              <a:t>hft</a:t>
            </a:r>
            <a:r>
              <a:rPr lang="tr-TR" dirty="0" smtClean="0"/>
              <a:t> sonrasına kadar bulaşıcıdır.</a:t>
            </a:r>
          </a:p>
          <a:p>
            <a:r>
              <a:rPr lang="tr-TR" dirty="0" smtClean="0"/>
              <a:t>Lezyonlar kabuklanıncaya kadar hava partikülleri izolasyon önlemleri sürdürülür.</a:t>
            </a:r>
          </a:p>
          <a:p>
            <a:r>
              <a:rPr lang="tr-TR" dirty="0" smtClean="0"/>
              <a:t>Kaşıntı önlenir. Küçük çocuklarda ellerine eldiven giydirilebilir. Bikarbonat solüsyonu döküntülere sürülebilir.</a:t>
            </a:r>
          </a:p>
          <a:p>
            <a:r>
              <a:rPr lang="tr-TR" dirty="0" smtClean="0"/>
              <a:t>Hastaya pamuklu sıkmayan giysiler giydirilir.</a:t>
            </a:r>
          </a:p>
          <a:p>
            <a:r>
              <a:rPr lang="tr-TR" dirty="0" smtClean="0"/>
              <a:t>Ağız bakımı desteklenir.</a:t>
            </a:r>
          </a:p>
          <a:p>
            <a:r>
              <a:rPr lang="tr-TR" dirty="0" smtClean="0"/>
              <a:t>Sıvı alımı desteklenir.</a:t>
            </a:r>
          </a:p>
          <a:p>
            <a:r>
              <a:rPr lang="tr-TR" dirty="0" smtClean="0"/>
              <a:t>Suçiçeği ile teması izleyen 3-5 gün içinde aşılanan çocuklarda korunma sağlanır.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221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0989488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Etken A grubu beta </a:t>
            </a:r>
            <a:r>
              <a:rPr lang="tr-TR" b="1" dirty="0" err="1" smtClean="0"/>
              <a:t>hemolitik</a:t>
            </a:r>
            <a:r>
              <a:rPr lang="tr-TR" dirty="0" smtClean="0"/>
              <a:t> streptokoklardır.</a:t>
            </a:r>
          </a:p>
          <a:p>
            <a:r>
              <a:rPr lang="tr-TR" dirty="0" smtClean="0"/>
              <a:t>Kızıl vakalarının yaklaşık %50’si 3-12 yaşlar arasındadır.</a:t>
            </a:r>
          </a:p>
          <a:p>
            <a:r>
              <a:rPr lang="tr-TR" dirty="0" smtClean="0"/>
              <a:t>Enfeksiyon geçişi hasta ve taşıyıcının oral ve nazal </a:t>
            </a:r>
            <a:r>
              <a:rPr lang="tr-TR" dirty="0" err="1" smtClean="0"/>
              <a:t>sekresyonları</a:t>
            </a:r>
            <a:r>
              <a:rPr lang="tr-TR" dirty="0" smtClean="0"/>
              <a:t> ile doğrudan ya da temas yolu ile dolaylı yoldan olmaktadır.</a:t>
            </a:r>
          </a:p>
          <a:p>
            <a:r>
              <a:rPr lang="tr-TR" dirty="0" smtClean="0"/>
              <a:t>Kuluçka dönemi 1-7 gündür.</a:t>
            </a:r>
          </a:p>
        </p:txBody>
      </p:sp>
    </p:spTree>
    <p:extLst>
      <p:ext uri="{BB962C8B-B14F-4D97-AF65-F5344CB8AC3E}">
        <p14:creationId xmlns:p14="http://schemas.microsoft.com/office/powerpoint/2010/main" val="499805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864660298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Ateş </a:t>
            </a:r>
          </a:p>
          <a:p>
            <a:r>
              <a:rPr lang="tr-TR" dirty="0" smtClean="0"/>
              <a:t>Titreme, baş ağrısı</a:t>
            </a:r>
          </a:p>
          <a:p>
            <a:r>
              <a:rPr lang="tr-TR" dirty="0" smtClean="0"/>
              <a:t>Boğaz ağrısı, </a:t>
            </a:r>
            <a:r>
              <a:rPr lang="tr-TR" dirty="0" err="1" smtClean="0"/>
              <a:t>disfaji</a:t>
            </a:r>
            <a:endParaRPr lang="tr-TR" dirty="0" smtClean="0"/>
          </a:p>
          <a:p>
            <a:r>
              <a:rPr lang="tr-TR" dirty="0" smtClean="0"/>
              <a:t>Kusma, kırıklık</a:t>
            </a:r>
          </a:p>
          <a:p>
            <a:r>
              <a:rPr lang="tr-TR" dirty="0" smtClean="0"/>
              <a:t>Dil paslı beyaz görünümdedir</a:t>
            </a:r>
          </a:p>
          <a:p>
            <a:r>
              <a:rPr lang="tr-TR" dirty="0" smtClean="0"/>
              <a:t>4. ya da 5. günde dilde kırmızı </a:t>
            </a:r>
            <a:r>
              <a:rPr lang="tr-TR" dirty="0" err="1" smtClean="0"/>
              <a:t>papillalar</a:t>
            </a:r>
            <a:r>
              <a:rPr lang="tr-TR" dirty="0" smtClean="0"/>
              <a:t> belirginleşir ve soyulma başlar.</a:t>
            </a:r>
          </a:p>
          <a:p>
            <a:r>
              <a:rPr lang="tr-TR" dirty="0" smtClean="0"/>
              <a:t>Boğaz ağrısında 12-24 </a:t>
            </a:r>
            <a:r>
              <a:rPr lang="tr-TR" dirty="0" err="1" smtClean="0"/>
              <a:t>st</a:t>
            </a:r>
            <a:r>
              <a:rPr lang="tr-TR" dirty="0" smtClean="0"/>
              <a:t> sonra döküntü görülür.</a:t>
            </a:r>
          </a:p>
          <a:p>
            <a:r>
              <a:rPr lang="tr-TR" dirty="0" smtClean="0"/>
              <a:t>Yaygın döküntü nedeniyle vücut kırmızı görünümdedir.</a:t>
            </a:r>
          </a:p>
          <a:p>
            <a:r>
              <a:rPr lang="tr-TR" dirty="0" smtClean="0"/>
              <a:t>Tanıda boğaz kültürü sonucu A grubu beta </a:t>
            </a:r>
            <a:r>
              <a:rPr lang="tr-TR" dirty="0" err="1" smtClean="0"/>
              <a:t>hemolitik</a:t>
            </a:r>
            <a:r>
              <a:rPr lang="tr-TR" dirty="0" smtClean="0"/>
              <a:t> streptokok varlığı aranır. ASO (Anti </a:t>
            </a:r>
            <a:r>
              <a:rPr lang="tr-TR" dirty="0" err="1" smtClean="0"/>
              <a:t>Streptozilin</a:t>
            </a:r>
            <a:r>
              <a:rPr lang="tr-TR" dirty="0" smtClean="0"/>
              <a:t> O)testi yapılır.</a:t>
            </a:r>
          </a:p>
          <a:p>
            <a:r>
              <a:rPr lang="tr-TR" dirty="0" smtClean="0"/>
              <a:t>Tedavide 10 gün </a:t>
            </a:r>
            <a:r>
              <a:rPr lang="tr-TR" dirty="0" err="1" smtClean="0"/>
              <a:t>penicilin</a:t>
            </a:r>
            <a:r>
              <a:rPr lang="tr-TR" dirty="0" smtClean="0"/>
              <a:t> verilir.</a:t>
            </a:r>
            <a:endParaRPr lang="tr-TR" dirty="0"/>
          </a:p>
        </p:txBody>
      </p:sp>
      <p:pic>
        <p:nvPicPr>
          <p:cNvPr id="12290" name="Picture 2" descr="http://st1.uzmantv.com/videos/224/nT0r4W9qqZl/1_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27903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xn--saglk-q4a.com/wp-content/uploads/2011/10/kiz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71" y="3429000"/>
            <a:ext cx="275176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sagliklicocuk.com/wp/wp-content/uploads/2013/09/kizil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22" y="1412776"/>
            <a:ext cx="18001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5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Kızılda Hemşirelik Bakımı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Tedaviye başlandıktan 24 </a:t>
            </a:r>
            <a:r>
              <a:rPr lang="tr-TR" dirty="0" err="1" smtClean="0"/>
              <a:t>st</a:t>
            </a:r>
            <a:r>
              <a:rPr lang="tr-TR" dirty="0" smtClean="0"/>
              <a:t> sonrası bulaştırıcıdır. </a:t>
            </a:r>
          </a:p>
          <a:p>
            <a:r>
              <a:rPr lang="tr-TR" dirty="0" smtClean="0"/>
              <a:t>Bir hafta yatak istirahati sağlanır.</a:t>
            </a:r>
          </a:p>
          <a:p>
            <a:r>
              <a:rPr lang="tr-TR" dirty="0" smtClean="0"/>
              <a:t>Vücut ısısı düzenli olarak takip edilir.</a:t>
            </a:r>
          </a:p>
          <a:p>
            <a:r>
              <a:rPr lang="tr-TR" dirty="0" smtClean="0"/>
              <a:t>Doku bütünlüğünü korumak amaçlı günlük ılık banyo verilir.</a:t>
            </a:r>
          </a:p>
          <a:p>
            <a:r>
              <a:rPr lang="tr-TR" dirty="0" smtClean="0"/>
              <a:t>Kaşıntıya karşı doku bütünlüğü korunur. Tırnaklar kesilir, </a:t>
            </a:r>
            <a:r>
              <a:rPr lang="tr-TR" dirty="0" err="1" smtClean="0"/>
              <a:t>kalaminli</a:t>
            </a:r>
            <a:r>
              <a:rPr lang="tr-TR" dirty="0" smtClean="0"/>
              <a:t> pomatlar deriye sürülür.</a:t>
            </a:r>
          </a:p>
          <a:p>
            <a:r>
              <a:rPr lang="tr-TR" dirty="0" smtClean="0"/>
              <a:t>Ağız bakımı yapılır.</a:t>
            </a:r>
          </a:p>
          <a:p>
            <a:r>
              <a:rPr lang="tr-TR" dirty="0" smtClean="0"/>
              <a:t>Diyette sulu gıdalar alması sağlanır.</a:t>
            </a:r>
          </a:p>
          <a:p>
            <a:r>
              <a:rPr lang="tr-TR" dirty="0" smtClean="0"/>
              <a:t>Yeterli </a:t>
            </a:r>
            <a:r>
              <a:rPr lang="tr-TR" dirty="0" err="1" smtClean="0"/>
              <a:t>hidrasyon</a:t>
            </a:r>
            <a:r>
              <a:rPr lang="tr-TR" dirty="0" smtClean="0"/>
              <a:t> sağlanır. AÇT yapılır.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3566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Boğmaca (</a:t>
            </a:r>
            <a:r>
              <a:rPr lang="tr-TR" dirty="0" err="1" smtClean="0"/>
              <a:t>Whooping</a:t>
            </a:r>
            <a:r>
              <a:rPr lang="tr-TR" dirty="0" smtClean="0"/>
              <a:t> </a:t>
            </a:r>
            <a:r>
              <a:rPr lang="tr-TR" dirty="0" err="1" smtClean="0"/>
              <a:t>Cough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Oldukça bulaşıcı inatçı ve üst üste gelen öksürük nöbetleri ile karakterize, akut </a:t>
            </a:r>
            <a:r>
              <a:rPr lang="tr-TR" dirty="0" err="1" smtClean="0"/>
              <a:t>bakteriyal</a:t>
            </a:r>
            <a:r>
              <a:rPr lang="tr-TR" dirty="0" smtClean="0"/>
              <a:t> bir enfeksiyondur.</a:t>
            </a:r>
          </a:p>
          <a:p>
            <a:r>
              <a:rPr lang="tr-TR" dirty="0" smtClean="0"/>
              <a:t>Etken </a:t>
            </a:r>
            <a:r>
              <a:rPr lang="tr-TR" dirty="0" err="1" smtClean="0"/>
              <a:t>bordotelle</a:t>
            </a:r>
            <a:r>
              <a:rPr lang="tr-TR" dirty="0" smtClean="0"/>
              <a:t> </a:t>
            </a:r>
            <a:r>
              <a:rPr lang="tr-TR" dirty="0" err="1" smtClean="0"/>
              <a:t>pertusistir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Doğrudan ya da dolaylı olarak bulaş olabilir. </a:t>
            </a:r>
          </a:p>
          <a:p>
            <a:r>
              <a:rPr lang="tr-TR" dirty="0" smtClean="0"/>
              <a:t>Kuluçka süresi 5-15 gündür.</a:t>
            </a:r>
            <a:endParaRPr lang="tr-TR" dirty="0"/>
          </a:p>
        </p:txBody>
      </p:sp>
      <p:sp>
        <p:nvSpPr>
          <p:cNvPr id="4" name="AutoShape 2" descr="boğmaca belirtiler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boğmaca belirtiler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8" name="Picture 6" descr="http://www.annelikbilinci.com/upload/bogma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9523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1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Boğmacada Belirti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Hafif kuru öksürük, hafif ateş ve nazal akıntı mevcuttur.</a:t>
            </a:r>
          </a:p>
          <a:p>
            <a:r>
              <a:rPr lang="tr-TR" dirty="0" smtClean="0"/>
              <a:t>Daha sonra (2-6 hafta) kısa, kesik kesik boğulur gibi öksürük olur.</a:t>
            </a:r>
          </a:p>
          <a:p>
            <a:r>
              <a:rPr lang="tr-TR" dirty="0" smtClean="0"/>
              <a:t>Nöbet sırasında hasta kızarır, </a:t>
            </a:r>
            <a:r>
              <a:rPr lang="tr-TR" dirty="0" err="1" smtClean="0"/>
              <a:t>siyanotikleşir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Küçük çocuklarda kusma görülebilir.</a:t>
            </a:r>
          </a:p>
          <a:p>
            <a:r>
              <a:rPr lang="tr-TR" dirty="0" smtClean="0"/>
              <a:t>Nöbetler çoğunlukla geceleri gelir.</a:t>
            </a:r>
          </a:p>
          <a:p>
            <a:r>
              <a:rPr lang="tr-TR" dirty="0" smtClean="0"/>
              <a:t>Tanıda </a:t>
            </a:r>
            <a:r>
              <a:rPr lang="tr-TR" dirty="0" err="1" smtClean="0"/>
              <a:t>sekresyondan</a:t>
            </a:r>
            <a:r>
              <a:rPr lang="tr-TR" dirty="0" smtClean="0"/>
              <a:t> kültür alınır. Tam kan sayımında </a:t>
            </a:r>
            <a:r>
              <a:rPr lang="tr-TR" dirty="0" err="1" smtClean="0"/>
              <a:t>lökositoz</a:t>
            </a:r>
            <a:r>
              <a:rPr lang="tr-TR" dirty="0" smtClean="0"/>
              <a:t> mevcuttur.</a:t>
            </a:r>
          </a:p>
          <a:p>
            <a:r>
              <a:rPr lang="tr-TR" dirty="0" smtClean="0"/>
              <a:t>Tedavide şiddetli vakalarda </a:t>
            </a:r>
            <a:r>
              <a:rPr lang="tr-TR" dirty="0" err="1" smtClean="0"/>
              <a:t>eritromisin</a:t>
            </a:r>
            <a:r>
              <a:rPr lang="tr-TR" dirty="0" smtClean="0"/>
              <a:t> ve </a:t>
            </a:r>
            <a:r>
              <a:rPr lang="tr-TR" dirty="0" err="1" smtClean="0"/>
              <a:t>kortikosteroid</a:t>
            </a:r>
            <a:r>
              <a:rPr lang="tr-TR" dirty="0" smtClean="0"/>
              <a:t> verilir.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396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Boğmacada Hemşirelik </a:t>
            </a:r>
            <a:r>
              <a:rPr lang="tr-TR" dirty="0"/>
              <a:t>B</a:t>
            </a:r>
            <a:r>
              <a:rPr lang="tr-TR" dirty="0" smtClean="0"/>
              <a:t>akımı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Damlacık izolasyon önlemleri alınır.</a:t>
            </a:r>
          </a:p>
          <a:p>
            <a:r>
              <a:rPr lang="tr-TR" dirty="0" err="1" smtClean="0"/>
              <a:t>Sekresyon</a:t>
            </a:r>
            <a:r>
              <a:rPr lang="tr-TR" dirty="0" smtClean="0"/>
              <a:t> var ise </a:t>
            </a:r>
            <a:r>
              <a:rPr lang="tr-TR" dirty="0" err="1" smtClean="0"/>
              <a:t>aspire</a:t>
            </a:r>
            <a:r>
              <a:rPr lang="tr-TR" dirty="0" smtClean="0"/>
              <a:t> edilir.</a:t>
            </a:r>
          </a:p>
          <a:p>
            <a:r>
              <a:rPr lang="tr-TR" dirty="0" smtClean="0"/>
              <a:t>Solunumu düzeltmek için gerekirse oksijen verilir.</a:t>
            </a:r>
          </a:p>
          <a:p>
            <a:r>
              <a:rPr lang="tr-TR" dirty="0" err="1" smtClean="0"/>
              <a:t>Parenteral</a:t>
            </a:r>
            <a:r>
              <a:rPr lang="tr-TR" dirty="0" smtClean="0"/>
              <a:t> sıvı ve elektrolit desteği sürdürülür.</a:t>
            </a:r>
          </a:p>
          <a:p>
            <a:r>
              <a:rPr lang="tr-TR" dirty="0" smtClean="0"/>
              <a:t>Öksürük nöbetleri sonrası </a:t>
            </a:r>
            <a:r>
              <a:rPr lang="tr-TR" dirty="0" err="1" smtClean="0"/>
              <a:t>postüral</a:t>
            </a:r>
            <a:r>
              <a:rPr lang="tr-TR" dirty="0" smtClean="0"/>
              <a:t> drenaj uygulanır.</a:t>
            </a:r>
          </a:p>
          <a:p>
            <a:r>
              <a:rPr lang="tr-TR" dirty="0"/>
              <a:t>N</a:t>
            </a:r>
            <a:r>
              <a:rPr lang="tr-TR" dirty="0" smtClean="0"/>
              <a:t>azal akıntı öksürüğü tetikler. Bu nedenle hasta geceleri semi </a:t>
            </a:r>
            <a:r>
              <a:rPr lang="tr-TR" dirty="0" err="1" smtClean="0"/>
              <a:t>fowler</a:t>
            </a:r>
            <a:r>
              <a:rPr lang="tr-TR" dirty="0" smtClean="0"/>
              <a:t> pozisyonunda yatırılır.</a:t>
            </a:r>
            <a:endParaRPr lang="tr-TR" dirty="0"/>
          </a:p>
          <a:p>
            <a:r>
              <a:rPr lang="tr-TR" dirty="0" smtClean="0"/>
              <a:t>Çocuklarda öksürük kusmayı tetiklerse </a:t>
            </a:r>
            <a:r>
              <a:rPr lang="tr-TR" dirty="0" err="1" smtClean="0"/>
              <a:t>respiratuar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 açısından dikkatli olunur. Hastaya sağ </a:t>
            </a:r>
            <a:r>
              <a:rPr lang="tr-TR" dirty="0" err="1" smtClean="0"/>
              <a:t>lateral</a:t>
            </a:r>
            <a:r>
              <a:rPr lang="tr-TR" dirty="0" smtClean="0"/>
              <a:t> pozisyon verilir.</a:t>
            </a:r>
          </a:p>
          <a:p>
            <a:r>
              <a:rPr lang="tr-TR" dirty="0" smtClean="0"/>
              <a:t>Öksürük esnasında karın desteklenir.</a:t>
            </a:r>
          </a:p>
          <a:p>
            <a:r>
              <a:rPr lang="tr-TR" dirty="0" smtClean="0"/>
              <a:t>Tekrar eden ateş </a:t>
            </a:r>
            <a:r>
              <a:rPr lang="tr-TR" dirty="0" err="1" smtClean="0"/>
              <a:t>pnömoni</a:t>
            </a:r>
            <a:r>
              <a:rPr lang="tr-TR" dirty="0" smtClean="0"/>
              <a:t> ya da </a:t>
            </a:r>
            <a:r>
              <a:rPr lang="tr-TR" dirty="0" err="1" smtClean="0"/>
              <a:t>atelektaziyi</a:t>
            </a:r>
            <a:r>
              <a:rPr lang="tr-TR" dirty="0" smtClean="0"/>
              <a:t> düşündürmelidir.</a:t>
            </a:r>
          </a:p>
          <a:p>
            <a:r>
              <a:rPr lang="tr-TR" dirty="0" smtClean="0"/>
              <a:t>Solunum yollarını nemlendirmek amacıyla soğuk buhar tedavisi verilir.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679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Difteri (Kuşpalazı)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Tonsil</a:t>
            </a:r>
            <a:r>
              <a:rPr lang="tr-TR" dirty="0" smtClean="0"/>
              <a:t> ve </a:t>
            </a:r>
            <a:r>
              <a:rPr lang="tr-TR" dirty="0" err="1" smtClean="0"/>
              <a:t>farinkste</a:t>
            </a:r>
            <a:r>
              <a:rPr lang="tr-TR" dirty="0" smtClean="0"/>
              <a:t> sık olmak üzere deri, </a:t>
            </a:r>
            <a:r>
              <a:rPr lang="tr-TR" dirty="0" err="1" smtClean="0"/>
              <a:t>konjuktiva</a:t>
            </a:r>
            <a:r>
              <a:rPr lang="tr-TR" dirty="0" smtClean="0"/>
              <a:t> ve </a:t>
            </a:r>
            <a:r>
              <a:rPr lang="tr-TR" dirty="0" err="1" smtClean="0"/>
              <a:t>genitallerde</a:t>
            </a:r>
            <a:r>
              <a:rPr lang="tr-TR" dirty="0" smtClean="0"/>
              <a:t> </a:t>
            </a:r>
            <a:r>
              <a:rPr lang="tr-TR" dirty="0" err="1" smtClean="0"/>
              <a:t>psödomembranöz</a:t>
            </a:r>
            <a:r>
              <a:rPr lang="tr-TR" dirty="0" smtClean="0"/>
              <a:t> lezyonlar ve basilin salgıladığı </a:t>
            </a:r>
            <a:r>
              <a:rPr lang="tr-TR" dirty="0" err="1" smtClean="0"/>
              <a:t>ekzotoksine</a:t>
            </a:r>
            <a:r>
              <a:rPr lang="tr-TR" dirty="0" smtClean="0"/>
              <a:t> bağlı (kan ve lenf yolu ile yayılım gösterir) sistemik reaksiyonlardır.</a:t>
            </a:r>
          </a:p>
          <a:p>
            <a:r>
              <a:rPr lang="tr-TR" dirty="0" smtClean="0"/>
              <a:t>Etken </a:t>
            </a:r>
            <a:r>
              <a:rPr lang="tr-TR" dirty="0" err="1" smtClean="0"/>
              <a:t>crynebacterium</a:t>
            </a:r>
            <a:r>
              <a:rPr lang="tr-TR" dirty="0" smtClean="0"/>
              <a:t> </a:t>
            </a:r>
            <a:r>
              <a:rPr lang="tr-TR" dirty="0" err="1" smtClean="0"/>
              <a:t>dipheria’dır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Toksin yüksek ısıda harap olur.</a:t>
            </a:r>
          </a:p>
          <a:p>
            <a:r>
              <a:rPr lang="tr-TR" dirty="0" smtClean="0"/>
              <a:t>En sık 2-8 yaş arasında görülür.</a:t>
            </a:r>
          </a:p>
          <a:p>
            <a:r>
              <a:rPr lang="tr-TR" dirty="0" smtClean="0"/>
              <a:t>Kuluçka süresi 1-7 gün arasında değişir.</a:t>
            </a:r>
            <a:endParaRPr lang="tr-TR" dirty="0"/>
          </a:p>
        </p:txBody>
      </p:sp>
      <p:pic>
        <p:nvPicPr>
          <p:cNvPr id="14338" name="Picture 2" descr="http://hastaneciyiz.files.wordpress.com/2012/04/difteri-diphthe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3123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6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Difteri Belirti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Etkenin yerleştiği yere göre belirtiler değişir.</a:t>
            </a:r>
          </a:p>
          <a:p>
            <a:r>
              <a:rPr lang="tr-TR" b="1" dirty="0" smtClean="0"/>
              <a:t>Burun difterisi</a:t>
            </a:r>
            <a:r>
              <a:rPr lang="tr-TR" dirty="0" smtClean="0"/>
              <a:t>, nezle şeklinde görülür. Başlangıçta </a:t>
            </a:r>
            <a:r>
              <a:rPr lang="tr-TR" dirty="0" err="1" smtClean="0"/>
              <a:t>seröz</a:t>
            </a:r>
            <a:r>
              <a:rPr lang="tr-TR" dirty="0" smtClean="0"/>
              <a:t> olan nazal akıntı daha sonra kanlı ve irinli bir hal alır. Bazı vakalarda </a:t>
            </a:r>
            <a:r>
              <a:rPr lang="tr-TR" dirty="0" err="1" smtClean="0"/>
              <a:t>epistaksis</a:t>
            </a:r>
            <a:r>
              <a:rPr lang="tr-TR" dirty="0" smtClean="0"/>
              <a:t> görülür.</a:t>
            </a:r>
          </a:p>
          <a:p>
            <a:r>
              <a:rPr lang="tr-TR" b="1" dirty="0" smtClean="0"/>
              <a:t>Difteri anjini</a:t>
            </a:r>
            <a:r>
              <a:rPr lang="tr-TR" dirty="0" smtClean="0"/>
              <a:t>, lezyonun </a:t>
            </a:r>
            <a:r>
              <a:rPr lang="tr-TR" dirty="0" err="1" smtClean="0"/>
              <a:t>tonsil</a:t>
            </a:r>
            <a:r>
              <a:rPr lang="tr-TR" dirty="0" smtClean="0"/>
              <a:t> ve </a:t>
            </a:r>
            <a:r>
              <a:rPr lang="tr-TR" dirty="0" err="1" smtClean="0"/>
              <a:t>farinkste</a:t>
            </a:r>
            <a:r>
              <a:rPr lang="tr-TR" dirty="0" smtClean="0"/>
              <a:t> bulunmasıdır. Kırgınlık, iştahsızlık, boğaz ağrısı ve hafif ateş ile başlar. </a:t>
            </a:r>
            <a:r>
              <a:rPr lang="tr-TR" dirty="0" err="1" smtClean="0"/>
              <a:t>Lenfadenopati</a:t>
            </a:r>
            <a:r>
              <a:rPr lang="tr-TR" dirty="0" smtClean="0"/>
              <a:t> görülür. Ağır vakalarda boyunda şiddetli bir ödem oluşur.</a:t>
            </a:r>
          </a:p>
          <a:p>
            <a:r>
              <a:rPr lang="tr-TR" b="1" dirty="0" err="1" smtClean="0"/>
              <a:t>Larenks</a:t>
            </a:r>
            <a:r>
              <a:rPr lang="tr-TR" b="1" dirty="0" smtClean="0"/>
              <a:t> difterisi (difteri </a:t>
            </a:r>
            <a:r>
              <a:rPr lang="tr-TR" b="1" dirty="0" err="1" smtClean="0"/>
              <a:t>krup</a:t>
            </a:r>
            <a:r>
              <a:rPr lang="tr-TR" b="1" dirty="0" smtClean="0"/>
              <a:t>), </a:t>
            </a:r>
            <a:r>
              <a:rPr lang="tr-TR" dirty="0" err="1" smtClean="0"/>
              <a:t>farenks</a:t>
            </a:r>
            <a:r>
              <a:rPr lang="tr-TR" dirty="0" smtClean="0"/>
              <a:t> ve burundaki lezyonun </a:t>
            </a:r>
            <a:r>
              <a:rPr lang="tr-TR" dirty="0" err="1" smtClean="0"/>
              <a:t>larenkse</a:t>
            </a:r>
            <a:r>
              <a:rPr lang="tr-TR" dirty="0" smtClean="0"/>
              <a:t> yayılması ile oluşur. Ses kısıklığı, öksürük oluşur. Hava yolunun daralmasına bağlı </a:t>
            </a:r>
            <a:r>
              <a:rPr lang="tr-TR" dirty="0" err="1" smtClean="0"/>
              <a:t>inspiratuar</a:t>
            </a:r>
            <a:r>
              <a:rPr lang="tr-TR" dirty="0" smtClean="0"/>
              <a:t> </a:t>
            </a:r>
            <a:r>
              <a:rPr lang="tr-TR" dirty="0" err="1" smtClean="0"/>
              <a:t>stridor</a:t>
            </a:r>
            <a:r>
              <a:rPr lang="tr-TR" dirty="0" smtClean="0"/>
              <a:t>, </a:t>
            </a:r>
            <a:r>
              <a:rPr lang="tr-TR" dirty="0" err="1" smtClean="0"/>
              <a:t>dispne</a:t>
            </a:r>
            <a:r>
              <a:rPr lang="tr-TR" dirty="0" smtClean="0"/>
              <a:t> görülür. Ateş yükselir ve taşikardi vardır. Acil tedavi gerektirir.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6404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dirty="0" smtClean="0"/>
              <a:t>ifteri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Tanı kültür sonrası difteri toksinin görülmesi ile konulur.</a:t>
            </a:r>
          </a:p>
          <a:p>
            <a:r>
              <a:rPr lang="tr-TR" dirty="0" smtClean="0"/>
              <a:t>Difteride şüphelenildiğinde bakteriyolojik sonuç beklenmeksizin en kısa sürede penisilin tedavisi uygulanır.</a:t>
            </a:r>
          </a:p>
          <a:p>
            <a:r>
              <a:rPr lang="tr-TR" dirty="0" err="1" smtClean="0"/>
              <a:t>Semptomatik</a:t>
            </a:r>
            <a:r>
              <a:rPr lang="tr-TR" dirty="0" smtClean="0"/>
              <a:t> tedavi sağlanır.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820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Nezle (Soğuk Algınlığı)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Etkenin %90’ı virüstür.</a:t>
            </a:r>
          </a:p>
          <a:p>
            <a:r>
              <a:rPr lang="tr-TR" dirty="0" smtClean="0"/>
              <a:t>Hasta kişinin burun, boğaz </a:t>
            </a:r>
            <a:r>
              <a:rPr lang="tr-TR" dirty="0" err="1" smtClean="0"/>
              <a:t>sekresyonları</a:t>
            </a:r>
            <a:r>
              <a:rPr lang="tr-TR" dirty="0" smtClean="0"/>
              <a:t> enfeksiyon kaynağıdır.</a:t>
            </a:r>
          </a:p>
          <a:p>
            <a:r>
              <a:rPr lang="tr-TR" dirty="0" smtClean="0"/>
              <a:t>Doğrudan ya da dolaylı temas ile bulaşabilir.</a:t>
            </a:r>
          </a:p>
          <a:p>
            <a:r>
              <a:rPr lang="tr-TR" dirty="0" smtClean="0"/>
              <a:t>Uzun süren uçak yolculukları, klimalar, kalabalık ortamlarda bulunma ve stres, bulaşma ve yayılımı hızlandırır.</a:t>
            </a:r>
          </a:p>
          <a:p>
            <a:r>
              <a:rPr lang="tr-TR" dirty="0" smtClean="0"/>
              <a:t>Kuluçka dönemi birkaç saat ile birkaç gündür ve kısadır.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3481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Difteride Hemşirelik Bakımı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Damlacık izolasyon önlemleri alınır.</a:t>
            </a:r>
          </a:p>
          <a:p>
            <a:r>
              <a:rPr lang="tr-TR" dirty="0" smtClean="0"/>
              <a:t>Hasta özel odaya alınır, yatak istirahati verilir.</a:t>
            </a:r>
          </a:p>
          <a:p>
            <a:r>
              <a:rPr lang="tr-TR" dirty="0" smtClean="0"/>
              <a:t>Yaşam bulguları sık aralıklarla takip edilir.</a:t>
            </a:r>
          </a:p>
          <a:p>
            <a:r>
              <a:rPr lang="tr-TR" dirty="0" smtClean="0"/>
              <a:t>Solunum yolunu nemlendirmek ve </a:t>
            </a:r>
            <a:r>
              <a:rPr lang="tr-TR" dirty="0" err="1" smtClean="0"/>
              <a:t>bronkodilatasyonu</a:t>
            </a:r>
            <a:r>
              <a:rPr lang="tr-TR" dirty="0" smtClean="0"/>
              <a:t> sağlamak amacıyla soğuk buhar tedavisi verilir.</a:t>
            </a:r>
          </a:p>
          <a:p>
            <a:r>
              <a:rPr lang="tr-TR" dirty="0" err="1" smtClean="0"/>
              <a:t>Hidrasyon</a:t>
            </a:r>
            <a:r>
              <a:rPr lang="tr-TR" dirty="0" smtClean="0"/>
              <a:t> ve beslenmesi desteklenir.</a:t>
            </a:r>
          </a:p>
          <a:p>
            <a:r>
              <a:rPr lang="tr-TR" dirty="0" smtClean="0"/>
              <a:t>Difteri </a:t>
            </a:r>
            <a:r>
              <a:rPr lang="tr-TR" dirty="0" err="1" smtClean="0"/>
              <a:t>anjinide</a:t>
            </a:r>
            <a:r>
              <a:rPr lang="tr-TR" dirty="0" smtClean="0"/>
              <a:t> </a:t>
            </a:r>
            <a:r>
              <a:rPr lang="tr-TR" dirty="0" err="1" smtClean="0"/>
              <a:t>larenks</a:t>
            </a:r>
            <a:r>
              <a:rPr lang="tr-TR" dirty="0" smtClean="0"/>
              <a:t> ödemine bağlı </a:t>
            </a:r>
            <a:r>
              <a:rPr lang="tr-TR" dirty="0" err="1" smtClean="0"/>
              <a:t>trakeostomi</a:t>
            </a:r>
            <a:r>
              <a:rPr lang="tr-TR" dirty="0" smtClean="0"/>
              <a:t> seti hazır bulundurulur.</a:t>
            </a:r>
          </a:p>
          <a:p>
            <a:r>
              <a:rPr lang="tr-TR" dirty="0" smtClean="0"/>
              <a:t>Burun difterisinde tahrişi önlemek için burun kenarları nemlendirilir.</a:t>
            </a:r>
          </a:p>
          <a:p>
            <a:r>
              <a:rPr lang="tr-TR" dirty="0" smtClean="0"/>
              <a:t>Sıvı elektrolit dengesi değerlendirilir ve AÇT yapılır.</a:t>
            </a:r>
          </a:p>
          <a:p>
            <a:r>
              <a:rPr lang="tr-TR" dirty="0" smtClean="0"/>
              <a:t>En önemli komplikasyon MSS ve </a:t>
            </a:r>
            <a:r>
              <a:rPr lang="tr-TR" dirty="0" err="1" smtClean="0"/>
              <a:t>kardiyovasküler</a:t>
            </a:r>
            <a:r>
              <a:rPr lang="tr-TR" dirty="0" smtClean="0"/>
              <a:t> sistemde olur. </a:t>
            </a:r>
            <a:r>
              <a:rPr lang="tr-TR" dirty="0" err="1" smtClean="0"/>
              <a:t>Myokardit</a:t>
            </a:r>
            <a:r>
              <a:rPr lang="tr-TR" dirty="0" smtClean="0"/>
              <a:t>, difteri </a:t>
            </a:r>
            <a:r>
              <a:rPr lang="tr-TR" dirty="0" err="1" smtClean="0"/>
              <a:t>nöriti</a:t>
            </a:r>
            <a:r>
              <a:rPr lang="tr-TR" dirty="0" smtClean="0"/>
              <a:t> sık görülen komplikasyonlardır.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01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197038752"/>
              </p:ext>
            </p:extLst>
          </p:nvPr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4785395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Akciğer </a:t>
            </a:r>
            <a:r>
              <a:rPr lang="tr-TR" dirty="0" err="1" smtClean="0"/>
              <a:t>parankim</a:t>
            </a:r>
            <a:r>
              <a:rPr lang="tr-TR" dirty="0" smtClean="0"/>
              <a:t> dokusunun akut </a:t>
            </a:r>
            <a:r>
              <a:rPr lang="tr-TR" dirty="0" err="1" smtClean="0"/>
              <a:t>inflamasyonudur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Ateş, göğüs ağrısı, öksürük, kanlı ya da paslı balgam çıkarma ile karakterize bir hastalıktır.</a:t>
            </a:r>
          </a:p>
          <a:p>
            <a:r>
              <a:rPr lang="tr-TR" dirty="0" smtClean="0"/>
              <a:t>Etkenler;</a:t>
            </a:r>
          </a:p>
          <a:p>
            <a:pPr lvl="1"/>
            <a:r>
              <a:rPr lang="tr-TR" dirty="0" err="1" smtClean="0"/>
              <a:t>Citomegalavirüs</a:t>
            </a:r>
            <a:r>
              <a:rPr lang="tr-TR" dirty="0" smtClean="0"/>
              <a:t> (CMV)</a:t>
            </a:r>
          </a:p>
          <a:p>
            <a:pPr lvl="1"/>
            <a:r>
              <a:rPr lang="tr-TR" dirty="0" err="1" smtClean="0"/>
              <a:t>Streptococcus</a:t>
            </a:r>
            <a:r>
              <a:rPr lang="tr-TR" dirty="0" smtClean="0"/>
              <a:t> </a:t>
            </a:r>
            <a:r>
              <a:rPr lang="tr-TR" dirty="0" err="1" smtClean="0"/>
              <a:t>Pnemonia</a:t>
            </a:r>
            <a:endParaRPr lang="tr-TR" dirty="0" smtClean="0"/>
          </a:p>
          <a:p>
            <a:pPr lvl="1"/>
            <a:r>
              <a:rPr lang="tr-TR" dirty="0" err="1" smtClean="0"/>
              <a:t>Staphylococcus</a:t>
            </a:r>
            <a:r>
              <a:rPr lang="tr-TR" dirty="0" smtClean="0"/>
              <a:t> </a:t>
            </a:r>
            <a:r>
              <a:rPr lang="tr-TR" dirty="0" err="1" smtClean="0"/>
              <a:t>aureus</a:t>
            </a:r>
            <a:r>
              <a:rPr lang="tr-TR" dirty="0" smtClean="0"/>
              <a:t> (Gram pozitif bakteri)</a:t>
            </a:r>
          </a:p>
          <a:p>
            <a:pPr lvl="1"/>
            <a:r>
              <a:rPr lang="tr-TR" dirty="0" smtClean="0"/>
              <a:t>Gram negatif basiller (</a:t>
            </a:r>
            <a:r>
              <a:rPr lang="tr-TR" dirty="0" err="1" smtClean="0"/>
              <a:t>Pseudomonas</a:t>
            </a:r>
            <a:r>
              <a:rPr lang="tr-TR" dirty="0" smtClean="0"/>
              <a:t> </a:t>
            </a:r>
            <a:r>
              <a:rPr lang="tr-TR" dirty="0" err="1" smtClean="0"/>
              <a:t>aureginosa</a:t>
            </a:r>
            <a:r>
              <a:rPr lang="tr-TR" dirty="0" smtClean="0"/>
              <a:t>, </a:t>
            </a:r>
            <a:r>
              <a:rPr lang="tr-TR" dirty="0" err="1" smtClean="0"/>
              <a:t>klebsiella</a:t>
            </a:r>
            <a:r>
              <a:rPr lang="tr-TR" dirty="0" smtClean="0"/>
              <a:t> </a:t>
            </a:r>
            <a:r>
              <a:rPr lang="tr-TR" dirty="0" err="1" smtClean="0"/>
              <a:t>pneumonia</a:t>
            </a:r>
            <a:r>
              <a:rPr lang="tr-TR" dirty="0" smtClean="0"/>
              <a:t> ve E. </a:t>
            </a:r>
            <a:r>
              <a:rPr lang="tr-TR" dirty="0" err="1" smtClean="0"/>
              <a:t>coli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122" name="Picture 2" descr="http://fizyoterapistozdemir.com/wp-content/uploads/2013/06/zaturr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06588"/>
            <a:ext cx="3526877" cy="33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17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1099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78843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94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Pnömonide</a:t>
            </a:r>
            <a:r>
              <a:rPr lang="tr-TR" b="1" dirty="0" smtClean="0"/>
              <a:t> bulaş üç şekilde olur:</a:t>
            </a:r>
          </a:p>
          <a:p>
            <a:pPr lvl="1"/>
            <a:r>
              <a:rPr lang="tr-TR" dirty="0" err="1" smtClean="0"/>
              <a:t>Viral</a:t>
            </a:r>
            <a:r>
              <a:rPr lang="tr-TR" dirty="0" smtClean="0"/>
              <a:t> etkenin damlacık </a:t>
            </a:r>
            <a:r>
              <a:rPr lang="tr-TR" dirty="0" err="1" smtClean="0"/>
              <a:t>inhalasyonu</a:t>
            </a:r>
            <a:r>
              <a:rPr lang="tr-TR" dirty="0" smtClean="0"/>
              <a:t> ile</a:t>
            </a:r>
          </a:p>
          <a:p>
            <a:pPr lvl="1"/>
            <a:r>
              <a:rPr lang="tr-TR" dirty="0" err="1" smtClean="0"/>
              <a:t>Nazofarenks</a:t>
            </a:r>
            <a:r>
              <a:rPr lang="tr-TR" dirty="0" smtClean="0"/>
              <a:t> ya da </a:t>
            </a:r>
            <a:r>
              <a:rPr lang="tr-TR" dirty="0" err="1" smtClean="0"/>
              <a:t>orafarenksten</a:t>
            </a:r>
            <a:r>
              <a:rPr lang="tr-TR" dirty="0" smtClean="0"/>
              <a:t> </a:t>
            </a:r>
            <a:r>
              <a:rPr lang="tr-TR" dirty="0" err="1" smtClean="0"/>
              <a:t>bakteriyal</a:t>
            </a:r>
            <a:r>
              <a:rPr lang="tr-TR" dirty="0" smtClean="0"/>
              <a:t> etkenin </a:t>
            </a:r>
            <a:r>
              <a:rPr lang="tr-TR" dirty="0" err="1" smtClean="0"/>
              <a:t>aspirasyonu</a:t>
            </a:r>
            <a:r>
              <a:rPr lang="tr-TR" dirty="0" smtClean="0"/>
              <a:t> ile</a:t>
            </a:r>
          </a:p>
          <a:p>
            <a:pPr lvl="1"/>
            <a:r>
              <a:rPr lang="tr-TR" dirty="0" smtClean="0"/>
              <a:t>Organizmanın bulunduğu kaynaklardan (</a:t>
            </a:r>
            <a:r>
              <a:rPr lang="tr-TR" dirty="0" err="1" smtClean="0"/>
              <a:t>invaziv</a:t>
            </a:r>
            <a:r>
              <a:rPr lang="tr-TR" dirty="0" smtClean="0"/>
              <a:t> girişimler, </a:t>
            </a:r>
            <a:r>
              <a:rPr lang="tr-TR" dirty="0" err="1" smtClean="0"/>
              <a:t>infüzyon</a:t>
            </a:r>
            <a:r>
              <a:rPr lang="tr-TR" dirty="0" smtClean="0"/>
              <a:t> sıvıları)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1755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Hastanede gelişen </a:t>
            </a:r>
            <a:r>
              <a:rPr lang="tr-TR" dirty="0" err="1" smtClean="0"/>
              <a:t>pnömonilerde</a:t>
            </a:r>
            <a:r>
              <a:rPr lang="tr-TR" dirty="0" smtClean="0"/>
              <a:t> hazırlayıcı faktörler antibiyotik direnci ve solunumsal destek tedavilerinde yeterince önlemlerin alınmamasıdır.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41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754052"/>
              </p:ext>
            </p:extLst>
          </p:nvPr>
        </p:nvGraphicFramePr>
        <p:xfrm>
          <a:off x="457200" y="980728"/>
          <a:ext cx="8229600" cy="457200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4114800"/>
                <a:gridCol w="4114800"/>
              </a:tblGrid>
              <a:tr h="385817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Pnömoni</a:t>
                      </a:r>
                      <a:r>
                        <a:rPr lang="tr-TR" sz="2000" dirty="0">
                          <a:effectLst/>
                        </a:rPr>
                        <a:t> Risk Faktörleri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Toplumsal pnömoni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Hastanede gelişen </a:t>
                      </a:r>
                      <a:r>
                        <a:rPr lang="tr-TR" sz="2000" b="1" dirty="0" err="1">
                          <a:effectLst/>
                        </a:rPr>
                        <a:t>pnömoni</a:t>
                      </a:r>
                      <a:endParaRPr lang="tr-T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7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65 yaş ve üstü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KOAH varlığı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err="1">
                          <a:effectLst/>
                        </a:rPr>
                        <a:t>İmmün</a:t>
                      </a:r>
                      <a:r>
                        <a:rPr lang="tr-TR" sz="2000" b="0" dirty="0">
                          <a:effectLst/>
                        </a:rPr>
                        <a:t> yanıt yetersizliği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Bilinç düzeyinde azalma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err="1">
                          <a:effectLst/>
                        </a:rPr>
                        <a:t>Malnütrisyon</a:t>
                      </a:r>
                      <a:r>
                        <a:rPr lang="tr-TR" sz="2000" b="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Sigara içme </a:t>
                      </a:r>
                      <a:endParaRPr lang="tr-T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65 yaş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Abdominal</a:t>
                      </a:r>
                      <a:r>
                        <a:rPr lang="tr-TR" sz="2000" dirty="0">
                          <a:effectLst/>
                        </a:rPr>
                        <a:t> ya da </a:t>
                      </a:r>
                      <a:r>
                        <a:rPr lang="tr-TR" sz="2000" dirty="0" err="1">
                          <a:effectLst/>
                        </a:rPr>
                        <a:t>toraks</a:t>
                      </a:r>
                      <a:r>
                        <a:rPr lang="tr-TR" sz="2000" dirty="0">
                          <a:effectLst/>
                        </a:rPr>
                        <a:t> ameliyatları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İmmobilizasyon</a:t>
                      </a:r>
                      <a:r>
                        <a:rPr lang="tr-TR" sz="2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Endotrakeal</a:t>
                      </a:r>
                      <a:r>
                        <a:rPr lang="tr-TR" sz="2000" dirty="0">
                          <a:effectLst/>
                        </a:rPr>
                        <a:t> ya da </a:t>
                      </a:r>
                      <a:r>
                        <a:rPr lang="tr-TR" sz="2000" dirty="0" err="1">
                          <a:effectLst/>
                        </a:rPr>
                        <a:t>trakeal</a:t>
                      </a:r>
                      <a:r>
                        <a:rPr lang="tr-TR" sz="2000" dirty="0">
                          <a:effectLst/>
                        </a:rPr>
                        <a:t> </a:t>
                      </a:r>
                      <a:r>
                        <a:rPr lang="tr-TR" sz="2000" dirty="0" err="1">
                          <a:effectLst/>
                        </a:rPr>
                        <a:t>entübasyon</a:t>
                      </a:r>
                      <a:endParaRPr lang="tr-TR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Mekanik </a:t>
                      </a:r>
                      <a:r>
                        <a:rPr lang="tr-TR" sz="2000" dirty="0" err="1">
                          <a:effectLst/>
                        </a:rPr>
                        <a:t>ventilasyon</a:t>
                      </a:r>
                      <a:endParaRPr lang="tr-TR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Nazogastrik</a:t>
                      </a:r>
                      <a:r>
                        <a:rPr lang="tr-TR" sz="2000" dirty="0">
                          <a:effectLst/>
                        </a:rPr>
                        <a:t> tüp ile beslenme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Yetersiz öğürme ve öksürme refleksi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Akciğer hastalığı, kalp yetmezliği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288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472607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45" y="5575672"/>
            <a:ext cx="36947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90359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63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632848" cy="42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790359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36947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64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576152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 alınır.</a:t>
            </a:r>
          </a:p>
          <a:p>
            <a:r>
              <a:rPr lang="tr-TR" dirty="0" smtClean="0"/>
              <a:t>Fiziksel  muayene, </a:t>
            </a:r>
            <a:r>
              <a:rPr lang="tr-TR" dirty="0" err="1" smtClean="0"/>
              <a:t>oskültasyonda</a:t>
            </a:r>
            <a:r>
              <a:rPr lang="tr-TR" dirty="0" smtClean="0"/>
              <a:t> ıslık sesi </a:t>
            </a:r>
            <a:r>
              <a:rPr lang="tr-TR" dirty="0" err="1" smtClean="0"/>
              <a:t>krepitan</a:t>
            </a:r>
            <a:r>
              <a:rPr lang="tr-TR" dirty="0" smtClean="0"/>
              <a:t> </a:t>
            </a:r>
            <a:r>
              <a:rPr lang="tr-TR" dirty="0" err="1" smtClean="0"/>
              <a:t>raller</a:t>
            </a:r>
            <a:r>
              <a:rPr lang="tr-TR" dirty="0" smtClean="0"/>
              <a:t> alınması</a:t>
            </a:r>
          </a:p>
          <a:p>
            <a:r>
              <a:rPr lang="tr-TR" dirty="0" smtClean="0"/>
              <a:t>Göğüs filmi ya da BT çekilir.</a:t>
            </a:r>
          </a:p>
          <a:p>
            <a:r>
              <a:rPr lang="tr-TR" dirty="0" smtClean="0"/>
              <a:t>Kan gazları, tam kan sayımı yapılır.</a:t>
            </a:r>
          </a:p>
          <a:p>
            <a:r>
              <a:rPr lang="tr-TR" dirty="0" smtClean="0"/>
              <a:t>Balgam kültürü alınır.</a:t>
            </a:r>
          </a:p>
        </p:txBody>
      </p:sp>
    </p:spTree>
    <p:extLst>
      <p:ext uri="{BB962C8B-B14F-4D97-AF65-F5344CB8AC3E}">
        <p14:creationId xmlns:p14="http://schemas.microsoft.com/office/powerpoint/2010/main" val="3021603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6421220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Ayaktan tedavide </a:t>
            </a:r>
            <a:r>
              <a:rPr lang="tr-TR" dirty="0" err="1" smtClean="0"/>
              <a:t>penicilin</a:t>
            </a:r>
            <a:r>
              <a:rPr lang="tr-TR" dirty="0" smtClean="0"/>
              <a:t> türevi ilaçlar, yatarak tedavide </a:t>
            </a:r>
            <a:r>
              <a:rPr lang="tr-TR" dirty="0" err="1" smtClean="0"/>
              <a:t>sefalosporin</a:t>
            </a:r>
            <a:r>
              <a:rPr lang="tr-TR" dirty="0" smtClean="0"/>
              <a:t> türevi ilaçlarla birlikte </a:t>
            </a:r>
            <a:r>
              <a:rPr lang="tr-TR" dirty="0" err="1" smtClean="0"/>
              <a:t>gentamisin</a:t>
            </a:r>
            <a:r>
              <a:rPr lang="tr-TR" dirty="0" smtClean="0"/>
              <a:t>, </a:t>
            </a:r>
            <a:r>
              <a:rPr lang="tr-TR" dirty="0" err="1" smtClean="0"/>
              <a:t>vancomisin</a:t>
            </a:r>
            <a:r>
              <a:rPr lang="tr-TR" dirty="0" smtClean="0"/>
              <a:t> verilir. </a:t>
            </a:r>
          </a:p>
          <a:p>
            <a:r>
              <a:rPr lang="tr-TR" dirty="0" smtClean="0"/>
              <a:t>Riskli kişilerin yatarak tedavisi sağlanır.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646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95194515"/>
              </p:ext>
            </p:extLst>
          </p:nvPr>
        </p:nvGraphicFramePr>
        <p:xfrm>
          <a:off x="457200" y="274638"/>
          <a:ext cx="82192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Belirti ve bulgular:</a:t>
            </a:r>
          </a:p>
          <a:p>
            <a:pPr lvl="1"/>
            <a:r>
              <a:rPr lang="tr-TR" dirty="0" smtClean="0"/>
              <a:t>Başlangıçta boğazda gıcıklanma</a:t>
            </a:r>
          </a:p>
          <a:p>
            <a:pPr lvl="1"/>
            <a:r>
              <a:rPr lang="tr-TR" dirty="0" smtClean="0"/>
              <a:t>Kırgınlık </a:t>
            </a:r>
          </a:p>
          <a:p>
            <a:pPr lvl="1"/>
            <a:r>
              <a:rPr lang="tr-TR" dirty="0" smtClean="0"/>
              <a:t>Üşüme </a:t>
            </a:r>
          </a:p>
          <a:p>
            <a:pPr lvl="1"/>
            <a:r>
              <a:rPr lang="tr-TR" dirty="0" smtClean="0"/>
              <a:t>Gözlerde kızarıklık ve sulanma</a:t>
            </a:r>
          </a:p>
          <a:p>
            <a:pPr lvl="1"/>
            <a:r>
              <a:rPr lang="tr-TR" dirty="0" smtClean="0"/>
              <a:t>Burunda yanma, tıkanıklık, </a:t>
            </a:r>
            <a:r>
              <a:rPr lang="tr-TR" dirty="0" err="1" smtClean="0"/>
              <a:t>seröz</a:t>
            </a:r>
            <a:r>
              <a:rPr lang="tr-TR" dirty="0" smtClean="0"/>
              <a:t> (berrak) akıntı varlığı</a:t>
            </a:r>
          </a:p>
          <a:p>
            <a:pPr lvl="1"/>
            <a:r>
              <a:rPr lang="tr-TR" dirty="0" err="1" smtClean="0"/>
              <a:t>Nazofarinkste</a:t>
            </a:r>
            <a:r>
              <a:rPr lang="tr-TR" dirty="0" smtClean="0"/>
              <a:t> dolgunluk hissi</a:t>
            </a:r>
          </a:p>
          <a:p>
            <a:pPr lvl="1"/>
            <a:r>
              <a:rPr lang="tr-TR" dirty="0" smtClean="0"/>
              <a:t>Östaki borusundaki ödem nedeniyle kulakta basınç hissi</a:t>
            </a:r>
          </a:p>
          <a:p>
            <a:pPr lvl="1"/>
            <a:endParaRPr lang="tr-TR" dirty="0"/>
          </a:p>
        </p:txBody>
      </p:sp>
      <p:pic>
        <p:nvPicPr>
          <p:cNvPr id="4" name="Picture 4" descr="http://www.sinuzit.com.tr/images/content/alerjik-nez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0598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82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2172489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Yeterli </a:t>
            </a:r>
            <a:r>
              <a:rPr lang="tr-TR" dirty="0" err="1" smtClean="0"/>
              <a:t>hidrasyon</a:t>
            </a:r>
            <a:r>
              <a:rPr lang="tr-TR" dirty="0" smtClean="0"/>
              <a:t> sağlanır.</a:t>
            </a:r>
          </a:p>
          <a:p>
            <a:r>
              <a:rPr lang="tr-TR" dirty="0" smtClean="0"/>
              <a:t>Beslenme desteklenir.</a:t>
            </a:r>
          </a:p>
          <a:p>
            <a:r>
              <a:rPr lang="tr-TR" dirty="0" smtClean="0"/>
              <a:t>Göğüs ağrısı için analjezi sağlanır.</a:t>
            </a:r>
          </a:p>
          <a:p>
            <a:r>
              <a:rPr lang="tr-TR" dirty="0" smtClean="0"/>
              <a:t>Hasta yatak istirahatine alınır.</a:t>
            </a:r>
          </a:p>
          <a:p>
            <a:r>
              <a:rPr lang="tr-TR" dirty="0" smtClean="0"/>
              <a:t>Sistemik </a:t>
            </a:r>
            <a:r>
              <a:rPr lang="tr-TR" dirty="0" err="1" smtClean="0"/>
              <a:t>bronkodilatörler</a:t>
            </a:r>
            <a:r>
              <a:rPr lang="tr-TR" dirty="0" smtClean="0"/>
              <a:t> ve </a:t>
            </a:r>
            <a:r>
              <a:rPr lang="tr-TR" dirty="0" err="1" smtClean="0"/>
              <a:t>postüral</a:t>
            </a:r>
            <a:r>
              <a:rPr lang="tr-TR" dirty="0" smtClean="0"/>
              <a:t> drenaj sağlanır.</a:t>
            </a:r>
          </a:p>
          <a:p>
            <a:r>
              <a:rPr lang="tr-TR" dirty="0" err="1" smtClean="0"/>
              <a:t>Ekspektoran</a:t>
            </a:r>
            <a:r>
              <a:rPr lang="tr-TR" dirty="0" smtClean="0"/>
              <a:t> verilir.</a:t>
            </a:r>
          </a:p>
          <a:p>
            <a:r>
              <a:rPr lang="tr-TR" dirty="0" smtClean="0"/>
              <a:t>Sıvı elektrolit dengesi izlenir.</a:t>
            </a:r>
          </a:p>
          <a:p>
            <a:r>
              <a:rPr lang="tr-TR" dirty="0" smtClean="0"/>
              <a:t>Antibiyotik tedavisi titizlikle uygulanır.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0748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dirty="0"/>
              <a:t>VİP </a:t>
            </a:r>
            <a:r>
              <a:rPr lang="en-US" dirty="0" err="1"/>
              <a:t>korunmasında</a:t>
            </a:r>
            <a:r>
              <a:rPr lang="en-US" dirty="0"/>
              <a:t> 3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sözkonusudur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personelinin</a:t>
            </a:r>
            <a:r>
              <a:rPr lang="en-US" dirty="0"/>
              <a:t> </a:t>
            </a:r>
            <a:r>
              <a:rPr lang="en-US" dirty="0" err="1"/>
              <a:t>eğitimi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Personelin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bulaş</a:t>
            </a:r>
            <a:r>
              <a:rPr lang="en-US" dirty="0"/>
              <a:t> </a:t>
            </a:r>
            <a:r>
              <a:rPr lang="en-US" dirty="0" err="1"/>
              <a:t>yolunun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önlenmesi</a:t>
            </a:r>
            <a:r>
              <a:rPr lang="en-US" dirty="0" smtClean="0"/>
              <a:t> </a:t>
            </a:r>
            <a:r>
              <a:rPr lang="en-US" dirty="0"/>
              <a:t>(cross infection),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3</a:t>
            </a:r>
            <a:r>
              <a:rPr lang="en-US" dirty="0"/>
              <a:t>. Risk </a:t>
            </a:r>
            <a:r>
              <a:rPr lang="en-US" dirty="0" err="1"/>
              <a:t>faktörlerinin</a:t>
            </a:r>
            <a:r>
              <a:rPr lang="en-US" dirty="0"/>
              <a:t> </a:t>
            </a:r>
            <a:r>
              <a:rPr lang="en-US" dirty="0" err="1"/>
              <a:t>değerlendirilip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giderilmesi</a:t>
            </a:r>
            <a:r>
              <a:rPr lang="en-US" dirty="0" smtClean="0"/>
              <a:t> </a:t>
            </a:r>
            <a:r>
              <a:rPr lang="en-US" dirty="0" err="1"/>
              <a:t>öncelikli</a:t>
            </a:r>
            <a:r>
              <a:rPr lang="en-US" dirty="0"/>
              <a:t> </a:t>
            </a:r>
            <a:r>
              <a:rPr lang="en-US" dirty="0" err="1"/>
              <a:t>hedeflerdendir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97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VİP Önleme</a:t>
            </a:r>
          </a:p>
          <a:p>
            <a:pPr lvl="1"/>
            <a:r>
              <a:rPr lang="en-US" dirty="0" err="1" smtClean="0"/>
              <a:t>Personelin</a:t>
            </a:r>
            <a:r>
              <a:rPr lang="en-US" dirty="0" smtClean="0"/>
              <a:t> </a:t>
            </a:r>
            <a:r>
              <a:rPr lang="en-US" dirty="0" err="1"/>
              <a:t>eğitimi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ünitelerinde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risk </a:t>
            </a:r>
            <a:r>
              <a:rPr lang="en-US" dirty="0" err="1"/>
              <a:t>varlığında</a:t>
            </a:r>
            <a:r>
              <a:rPr lang="en-US" dirty="0"/>
              <a:t> </a:t>
            </a:r>
            <a:r>
              <a:rPr lang="en-US" dirty="0" err="1"/>
              <a:t>pnömoni</a:t>
            </a:r>
            <a:r>
              <a:rPr lang="en-US" dirty="0"/>
              <a:t> </a:t>
            </a:r>
            <a:r>
              <a:rPr lang="en-US" dirty="0" err="1"/>
              <a:t>yönünden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monitörizasyon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Alet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çevreden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uygulanmaması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Aletlerin</a:t>
            </a:r>
            <a:r>
              <a:rPr lang="en-US" dirty="0" smtClean="0"/>
              <a:t> </a:t>
            </a:r>
            <a:r>
              <a:rPr lang="en-US" dirty="0" err="1"/>
              <a:t>sterilizasyon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dezenfeksiyonu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Steril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Ventilatör</a:t>
            </a:r>
            <a:r>
              <a:rPr lang="en-US" dirty="0" smtClean="0"/>
              <a:t> </a:t>
            </a:r>
            <a:r>
              <a:rPr lang="en-US" dirty="0" err="1"/>
              <a:t>bağlantı</a:t>
            </a:r>
            <a:r>
              <a:rPr lang="en-US" dirty="0"/>
              <a:t> </a:t>
            </a:r>
            <a:r>
              <a:rPr lang="en-US" dirty="0" err="1"/>
              <a:t>hortumlarının</a:t>
            </a:r>
            <a:r>
              <a:rPr lang="en-US" dirty="0"/>
              <a:t> 48 </a:t>
            </a:r>
            <a:r>
              <a:rPr lang="en-US" dirty="0" err="1"/>
              <a:t>saatten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değiştirilmemesi</a:t>
            </a:r>
            <a:r>
              <a:rPr lang="en-US" dirty="0"/>
              <a:t> (7 </a:t>
            </a:r>
            <a:r>
              <a:rPr lang="en-US" dirty="0" err="1"/>
              <a:t>gün</a:t>
            </a:r>
            <a:r>
              <a:rPr lang="en-US" dirty="0"/>
              <a:t>),</a:t>
            </a:r>
          </a:p>
          <a:p>
            <a:pPr lvl="1"/>
            <a:r>
              <a:rPr lang="en-US" dirty="0" err="1" smtClean="0"/>
              <a:t>Nebülizasyonda</a:t>
            </a:r>
            <a:r>
              <a:rPr lang="en-US" dirty="0" smtClean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El </a:t>
            </a:r>
            <a:r>
              <a:rPr lang="en-US" dirty="0" err="1"/>
              <a:t>yıkama</a:t>
            </a:r>
            <a:r>
              <a:rPr lang="en-US" dirty="0"/>
              <a:t> </a:t>
            </a:r>
            <a:r>
              <a:rPr lang="en-US" dirty="0" err="1"/>
              <a:t>alışkanlığının</a:t>
            </a:r>
            <a:r>
              <a:rPr lang="en-US" dirty="0"/>
              <a:t> </a:t>
            </a:r>
            <a:r>
              <a:rPr lang="en-US" dirty="0" err="1"/>
              <a:t>yerleştirilmesi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211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VİP Önleme</a:t>
            </a:r>
          </a:p>
          <a:p>
            <a:pPr lvl="1"/>
            <a:r>
              <a:rPr lang="en-US" dirty="0" err="1" smtClean="0"/>
              <a:t>Entübasyonun</a:t>
            </a:r>
            <a:r>
              <a:rPr lang="en-US" dirty="0" smtClean="0"/>
              <a:t> </a:t>
            </a:r>
            <a:r>
              <a:rPr lang="en-US" dirty="0" err="1"/>
              <a:t>olabildiğince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sonlandırılması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Hastaya</a:t>
            </a:r>
            <a:r>
              <a:rPr lang="en-US" dirty="0"/>
              <a:t>, </a:t>
            </a:r>
            <a:r>
              <a:rPr lang="en-US" dirty="0" err="1"/>
              <a:t>başı</a:t>
            </a:r>
            <a:r>
              <a:rPr lang="en-US" dirty="0"/>
              <a:t> </a:t>
            </a:r>
            <a:r>
              <a:rPr lang="tr-TR" dirty="0" smtClean="0"/>
              <a:t>30</a:t>
            </a:r>
            <a:r>
              <a:rPr lang="en-US" dirty="0" smtClean="0"/>
              <a:t>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yukarıda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pozisyon</a:t>
            </a:r>
            <a:r>
              <a:rPr lang="en-US" dirty="0"/>
              <a:t> </a:t>
            </a:r>
            <a:r>
              <a:rPr lang="en-US" dirty="0" err="1"/>
              <a:t>verilmesi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Enteral </a:t>
            </a:r>
            <a:r>
              <a:rPr lang="en-US" dirty="0" err="1"/>
              <a:t>beslenmenin</a:t>
            </a:r>
            <a:r>
              <a:rPr lang="en-US" dirty="0"/>
              <a:t> </a:t>
            </a:r>
            <a:r>
              <a:rPr lang="en-US" dirty="0" err="1"/>
              <a:t>regürgitasyon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azaltacak</a:t>
            </a:r>
            <a:r>
              <a:rPr lang="en-US" dirty="0"/>
              <a:t> </a:t>
            </a:r>
            <a:r>
              <a:rPr lang="en-US" dirty="0" err="1"/>
              <a:t>tarzda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Endotrakeal</a:t>
            </a:r>
            <a:r>
              <a:rPr lang="en-US" dirty="0" smtClean="0"/>
              <a:t> </a:t>
            </a:r>
            <a:r>
              <a:rPr lang="en-US" dirty="0" err="1"/>
              <a:t>tüpü</a:t>
            </a:r>
            <a:r>
              <a:rPr lang="en-US" dirty="0"/>
              <a:t> </a:t>
            </a:r>
            <a:r>
              <a:rPr lang="en-US" dirty="0" err="1"/>
              <a:t>çıkarmadan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subglottik</a:t>
            </a:r>
            <a:r>
              <a:rPr lang="en-US" dirty="0"/>
              <a:t> </a:t>
            </a:r>
            <a:r>
              <a:rPr lang="en-US" dirty="0" err="1"/>
              <a:t>bölgedeki</a:t>
            </a:r>
            <a:r>
              <a:rPr lang="en-US" dirty="0"/>
              <a:t> </a:t>
            </a:r>
            <a:r>
              <a:rPr lang="en-US" dirty="0" err="1"/>
              <a:t>sekresyonun</a:t>
            </a:r>
            <a:r>
              <a:rPr lang="en-US" dirty="0"/>
              <a:t> </a:t>
            </a:r>
            <a:r>
              <a:rPr lang="en-US" dirty="0" err="1"/>
              <a:t>aspirasyonu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Postoperatif</a:t>
            </a:r>
            <a:r>
              <a:rPr lang="en-US" dirty="0" smtClean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/>
              <a:t>risk </a:t>
            </a:r>
            <a:r>
              <a:rPr lang="en-US" dirty="0" err="1"/>
              <a:t>olgularında</a:t>
            </a:r>
            <a:r>
              <a:rPr lang="en-US" dirty="0"/>
              <a:t> </a:t>
            </a:r>
            <a:r>
              <a:rPr lang="en-US" dirty="0" err="1"/>
              <a:t>pnömokok</a:t>
            </a:r>
            <a:r>
              <a:rPr lang="en-US" dirty="0"/>
              <a:t> </a:t>
            </a:r>
            <a:r>
              <a:rPr lang="en-US" dirty="0" err="1"/>
              <a:t>aşısı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,</a:t>
            </a:r>
          </a:p>
          <a:p>
            <a:pPr lvl="1"/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antibiyotik</a:t>
            </a:r>
            <a:r>
              <a:rPr lang="en-US" dirty="0"/>
              <a:t> </a:t>
            </a:r>
            <a:r>
              <a:rPr lang="en-US" dirty="0" err="1"/>
              <a:t>profilaksisinden</a:t>
            </a:r>
            <a:r>
              <a:rPr lang="en-US" dirty="0"/>
              <a:t> </a:t>
            </a:r>
            <a:r>
              <a:rPr lang="en-US" dirty="0" err="1"/>
              <a:t>kaçınılması</a:t>
            </a:r>
            <a:r>
              <a:rPr lang="en-US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5847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soru;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dirty="0"/>
              <a:t>Aşağıdakilerden hangisi/hangileri </a:t>
            </a:r>
            <a:r>
              <a:rPr lang="tr-TR" dirty="0" err="1"/>
              <a:t>ventilatöre</a:t>
            </a:r>
            <a:r>
              <a:rPr lang="tr-TR" dirty="0"/>
              <a:t> ilişkin </a:t>
            </a:r>
            <a:r>
              <a:rPr lang="tr-TR" dirty="0" err="1"/>
              <a:t>pnömoni</a:t>
            </a:r>
            <a:r>
              <a:rPr lang="tr-TR" dirty="0"/>
              <a:t> gelişiminde riskli gruplar arasında yer alır?</a:t>
            </a:r>
          </a:p>
          <a:p>
            <a:pPr marL="571500" lvl="0" indent="-571500">
              <a:buFont typeface="+mj-lt"/>
              <a:buAutoNum type="romanUcPeriod"/>
            </a:pPr>
            <a:r>
              <a:rPr lang="tr-TR" dirty="0" err="1"/>
              <a:t>Sedatif</a:t>
            </a:r>
            <a:r>
              <a:rPr lang="tr-TR" dirty="0"/>
              <a:t> kullanan hastalar</a:t>
            </a:r>
          </a:p>
          <a:p>
            <a:pPr marL="571500" lvl="0" indent="-571500">
              <a:buFont typeface="+mj-lt"/>
              <a:buAutoNum type="romanUcPeriod"/>
            </a:pPr>
            <a:r>
              <a:rPr lang="tr-TR" dirty="0" err="1"/>
              <a:t>Entübe</a:t>
            </a:r>
            <a:r>
              <a:rPr lang="tr-TR" dirty="0"/>
              <a:t> hastalar</a:t>
            </a:r>
          </a:p>
          <a:p>
            <a:pPr marL="571500" lvl="0" indent="-571500">
              <a:buFont typeface="+mj-lt"/>
              <a:buAutoNum type="romanUcPeriod"/>
            </a:pPr>
            <a:r>
              <a:rPr lang="tr-TR" dirty="0" err="1"/>
              <a:t>Nazogastrikle</a:t>
            </a:r>
            <a:r>
              <a:rPr lang="tr-TR" dirty="0"/>
              <a:t> beslenen bilinçsiz hastalar</a:t>
            </a:r>
          </a:p>
          <a:p>
            <a:pPr marL="571500" lvl="0" indent="-571500">
              <a:buFont typeface="+mj-lt"/>
              <a:buAutoNum type="romanUcPeriod"/>
            </a:pPr>
            <a:r>
              <a:rPr lang="tr-TR" dirty="0" err="1"/>
              <a:t>Steroid</a:t>
            </a:r>
            <a:r>
              <a:rPr lang="tr-TR" dirty="0"/>
              <a:t> tedavisi alan hastalar</a:t>
            </a:r>
          </a:p>
          <a:p>
            <a:pPr marL="571500" indent="-571500">
              <a:buFont typeface="+mj-lt"/>
              <a:buAutoNum type="romanUcPeriod"/>
            </a:pPr>
            <a:r>
              <a:rPr lang="tr-TR" dirty="0" err="1"/>
              <a:t>İmmobil</a:t>
            </a:r>
            <a:r>
              <a:rPr lang="tr-TR" dirty="0"/>
              <a:t> hastalar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590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UUExQUFRUXGR4ZFRYVFxgVGhgYGhgXFxgXGBYYHCkgGBwlHBQXITEhJikrLi4uGB8zODMsNygtLisBCgoKDg0OGxAQGywkHyQsMCwsLC0sLCwsLCwsLCwsLCwsLCwsLCwsLCwsLCwsLCwsLCwsLCwsNCwsLCwsLCwsLP/AABEIAMkA+wMBIgACEQEDEQH/xAAbAAACAgMBAAAAAAAAAAAAAAAABQQGAgMHAf/EAEoQAAIBAgQCBgMKCgoCAwAAAAECAwARBBIhMQVBBhMiUWFxgZKhFDIzQlJTkbGy0hUjVHJ0k7PB0fAHFiRDYnOC4eLxg6I0NdP/xAAaAQEAAwEBAQAAAAAAAAAAAAAAAQIDBAUG/8QAKhEAAgIBAwMDBAMBAQAAAAAAAAECEQMSITEEE0EUMlEiYXGBM5GhIwX/2gAMAwEAAhEDEQA/AO40UUUAUUUUAUVpxmKSJGkkZURRdmYhVUDcknatXDeJRYhc8Lh1BsSOR7iDqNx9NAS6K8qPjsckKhpDYM6oNCe07BVGg5kjWgJNFeV7QBRRRQBRRRQBRRRQBRRRQBRRRQBRWrEYhI1zOyougzMQouSABc6akgemhMSjMyKylktnUEErcXXMN1uNRegNtFYPIBe5AsLm5tYDcnwrCPFIyCRXVoyuYOpDKVIuGDDQi2txQG6ioq8QiKI/WIEkyiNiwAcvqgW+5PIc6k0B7RRRQBRRRQBRRRQHle1VOJcVmWaVVeyqQAMqn4iNuRfdjWn8Lz/On1U+7WTzRTpnRHpsklaLjRVP/C83zp9VPuVkvFZvnT6sf3ajvwJ9LkJ/TfAPNhSI8paN45srHKriGRZTGzbAMEIudKrnEZp+IJh8SmElkw5WUdQMREjM7BOpxBIkCFRlkAsxIzBgO5v+EpvnT6sf3a9/CM3zrerH9ynegR6bIKcL0fxQbLOrzSNhkiTFCfsQuMO0cuaMuGYtIS2YKb5he2Wo7cHx8wJMTwNkwSLmkilytBNIZZLB7GwZW/xC3O6iwrjZvnW9WP7lbExMp/vW9WP7lT3Ysq8E0S+ieGeLCxRyoY5FBDgv1mZgTeTPcls57euva1sacUg66X51vVj+5WpsXMP71vVj+5U92JCwyLJRVSl4pOP70+qn3ajnjWI+dPqp92q96JddLkZdaKor8fxA/vP/AFT7tQ8R0oxSjSQE6Adhdybd3jUrNEPpciOjV5UQYV/npPoi/wDzqBjsU8RdQ7MeqLqWCdkqwHxVF/fDfurU5x3RVX93TfOt6sf3Ky92zfOt6sf3Kw9RA6PS5CzUVWUxs3OVvQsf3KyOLm+db1Y/uVPfgPTZB1xTApPDJDILpIpVhtoRbQ8j3HlXPH4RjUwGHymcTSymTHOA3XHssqXEMsTkDLEtlcaAXuL1aDjZecrerH9ysPwhL863qx/cqO/An0uT4E2F4POuIglkGKkc4N4+szMgEguVEsQlYAlTzzdoAk5heomCbELiMNC5neRsGokiaRgECwMHlKiQrKTKyoQyZ76hiBarEeIy/Ot6sf3KiTcSlBzhwTa2bJGTbe18u3hR9RAekyWLOA8PxqRQpKJs6z4UkqzCMYdYwCoTNZCpzBxrmNjexAVl0WwGKjngaRsSyyRT9eJZGdVcTR9QArGyHqy40GoGtzrUafpDiRtIPSifwqA3TDFg+/W35i/wqVngQ+kyI6bXtcy/rfire/X1F/hSfiP9IOPS+Vov9Ufn3GrLLFkS6ecVbOy0VwyP+k/iB3MXj+L29tbB/SZj/lRX/wAvT66nuRKduR2+iuN8J6e8RxE8MCGItIwFhHsu7sddAFB18q6rwzFGSJWN77E6akEqTp32vUxafBSUXHkqvF2/tM35w/Zx1pFecblti5/zl/Zx1hHJeuDJ7mezh/jj+DcNqAawDVqxGICiqouTFYVvWQVXJOJWFRzxRj4VZFGW5ZxWS4kVWIZy3OmmCh7zVrRk4jYYkd1a5ZqzWHTf2Vg8QqWyFHciSG9RnFq3Poa1yCqM3iQcRUOGPNPh15GaO48M6k1MmFZcFhzYyAdxv6qs31gUh7kMu0G/sdLqv8fH4xv0d/tpVgqv8f8AhG/R3+2leg+DxY8kLLRmtWLPajNXlHt0Dy22qDjOKrGO1pWWOnyKT9HnVB4ninkYk7eNErJlUUWHFdKANgPTSrEdKn2U6n2Ckfudm1Jt3eNSEwA76vUUZaps9fi0rG5Ynz/cK3RSzONAx5bmmGFwiIB2de801w+PVdCBRy+ESsb8sQhZ05G3jr7K2Lig2jCxqx4jFqw2GtVviMAvcaGojKyzhp8maN/PtpXxuLQnu19F9b1PikuK8x8eaM99q0T3KyVopZGVtNuXh/GpDzEC42rGRBcjmp/6rDDxtK6QpctIwRba6sQNvC9/RW3JwvY6l/RB0ccf22YAB0Aw4zEnKSczsNhsAvm1+VXvgHwC+bfbapvCsCIIIoV2jRUG+yqF5knlzJqFwH4BfNvttXSlSo5W7dlM6Qt/bpx/iX9lHWMRrV0k/wDsJ/Nf2UdZwCuDL7mezgf/ADRvz0uxslOBBmqBxKAAXHKqouyuTvalk/EtbAEnwrZxTMTZdz7PGkWKkez9SLhAc72521A7/OtYxsyyT0j/AAmIluCWCDzvVkwGLk5SKdtCLanW2lcT4pipVexZr2B3/nuqwYaCIYGOeHGyHFZrSwEWC76g/Rrre9adrazmXUK6o7NhOLNoHGW/PcHyNTJMXXMOF9IJYgkeJ1VgCjc7G3Zq2YLiAZd9vp9NYyTR0Y2pMsEjZhWt10rHCPcVtkFUW5q9nQslXWp3Q6DNjGfkkZ+lioHsDVFZbtqbKBmY9wG/899q39H+JjDrIFGaUsoOa9lstxmO5PaOg9NtL3x0pWynUW8bSOg1XukJ7bfo0n2kr3h3H2Y2ljUbHNG1xY87EA2+qsOknvn/AEWT7SV2alJbHlaHGSTF5YHWsZH+qiNOz6K0SbV5Z7dCbi+K8aq0s1ySalcfnJfKOXtpDiHJ0ANaxjZnOdG6fH62Gvd4+QpjhcBLlzySRQLqe2c7WHci8/TSfhkbF7IAXOhJ2F+QrZxngiLiZIsbJMuWASRlLG7tcqCpFsnZI7/Gt1jOWWX+ybicfDHZfdOYkXNl08t978q1Lxm2ujX10Nio2FwaomDTO4RRqe7f01ceDdHs8RZkYZXKCRCQQwAuLbc+6peNcGazz5HmE4krjT6DofO1Zyy32qmYqGaCQgkuL2zDQnwNO+FzMQL39ItWUoaTpx5dQzQEGpaWIt/OtaZEtU/g2GzyagFVFyCbXOtlv42PoDGqml0QJuEFMMVVfxuIdRr8guoXyAEbt/IqbwrgsODZcVETLLhwXdXIysuUhioGqMASRv41YpsQpMjNqWYhL7KijIGHoLe2qnjeJiWciI3idMrEaq1h2mS+w2GmhtfxqYSbb/wxnFPY7dG9wD3gH6aU8B+AXzb7bUzww7C/mj6qWcB+AXzb7bV6B5ZSekSf2+c+K/s46k4RdLVF6Rk+75rd6/s46m4TDG24rgy+5ns4NsaGcEOlacZgQ4I51LgDDejrtbGlIzcnexz7GYPI7q6khlKm2hse6omFwyJmUaIwIII7xbcbV0XH4KOYa7jmN6T/AIAjGrSMPzR3d517qm3Es3GS3OdcS6G9fYqYnIFgRKEPpDWqXwXoMUZRL1aRA3dVcMz+FwdL99dEh4HAbkXYg2OtteY7Ol/C1aMbwtRdUVtdzyA8WIsNudT3JPYy7cFuI+k/B48QVYL1ajRSmysNB4crWqPgeGSRHct4mrFwXDlI3aV0la2ZViGdVHxQDY5mOYXI8Km4hYQ93ksWIFvE23NtCbjTTnUTtbM0g0vBpwMdhUiUez+bnuFZ2QD36hdBfnrtp41GlxPWyCKMuoGtxoGHPtc9tu6/janBZytmuV1ICaBSc0jDUlF1F+4FtBryHfUHHzQhXY6LutjqTe7H0nu201qRJGHldV0UAKvPVRpv3DS3feqphv7RiOrY2UMwvuTuCfPTSq1vq+wW5tPG5XeNVuqgWI3LbnU221rpXGjmJPfhX9rJXO34cUkQDcAj2ECujcXjyvl7sMw+hkFdeLhnJ1PMTRFFYeiluObKD6adN729JOKbH0/VXHNUd2N2ULEjMzE9+lK8SpF9xfS43FOJhr6aHwPP0VdSEoWKuETmJ1YLYAg3A7uep12q49IWjx4RyyQzILZ2DWdeSmwNrHW9++kWFwhzjQHWrZwfhkZV3dScovlzELsSSbeVW7j4Mniit2U6PgrBi3XYIHkys5Nhzt1YuddiaYrxJIIFhiJbKSS2Ui7nUszNzJ7h3VaZjhSMrxKoI0ZR3tYarr3HXTzqFJwzDxAvLMpQbhR2jbkfknSim72K6FW5TIOFy4gPNkOSMdraw8uZtvTjg/BZJRmVOyPIa+F6dcM4kJBJDk6tQjCyiyEBj2gzkZiyje+gGp1rRgeOR4gTe5piEw5X4hRLMSNGzEP70m5F/IGr5MUoumWi6DDcDkeQK0bKgN3ZgQMvcDzJ2076c4bKzlYmURRbKoHYe27XF76k3vqGINV7F8UlbsljdbkAa8ioDtrkY6nXTQczTj3OY8IxIZWa2ccwhKg5jYWNtT4lrVi9lRM/llZ6U4AzYWMhysYdRKo3ZGNo1Lb5b2v33vvUFoisxUWsF0tsLjSnvHTeAgWPaRvQrrr5a+yleAhL4kD5QVR/qcL9bVtVPSVeys7fEtlA7gKVcB+AXzb7bU4pPwH4BfNvttXYeUUrjcqDiM+ZgCCu+n91HzOntqfDxCK+rikPTQ2x8xtzX9mlEBUqp53rhye5nt4IXjX4LPNx2IDQMbc7aH6bVB/CAkvlvoL2tr5/9UqxMoItoNLnwFQuB8RTrkGYa3tYg/FawPptUXZPb0li4ROXLWOg3P7q08bxmmhPZ5AE62IGm/xtRbYGtuAxSFGWMhWDNvsWve+neCKg4mWBXIM6rpYooDd+4396apRFW+BfHxB+sRzdATbNZje4J5eHMgai1tamYvGzyp+LnTQqwFwOsTRjppY6jfuIrKaTClMohmm2syoEa6jRszW1vrcae26GPPCsseHwjIzjKzBFnkysAPBVNh5abGurDLHFXJblZRl8f2McNPHg2kiEwB6sFAXlYRjskF+qHYBbxzN31L4VgMV1cxxeSZ5WHVBVWIoBmYMxsGXMcoCm5HPnVVwHDMVCrLGoleQAOzq1ktbLbKtgRYHzG1OR0xxqkCeG/IvhwG9JjbtD0H0VTLkc5XsZ38EqThkwa2Vsup7bAAkm1owNIxrzGtjfvL7hnDGihIGUylDlygIBZTsOVyx57sdqTJ08iXR5Evv2lkRvSCgryPpnHIxMchYjlEkr2HLTJWLjJr4Dk5bI34d8gAAIYaEMCGBO5IPPc3qjcM4k0cgJT41yTfe96tuP6UzYrLCEaCI2Ds+kjjmAgPYU33Jv4C9wn4xBrlFjluL9+unstUuWp7l4J1vyXSLDiXE4dV+PaRvAKczfZA/1CrFxz4U/o7/bSoPQrCEnrG+LGqDzPab6lqX0iNnc92Gk+0ldWJVA4OoleSvg9xAsmtIeKHQ+VZ4jiEmmtx3Uux/EiVPZriyI9PDFpblYzXa9Moxe9JFlPJeZuSf4VNwWNvoR9HP0Gop0aIa8Pj/GejQeOwqwcRyxxiO9s25Bym55gg3BHL0bUn4I4Eis21+7bSw9tOOJ4JpA2U3BtYgsCtrH0EMARodyNKLgyy7SRUpEd8wGlrWUZje4OXVRZb22IuAT31lgMYmIcQ+53fOMrjUJlIW7SE2UMpLXB1uNO6rE8sOEUtIRnOyEliSM2Veenava199KTSzT4ssVijUEXZiuXSx1LC5tbz8CDt14M2hPYjS5brZCz8LLJiFggMYMaOskjhHzZCVEZa+UIzHXS50q08MxWEMKWdHZrPIEVcxlAsxcAaaXWxGwpBhuiULJkkmi7WrFY2UEDs5VXRQovbnv31sxXQGAqrxWsDZWUNEwI+TY67H6KyyZNW7bMqt0iyxYnC7ghTfvF9wdbHXUDTwHdWT8YCElVGQCwLaCw8ToKqD8HYMBJicWFA96JWB8LltfoqPgeBxJ1hbNO97K83bK3sBa/O53rK4GnZn54JnSTpFFPmiwiL1IF5JFULnYbIpAGYA6k+AHfTPoLwvNjI3OyRZyO86BPaWPmoqNwrh8TZxIlwWygg2y2UE2A/OWrZ0Bhs2JJ1yssYNre9BY/bH0Vrhpy/0wz/RBpFwpRwH4BfNvttTik/AfgF82+21dx5pzXpw5HEJ+7sXH/jTWouBhZrWufK9OelMV8fMfFf2aV7A+UDuriyPdnu9P/HH8C3iHCJWU/JI2G9IoeD5OtfI2YAKh97lN7lgflAA2roK6relWJHYPiWP7hVbLtmqXg1wCxkYHdTIbX8QoAb2VMw8AUWACjuAH1nX6TTAC8SeVRyt6h2V1tingkUqz4rrAuQyjqrMGIHVpoRy0yn0nuqPP0vhCZMs0jjOTYiNA7aBCbhyFAAJG+pHKzXB/CTf5g/ZRUl450d6yUGGyBwetPIa6sF7yCdB3VZNXuc84y0qmep08yg545l53imEndydLgDzO9DdPMNiHCtC6LaxkYgsDpYtlFrb6k+yt0/R/DrLBaO4N1a5JzW7S5hsdR+6kPTPDQRzBUTqrKS1uyrlrWyjbSxudN/ClQnaoyanD6r4LbJHkAeMqyNzA9hHKtPDgilx2UX3zbKByuagdCpJDAT8QGyZtQ4F8wI5AHZh4jYAhljOGRSj8ZFLYkEgFgptfTMBqNeRrB492rOyHUfSnJbmPApVYNIAGSRrC43jW4uPNibH/AA0sjw2bESL8VTdieWgYj0airHhY7IxAyhQFQgWCk2VbDwFrVu4LwuNJoolFyxzOTzA7Zv5kCtElq0r9mevZzZb+j2F6uBQRYt2iDuL7A+i1QOkXv2/RpPtJVhFVzpL75/0WT7SV31So8i3KVsgPADr4C1K8egCNpTPDY0FFGm1K+MYhQjd9cMqaPchqXJVAoufM1rhXLqdLki5Om2mvIa1thW5sOWpqPxIWjC95/f8AwBqEaMaYXiEaaswvzVTnO+1kv7antxTEzdmJeqHjq58lX681u8UowmKJcggCxIXKAugNhtrVl4Vicot7RVdosi4tcWQ/6tS9VI+hkyNlLsC7Nl01tljW9tAAN9Ki8W45Pg8Dg0McfWSQ2diAyiQKl2IGjFlJNv8AEd7VcPdV1PkfqqFiIUlwqxSKGDRLuNjk0I7iO+tFkVbnHmjknKjmON4/iczSGeYOSLiN2CC9hoimygC3K1QsbiMYSJZJJyoN0di5AIawKgmw1G53q44HhK4aFkJDySA9Y1vQFF+X/dLMWHlgUJa+l1OgNuV+WtvoqVlTdeCksDS35rwMujvHDiEMU4uyC4IHaAG7Adw+MNhe+g2n43Bv1ZWBkEjEFHJ0Ftc2x1Avyqq8CwUkcvXSdkgHIA2tzoTcbaGrfwh1nkClStgzkKcvcPi7bnb6KyyuMW5ePsa4pTUNzVhsKMLhuycxTshmNy8jHWQ3/wATXt4Crv0FwuTBxnUmS8hJ3OYkj/1yj0Ug4lwszvFhY7IDeR2vsisgYj5TEsAL/uq+QxBVCqLAAAAcgNAK36SXcWvx4OTqZbKP7NlJ+A/AL5t9tqcUn4D8Avm322rsOMpvSPERpjZs97kryuPg46iRMrag6XpZ/SFi1XHzKdPe6/8AjSl2A4tGF1a+tcWRPUz3ena7UfwXWHEx5SCbHxqLjobLVam4yh05bbUPxojZgw7r38KqXcU90y6YWxiTXkPqFYFKW4Di0ZjQZgGsNPRTGCW+tV8mVUQsJ7+b88fso6mpUfDWzz2+WP2UVbWYUkiIOzTNAWeM3sEubcyxFr37rE1niI1cWdVYX0DANr6aA9eX1qppSMweQ0ty5eipXCJ2D5B70gm3cd7ioZrzB4xUcXDFm0AUbDcsT3afQDWWaOqDVWVluhrxi5hPgQfaDUrorgfx0kpuSEVQT4liwHqrUXHSDqzzuLC3MnYADck1YuA4Joohn1du0/gbWCjyAA9FP/Mi9/scvUzrHp+RlVZ6VsR1pG4wktvO61ZqrvSMXd/0aT7SV674POjyjn0GKZhe9mtqNqhYydrHMdL1YuJYIZLkbbEb1XsRw8lb6nX6udeaj6Ji8Ssb2awtoLfWa14nM6IOQGp+mp8SWFhXrpob8tKuUMViKtm77fUKc4TEXAubkfyahw2Ki9th9QFZx9k1m3ZWqLAmI7J77H6LVGfG2RV/wrf1RUGSXstbmD9VaJJNN+Q+oUUdg5fUYYqa9+8j91RYksAByr1tdTWS/wA6Vbgh7uz1RpTrobBeWZvkoq28SS1/PQUlOlWvod0flkjMnXmOKQnsIozHKcl87Xy+95D01WeKWWDjHyY5pqK3H/RtBJNNNuFtCvmO1IR6SB/oqx1HwODSGNY0FlUWA39JPM+NSK78ONY4KC8Hl5J6pNhSfgPwC+bfbanFJ+A/AL5t9tq1KFC6ZYCJ8ZMWHauv0dWlK8NwWHcAUx6ahvds1u9f2aUqweIIvcG9cU/cz3umrtR/A2w3C4u4D0Us4rwePcKPqpjh5r+FbMSgtvVLNHsV6To2XRGUsrKB5EC9OeGzMoAbcVZcCo6ldth9QpXiMOLm1TI5lJNs04KTtTfnj9lHWyWSo+D0ab88fso6zlNRIQ2PUetgaotCycqqackiaTSrF0J4VocS47Ti0YPJPlf6rfQB30g4XgTiZ1i+IO1KRyXuHix0+k8q6VGgAAAsBoAOQ5CujBC3qZx9XlpaF+yPHw2JWziJAw2YKAR5d1SqKK6Ukjz22wqv8f8AhG/R3+2lWCq50kfKznuw0h+hko+BHlCDiymwFRIYtLHx9v8A1WZ4m0g1y+VRMZxvqxogzeJvXmcvY+l7cktxfPBlcio8g0asn4i7m5A9ArCWYZDfQ3rStjNqj3DtoPLX6K25rj+fbUWM6DyHtFb0ffWqNGZlI1lPkf5vWGIbXytb6BXmJfsnyP1USmzej9wqy4M5e79GoGpKDnUeJakJoPH+bVDLIwkNte7Xvrq3RKDJg8OOfVqT5sMx9rGuTyoWGVffMQi+bEKvtIrtcEWVVUbKAB6Baunp0cPWvhGyiiiuk4QpPwH4BfNvttTik/AfgF82+21AVvpL0VxE2IeWPIVcggFiCLIq6i3hS5OhmLHxY/X/ANq6bRVHjizoj1WWKpM52nRbFD4ifrP+NE3RbFke8Qf+T/jXRKKjtRJ9Xl+Sjw8FxaqF6tNAB8L3AD5PhXp4Jivmk/W/8au9FO1Er6jJ8nOcLwPEmSe0aXEgB/GbHqojp2ddCK2t0axfyI/1n/Grfwz4XFf5q/sIKZU7USPUZPk53/VfF/Ij/Wf8ax/qri/kR/rP+NdGoqOzAsupyLyVHo1wzEYQSfiVdpCCW60DQDQe98T9NOvdeJ/Jl/XD7lNKK0SSVIxlJydsV+68T+TL+uH3KPdeJ/Jl/XD7lNKKkqK/deJ/Jl/XD7lQcdgZ8R1maNY7wvGvbzjMxBBNl0GlWKigTo5k/Q7Gi+Xq/PP7dqjT9Bsa5ueq9aurUVn2o/B1Prcz8nKU6C40fNetWOJ6BY1hYdWP9V/3V1iip7cSr6vK/JyCL+j3HK1w0VrDTN3AD91TIOhGMB1EZ/1f7V1OioeKLIXUZF5OYzdDcVY9mPY/H8PKtadEcVKqyKseVlUjt8ioI5V06f3reR+qovA//jQf5SfYFO1EPqMjd2c+XoTih8WP1/8Aas/6m4q3vY/1n+1dMoqOzAepyfJzvhvRXExTRSNGjBGzFestc2NtbcjY+irh7rxP5Mv64fcppRV4xUeDOc5TdyFfuzE/ky/rh9yj3ZifyZf1w+5TSirFBX7sxP5Mv64fcrLg+FZIVVwAwvcA3tdid+e9MqKAKKKKAKKKKAKKKKAU8PnVZsUCyg9auhIH9xDTD3Uny09YV6+HQm5VSe8gGvPcifIT1R/CgD3Uny09YUe6k+WnrCj3InyE9Ufwo9yJ8hPVH8KA9XEoTYMpPgRUTjOLKKiJ8JK2SPUDtZWckkqQAFjY7Hbapa4ZBqFUHvAFacfgusyEEq0bZ0Ya2bKy6g7gq7Ajx5HWgIGH4xkLxz36wOMoX8ZmEmd0CZUUmwjcai/4u5vuZMXFlZ5EyS/iwpJyMb5gCLC1767efdWjEcDDq+dld5CC5eMMtlBCqqE9kC5IN73JPhWEvAbqVEr2YRg5+2WMVrZyT21YCzA73OooDJukEfWIAew6vybP1iSJEYwlr3uzAi1xlr3F8YyYeabsv1bMtrtGOy+WzMQbW5kAjTSoydFYx1ZDENEZGjZVVcjSSiUlQBYDQpl5qxB3qZJwcGGWIMR1js+aw0LPn25gGnkg14Lj6OpLAX6wxr1RMweyhiyFVuQAbE2FiCO6+78Ow62ZjaPrSQjkCPt9okCw+DYW3uNq0rwUhzKJLTFixbIMtiixlcl9rRqd73G9tKyw3AkQOMzESRCJr2uQDKS1xzJmbwoSSJeLxKbFjeyEAKxJ6zNksANScjacra16/FYhe5Iy9XmBVgR1rZY7i3M6eHO1QvwDo2dxIWWNSJIkZMsWfL2OZ7d733A5aVgOjoAVRLJlCwhs1mZ/c750JdtbnY9+m2twHjuALkgDvOla/dafLT1hWx0BFiAR3HWtfuRPkJ6o/hQGE+KTK3bTY/GHd51q4H/8aD/KT7AqR7kT5CeqP4VtAtQHtFFFAFFFFAFFFFAFFFFAFFFFAFFFFAFFFFAFFFFAFFFFAFFFFAFFFFAFFFFAFFFFAFFFFAFFFFAFFFFAFFFFAFFeV7QBRRRQBRRRQBRRRQBRRRQBRRRQBRRRQBRRRQBRRRQBRRRQBRRRQBRRRQBRRRQBRRRQBRRRQBRRRQBRRRQBRRRQBRRR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xQSEhUUExQUFRUXGR4ZFRYVFxgVGhgYGhgXFxgXGBYYHCkgGBwlHBQXITEhJikrLi4uGB8zODMsNygtLisBCgoKDg0OGxAQGywkHyQsMCwsLC0sLCwsLCwsLCwsLCwsLCwsLCwsLCwsLCwsLCwsLCwsLCwsNCwsLCwsLCwsLP/AABEIAMkA+wMBIgACEQEDEQH/xAAbAAACAgMBAAAAAAAAAAAAAAAABQQGAgMHAf/EAEoQAAIBAgQCBgMKCgoCAwAAAAECAwARBBIhMQVBBhMiUWFxgZKhFDIzQlJTkbGy0hUjVHJ0k7PB0fAHFiRDYnOC4eLxg6I0NdP/xAAaAQEAAwEBAQAAAAAAAAAAAAAAAQIDBAUG/8QAKhEAAgIBAwMDBAMBAQAAAAAAAAECEQMSITEEE0EUMlEiYXGBM5GhIwX/2gAMAwEAAhEDEQA/AO40UUUAUUUUAUVpxmKSJGkkZURRdmYhVUDcknatXDeJRYhc8Lh1BsSOR7iDqNx9NAS6K8qPjsckKhpDYM6oNCe07BVGg5kjWgJNFeV7QBRRRQBRRRQBRRRQBRRRQBRRRQBRWrEYhI1zOyougzMQouSABc6akgemhMSjMyKylktnUEErcXXMN1uNRegNtFYPIBe5AsLm5tYDcnwrCPFIyCRXVoyuYOpDKVIuGDDQi2txQG6ioq8QiKI/WIEkyiNiwAcvqgW+5PIc6k0B7RRRQBRRRQBRRRQHle1VOJcVmWaVVeyqQAMqn4iNuRfdjWn8Lz/On1U+7WTzRTpnRHpsklaLjRVP/C83zp9VPuVkvFZvnT6sf3ajvwJ9LkJ/TfAPNhSI8paN45srHKriGRZTGzbAMEIudKrnEZp+IJh8SmElkw5WUdQMREjM7BOpxBIkCFRlkAsxIzBgO5v+EpvnT6sf3a9/CM3zrerH9ynegR6bIKcL0fxQbLOrzSNhkiTFCfsQuMO0cuaMuGYtIS2YKb5he2Wo7cHx8wJMTwNkwSLmkilytBNIZZLB7GwZW/xC3O6iwrjZvnW9WP7lbExMp/vW9WP7lT3Ysq8E0S+ieGeLCxRyoY5FBDgv1mZgTeTPcls57euva1sacUg66X51vVj+5WpsXMP71vVj+5U92JCwyLJRVSl4pOP70+qn3ajnjWI+dPqp92q96JddLkZdaKor8fxA/vP/AFT7tQ8R0oxSjSQE6Adhdybd3jUrNEPpciOjV5UQYV/npPoi/wDzqBjsU8RdQ7MeqLqWCdkqwHxVF/fDfurU5x3RVX93TfOt6sf3Ky92zfOt6sf3Kw9RA6PS5CzUVWUxs3OVvQsf3KyOLm+db1Y/uVPfgPTZB1xTApPDJDILpIpVhtoRbQ8j3HlXPH4RjUwGHymcTSymTHOA3XHssqXEMsTkDLEtlcaAXuL1aDjZecrerH9ysPwhL863qx/cqO/An0uT4E2F4POuIglkGKkc4N4+szMgEguVEsQlYAlTzzdoAk5heomCbELiMNC5neRsGokiaRgECwMHlKiQrKTKyoQyZ76hiBarEeIy/Ot6sf3KiTcSlBzhwTa2bJGTbe18u3hR9RAekyWLOA8PxqRQpKJs6z4UkqzCMYdYwCoTNZCpzBxrmNjexAVl0WwGKjngaRsSyyRT9eJZGdVcTR9QArGyHqy40GoGtzrUafpDiRtIPSifwqA3TDFg+/W35i/wqVngQ+kyI6bXtcy/rfire/X1F/hSfiP9IOPS+Vov9Ufn3GrLLFkS6ecVbOy0VwyP+k/iB3MXj+L29tbB/SZj/lRX/wAvT66nuRKduR2+iuN8J6e8RxE8MCGItIwFhHsu7sddAFB18q6rwzFGSJWN77E6akEqTp32vUxafBSUXHkqvF2/tM35w/Zx1pFecblti5/zl/Zx1hHJeuDJ7mezh/jj+DcNqAawDVqxGICiqouTFYVvWQVXJOJWFRzxRj4VZFGW5ZxWS4kVWIZy3OmmCh7zVrRk4jYYkd1a5ZqzWHTf2Vg8QqWyFHciSG9RnFq3Poa1yCqM3iQcRUOGPNPh15GaO48M6k1MmFZcFhzYyAdxv6qs31gUh7kMu0G/sdLqv8fH4xv0d/tpVgqv8f8AhG/R3+2leg+DxY8kLLRmtWLPajNXlHt0Dy22qDjOKrGO1pWWOnyKT9HnVB4ninkYk7eNErJlUUWHFdKANgPTSrEdKn2U6n2Ckfudm1Jt3eNSEwA76vUUZaps9fi0rG5Ynz/cK3RSzONAx5bmmGFwiIB2de801w+PVdCBRy+ESsb8sQhZ05G3jr7K2Lig2jCxqx4jFqw2GtVviMAvcaGojKyzhp8maN/PtpXxuLQnu19F9b1PikuK8x8eaM99q0T3KyVopZGVtNuXh/GpDzEC42rGRBcjmp/6rDDxtK6QpctIwRba6sQNvC9/RW3JwvY6l/RB0ccf22YAB0Aw4zEnKSczsNhsAvm1+VXvgHwC+bfbapvCsCIIIoV2jRUG+yqF5knlzJqFwH4BfNvttXSlSo5W7dlM6Qt/bpx/iX9lHWMRrV0k/wDsJ/Nf2UdZwCuDL7mezgf/ADRvz0uxslOBBmqBxKAAXHKqouyuTvalk/EtbAEnwrZxTMTZdz7PGkWKkez9SLhAc72521A7/OtYxsyyT0j/AAmIluCWCDzvVkwGLk5SKdtCLanW2lcT4pipVexZr2B3/nuqwYaCIYGOeHGyHFZrSwEWC76g/Rrre9adrazmXUK6o7NhOLNoHGW/PcHyNTJMXXMOF9IJYgkeJ1VgCjc7G3Zq2YLiAZd9vp9NYyTR0Y2pMsEjZhWt10rHCPcVtkFUW5q9nQslXWp3Q6DNjGfkkZ+lioHsDVFZbtqbKBmY9wG/899q39H+JjDrIFGaUsoOa9lstxmO5PaOg9NtL3x0pWynUW8bSOg1XukJ7bfo0n2kr3h3H2Y2ljUbHNG1xY87EA2+qsOknvn/AEWT7SV2alJbHlaHGSTF5YHWsZH+qiNOz6K0SbV5Z7dCbi+K8aq0s1ySalcfnJfKOXtpDiHJ0ANaxjZnOdG6fH62Gvd4+QpjhcBLlzySRQLqe2c7WHci8/TSfhkbF7IAXOhJ2F+QrZxngiLiZIsbJMuWASRlLG7tcqCpFsnZI7/Gt1jOWWX+ybicfDHZfdOYkXNl08t978q1Lxm2ujX10Nio2FwaomDTO4RRqe7f01ceDdHs8RZkYZXKCRCQQwAuLbc+6peNcGazz5HmE4krjT6DofO1Zyy32qmYqGaCQgkuL2zDQnwNO+FzMQL39ItWUoaTpx5dQzQEGpaWIt/OtaZEtU/g2GzyagFVFyCbXOtlv42PoDGqml0QJuEFMMVVfxuIdRr8guoXyAEbt/IqbwrgsODZcVETLLhwXdXIysuUhioGqMASRv41YpsQpMjNqWYhL7KijIGHoLe2qnjeJiWciI3idMrEaq1h2mS+w2GmhtfxqYSbb/wxnFPY7dG9wD3gH6aU8B+AXzb7bUzww7C/mj6qWcB+AXzb7bV6B5ZSekSf2+c+K/s46k4RdLVF6Rk+75rd6/s46m4TDG24rgy+5ns4NsaGcEOlacZgQ4I51LgDDejrtbGlIzcnexz7GYPI7q6khlKm2hse6omFwyJmUaIwIII7xbcbV0XH4KOYa7jmN6T/AIAjGrSMPzR3d517qm3Es3GS3OdcS6G9fYqYnIFgRKEPpDWqXwXoMUZRL1aRA3dVcMz+FwdL99dEh4HAbkXYg2OtteY7Ol/C1aMbwtRdUVtdzyA8WIsNudT3JPYy7cFuI+k/B48QVYL1ajRSmysNB4crWqPgeGSRHct4mrFwXDlI3aV0la2ZViGdVHxQDY5mOYXI8Km4hYQ93ksWIFvE23NtCbjTTnUTtbM0g0vBpwMdhUiUez+bnuFZ2QD36hdBfnrtp41GlxPWyCKMuoGtxoGHPtc9tu6/janBZytmuV1ICaBSc0jDUlF1F+4FtBryHfUHHzQhXY6LutjqTe7H0nu201qRJGHldV0UAKvPVRpv3DS3feqphv7RiOrY2UMwvuTuCfPTSq1vq+wW5tPG5XeNVuqgWI3LbnU221rpXGjmJPfhX9rJXO34cUkQDcAj2ECujcXjyvl7sMw+hkFdeLhnJ1PMTRFFYeiluObKD6adN729JOKbH0/VXHNUd2N2ULEjMzE9+lK8SpF9xfS43FOJhr6aHwPP0VdSEoWKuETmJ1YLYAg3A7uep12q49IWjx4RyyQzILZ2DWdeSmwNrHW9++kWFwhzjQHWrZwfhkZV3dScovlzELsSSbeVW7j4Mniit2U6PgrBi3XYIHkys5Nhzt1YuddiaYrxJIIFhiJbKSS2Ui7nUszNzJ7h3VaZjhSMrxKoI0ZR3tYarr3HXTzqFJwzDxAvLMpQbhR2jbkfknSim72K6FW5TIOFy4gPNkOSMdraw8uZtvTjg/BZJRmVOyPIa+F6dcM4kJBJDk6tQjCyiyEBj2gzkZiyje+gGp1rRgeOR4gTe5piEw5X4hRLMSNGzEP70m5F/IGr5MUoumWi6DDcDkeQK0bKgN3ZgQMvcDzJ2076c4bKzlYmURRbKoHYe27XF76k3vqGINV7F8UlbsljdbkAa8ioDtrkY6nXTQczTj3OY8IxIZWa2ccwhKg5jYWNtT4lrVi9lRM/llZ6U4AzYWMhysYdRKo3ZGNo1Lb5b2v33vvUFoisxUWsF0tsLjSnvHTeAgWPaRvQrrr5a+yleAhL4kD5QVR/qcL9bVtVPSVeys7fEtlA7gKVcB+AXzb7bU4pPwH4BfNvttXYeUUrjcqDiM+ZgCCu+n91HzOntqfDxCK+rikPTQ2x8xtzX9mlEBUqp53rhye5nt4IXjX4LPNx2IDQMbc7aH6bVB/CAkvlvoL2tr5/9UqxMoItoNLnwFQuB8RTrkGYa3tYg/FawPptUXZPb0li4ROXLWOg3P7q08bxmmhPZ5AE62IGm/xtRbYGtuAxSFGWMhWDNvsWve+neCKg4mWBXIM6rpYooDd+4396apRFW+BfHxB+sRzdATbNZje4J5eHMgai1tamYvGzyp+LnTQqwFwOsTRjppY6jfuIrKaTClMohmm2syoEa6jRszW1vrcae26GPPCsseHwjIzjKzBFnkysAPBVNh5abGurDLHFXJblZRl8f2McNPHg2kiEwB6sFAXlYRjskF+qHYBbxzN31L4VgMV1cxxeSZ5WHVBVWIoBmYMxsGXMcoCm5HPnVVwHDMVCrLGoleQAOzq1ktbLbKtgRYHzG1OR0xxqkCeG/IvhwG9JjbtD0H0VTLkc5XsZ38EqThkwa2Vsup7bAAkm1owNIxrzGtjfvL7hnDGihIGUylDlygIBZTsOVyx57sdqTJ08iXR5Evv2lkRvSCgryPpnHIxMchYjlEkr2HLTJWLjJr4Dk5bI34d8gAAIYaEMCGBO5IPPc3qjcM4k0cgJT41yTfe96tuP6UzYrLCEaCI2Ds+kjjmAgPYU33Jv4C9wn4xBrlFjluL9+unstUuWp7l4J1vyXSLDiXE4dV+PaRvAKczfZA/1CrFxz4U/o7/bSoPQrCEnrG+LGqDzPab6lqX0iNnc92Gk+0ldWJVA4OoleSvg9xAsmtIeKHQ+VZ4jiEmmtx3Uux/EiVPZriyI9PDFpblYzXa9Moxe9JFlPJeZuSf4VNwWNvoR9HP0Gop0aIa8Pj/GejQeOwqwcRyxxiO9s25Bym55gg3BHL0bUn4I4Eis21+7bSw9tOOJ4JpA2U3BtYgsCtrH0EMARodyNKLgyy7SRUpEd8wGlrWUZje4OXVRZb22IuAT31lgMYmIcQ+53fOMrjUJlIW7SE2UMpLXB1uNO6rE8sOEUtIRnOyEliSM2Veenava199KTSzT4ssVijUEXZiuXSx1LC5tbz8CDt14M2hPYjS5brZCz8LLJiFggMYMaOskjhHzZCVEZa+UIzHXS50q08MxWEMKWdHZrPIEVcxlAsxcAaaXWxGwpBhuiULJkkmi7WrFY2UEDs5VXRQovbnv31sxXQGAqrxWsDZWUNEwI+TY67H6KyyZNW7bMqt0iyxYnC7ghTfvF9wdbHXUDTwHdWT8YCElVGQCwLaCw8ToKqD8HYMBJicWFA96JWB8LltfoqPgeBxJ1hbNO97K83bK3sBa/O53rK4GnZn54JnSTpFFPmiwiL1IF5JFULnYbIpAGYA6k+AHfTPoLwvNjI3OyRZyO86BPaWPmoqNwrh8TZxIlwWygg2y2UE2A/OWrZ0Bhs2JJ1yssYNre9BY/bH0Vrhpy/0wz/RBpFwpRwH4BfNvttTik/AfgF82+21dx5pzXpw5HEJ+7sXH/jTWouBhZrWufK9OelMV8fMfFf2aV7A+UDuriyPdnu9P/HH8C3iHCJWU/JI2G9IoeD5OtfI2YAKh97lN7lgflAA2roK6relWJHYPiWP7hVbLtmqXg1wCxkYHdTIbX8QoAb2VMw8AUWACjuAH1nX6TTAC8SeVRyt6h2V1tingkUqz4rrAuQyjqrMGIHVpoRy0yn0nuqPP0vhCZMs0jjOTYiNA7aBCbhyFAAJG+pHKzXB/CTf5g/ZRUl450d6yUGGyBwetPIa6sF7yCdB3VZNXuc84y0qmep08yg545l53imEndydLgDzO9DdPMNiHCtC6LaxkYgsDpYtlFrb6k+yt0/R/DrLBaO4N1a5JzW7S5hsdR+6kPTPDQRzBUTqrKS1uyrlrWyjbSxudN/ClQnaoyanD6r4LbJHkAeMqyNzA9hHKtPDgilx2UX3zbKByuagdCpJDAT8QGyZtQ4F8wI5AHZh4jYAhljOGRSj8ZFLYkEgFgptfTMBqNeRrB492rOyHUfSnJbmPApVYNIAGSRrC43jW4uPNibH/AA0sjw2bESL8VTdieWgYj0airHhY7IxAyhQFQgWCk2VbDwFrVu4LwuNJoolFyxzOTzA7Zv5kCtElq0r9mevZzZb+j2F6uBQRYt2iDuL7A+i1QOkXv2/RpPtJVhFVzpL75/0WT7SV31So8i3KVsgPADr4C1K8egCNpTPDY0FFGm1K+MYhQjd9cMqaPchqXJVAoufM1rhXLqdLki5Om2mvIa1thW5sOWpqPxIWjC95/f8AwBqEaMaYXiEaaswvzVTnO+1kv7antxTEzdmJeqHjq58lX681u8UowmKJcggCxIXKAugNhtrVl4Vicot7RVdosi4tcWQ/6tS9VI+hkyNlLsC7Nl01tljW9tAAN9Ki8W45Pg8Dg0McfWSQ2diAyiQKl2IGjFlJNv8AEd7VcPdV1PkfqqFiIUlwqxSKGDRLuNjk0I7iO+tFkVbnHmjknKjmON4/iczSGeYOSLiN2CC9hoimygC3K1QsbiMYSJZJJyoN0di5AIawKgmw1G53q44HhK4aFkJDySA9Y1vQFF+X/dLMWHlgUJa+l1OgNuV+WtvoqVlTdeCksDS35rwMujvHDiEMU4uyC4IHaAG7Adw+MNhe+g2n43Bv1ZWBkEjEFHJ0Ftc2x1Avyqq8CwUkcvXSdkgHIA2tzoTcbaGrfwh1nkClStgzkKcvcPi7bnb6KyyuMW5ePsa4pTUNzVhsKMLhuycxTshmNy8jHWQ3/wATXt4Crv0FwuTBxnUmS8hJ3OYkj/1yj0Ug4lwszvFhY7IDeR2vsisgYj5TEsAL/uq+QxBVCqLAAAAcgNAK36SXcWvx4OTqZbKP7NlJ+A/AL5t9tqcUn4D8Avm322rsOMpvSPERpjZs97kryuPg46iRMrag6XpZ/SFi1XHzKdPe6/8AjSl2A4tGF1a+tcWRPUz3ena7UfwXWHEx5SCbHxqLjobLVam4yh05bbUPxojZgw7r38KqXcU90y6YWxiTXkPqFYFKW4Di0ZjQZgGsNPRTGCW+tV8mVUQsJ7+b88fso6mpUfDWzz2+WP2UVbWYUkiIOzTNAWeM3sEubcyxFr37rE1niI1cWdVYX0DANr6aA9eX1qppSMweQ0ty5eipXCJ2D5B70gm3cd7ioZrzB4xUcXDFm0AUbDcsT3afQDWWaOqDVWVluhrxi5hPgQfaDUrorgfx0kpuSEVQT4liwHqrUXHSDqzzuLC3MnYADck1YuA4Joohn1du0/gbWCjyAA9FP/Mi9/scvUzrHp+RlVZ6VsR1pG4wktvO61ZqrvSMXd/0aT7SV674POjyjn0GKZhe9mtqNqhYydrHMdL1YuJYIZLkbbEb1XsRw8lb6nX6udeaj6Ji8Ssb2awtoLfWa14nM6IOQGp+mp8SWFhXrpob8tKuUMViKtm77fUKc4TEXAubkfyahw2Ki9th9QFZx9k1m3ZWqLAmI7J77H6LVGfG2RV/wrf1RUGSXstbmD9VaJJNN+Q+oUUdg5fUYYqa9+8j91RYksAByr1tdTWS/wA6Vbgh7uz1RpTrobBeWZvkoq28SS1/PQUlOlWvod0flkjMnXmOKQnsIozHKcl87Xy+95D01WeKWWDjHyY5pqK3H/RtBJNNNuFtCvmO1IR6SB/oqx1HwODSGNY0FlUWA39JPM+NSK78ONY4KC8Hl5J6pNhSfgPwC+bfbanFJ+A/AL5t9tq1KFC6ZYCJ8ZMWHauv0dWlK8NwWHcAUx6ahvds1u9f2aUqweIIvcG9cU/cz3umrtR/A2w3C4u4D0Us4rwePcKPqpjh5r+FbMSgtvVLNHsV6To2XRGUsrKB5EC9OeGzMoAbcVZcCo6ldth9QpXiMOLm1TI5lJNs04KTtTfnj9lHWyWSo+D0ab88fso6zlNRIQ2PUetgaotCycqqackiaTSrF0J4VocS47Ti0YPJPlf6rfQB30g4XgTiZ1i+IO1KRyXuHix0+k8q6VGgAAAsBoAOQ5CujBC3qZx9XlpaF+yPHw2JWziJAw2YKAR5d1SqKK6Ukjz22wqv8f8AhG/R3+2lWCq50kfKznuw0h+hko+BHlCDiymwFRIYtLHx9v8A1WZ4m0g1y+VRMZxvqxogzeJvXmcvY+l7cktxfPBlcio8g0asn4i7m5A9ArCWYZDfQ3rStjNqj3DtoPLX6K25rj+fbUWM6DyHtFb0ffWqNGZlI1lPkf5vWGIbXytb6BXmJfsnyP1USmzej9wqy4M5e79GoGpKDnUeJakJoPH+bVDLIwkNte7Xvrq3RKDJg8OOfVqT5sMx9rGuTyoWGVffMQi+bEKvtIrtcEWVVUbKAB6Baunp0cPWvhGyiiiuk4QpPwH4BfNvttTik/AfgF82+21AVvpL0VxE2IeWPIVcggFiCLIq6i3hS5OhmLHxY/X/ANq6bRVHjizoj1WWKpM52nRbFD4ifrP+NE3RbFke8Qf+T/jXRKKjtRJ9Xl+Sjw8FxaqF6tNAB8L3AD5PhXp4Jivmk/W/8au9FO1Er6jJ8nOcLwPEmSe0aXEgB/GbHqojp2ddCK2t0axfyI/1n/Grfwz4XFf5q/sIKZU7USPUZPk53/VfF/Ij/Wf8ax/qri/kR/rP+NdGoqOzAsupyLyVHo1wzEYQSfiVdpCCW60DQDQe98T9NOvdeJ/Jl/XD7lNKK0SSVIxlJydsV+68T+TL+uH3KPdeJ/Jl/XD7lNKKkqK/deJ/Jl/XD7lQcdgZ8R1maNY7wvGvbzjMxBBNl0GlWKigTo5k/Q7Gi+Xq/PP7dqjT9Bsa5ueq9aurUVn2o/B1Prcz8nKU6C40fNetWOJ6BY1hYdWP9V/3V1iip7cSr6vK/JyCL+j3HK1w0VrDTN3AD91TIOhGMB1EZ/1f7V1OioeKLIXUZF5OYzdDcVY9mPY/H8PKtadEcVKqyKseVlUjt8ioI5V06f3reR+qovA//jQf5SfYFO1EPqMjd2c+XoTih8WP1/8Aas/6m4q3vY/1n+1dMoqOzAepyfJzvhvRXExTRSNGjBGzFestc2NtbcjY+irh7rxP5Mv64fcppRV4xUeDOc5TdyFfuzE/ky/rh9yj3ZifyZf1w+5TSirFBX7sxP5Mv64fcrLg+FZIVVwAwvcA3tdid+e9MqKAKKKKAKKKKAKKKKAU8PnVZsUCyg9auhIH9xDTD3Uny09YV6+HQm5VSe8gGvPcifIT1R/CgD3Uny09YUe6k+WnrCj3InyE9Ufwo9yJ8hPVH8KA9XEoTYMpPgRUTjOLKKiJ8JK2SPUDtZWckkqQAFjY7Hbapa4ZBqFUHvAFacfgusyEEq0bZ0Ya2bKy6g7gq7Ajx5HWgIGH4xkLxz36wOMoX8ZmEmd0CZUUmwjcai/4u5vuZMXFlZ5EyS/iwpJyMb5gCLC1767efdWjEcDDq+dld5CC5eMMtlBCqqE9kC5IN73JPhWEvAbqVEr2YRg5+2WMVrZyT21YCzA73OooDJukEfWIAew6vybP1iSJEYwlr3uzAi1xlr3F8YyYeabsv1bMtrtGOy+WzMQbW5kAjTSoydFYx1ZDENEZGjZVVcjSSiUlQBYDQpl5qxB3qZJwcGGWIMR1js+aw0LPn25gGnkg14Lj6OpLAX6wxr1RMweyhiyFVuQAbE2FiCO6+78Ow62ZjaPrSQjkCPt9okCw+DYW3uNq0rwUhzKJLTFixbIMtiixlcl9rRqd73G9tKyw3AkQOMzESRCJr2uQDKS1xzJmbwoSSJeLxKbFjeyEAKxJ6zNksANScjacra16/FYhe5Iy9XmBVgR1rZY7i3M6eHO1QvwDo2dxIWWNSJIkZMsWfL2OZ7d733A5aVgOjoAVRLJlCwhs1mZ/c750JdtbnY9+m2twHjuALkgDvOla/dafLT1hWx0BFiAR3HWtfuRPkJ6o/hQGE+KTK3bTY/GHd51q4H/8aD/KT7AqR7kT5CeqP4VtAtQHtFFFAFFFFAFFFFAFFFFAFFFFAFFFFAFFFFAFFFFAFFFFAFFFFAFFFFAFFFFAFFFFAFFFFAFFFFAFFFFAFFFFAFFeV7QBRRRQBRRRQBRRRQBRRRQBRRRQBRRRQBRRRQBRRRQBRRRQBRRRQBRRRQBRRRQBRRRQBRRRQBRRRQBRRRQBRRRQBRRR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xQSEhUUExQUFRUXGR4ZFRYVFxgVGhgYGhgXFxgXGBYYHCkgGBwlHBQXITEhJikrLi4uGB8zODMsNygtLisBCgoKDg0OGxAQGywkHyQsMCwsLC0sLCwsLCwsLCwsLCwsLCwsLCwsLCwsLCwsLCwsLCwsLCwsNCwsLCwsLCwsLP/AABEIAMkA+wMBIgACEQEDEQH/xAAbAAACAgMBAAAAAAAAAAAAAAAABQQGAgMHAf/EAEoQAAIBAgQCBgMKCgoCAwAAAAECAwARBBIhMQVBBhMiUWFxgZKhFDIzQlJTkbGy0hUjVHJ0k7PB0fAHFiRDYnOC4eLxg6I0NdP/xAAaAQEAAwEBAQAAAAAAAAAAAAAAAQIDBAUG/8QAKhEAAgIBAwMDBAMBAQAAAAAAAAECEQMSITEEE0EUMlEiYXGBM5GhIwX/2gAMAwEAAhEDEQA/AO40UUUAUUUUAUVpxmKSJGkkZURRdmYhVUDcknatXDeJRYhc8Lh1BsSOR7iDqNx9NAS6K8qPjsckKhpDYM6oNCe07BVGg5kjWgJNFeV7QBRRRQBRRRQBRRRQBRRRQBRRRQBRWrEYhI1zOyougzMQouSABc6akgemhMSjMyKylktnUEErcXXMN1uNRegNtFYPIBe5AsLm5tYDcnwrCPFIyCRXVoyuYOpDKVIuGDDQi2txQG6ioq8QiKI/WIEkyiNiwAcvqgW+5PIc6k0B7RRRQBRRRQBRRRQHle1VOJcVmWaVVeyqQAMqn4iNuRfdjWn8Lz/On1U+7WTzRTpnRHpsklaLjRVP/C83zp9VPuVkvFZvnT6sf3ajvwJ9LkJ/TfAPNhSI8paN45srHKriGRZTGzbAMEIudKrnEZp+IJh8SmElkw5WUdQMREjM7BOpxBIkCFRlkAsxIzBgO5v+EpvnT6sf3a9/CM3zrerH9ynegR6bIKcL0fxQbLOrzSNhkiTFCfsQuMO0cuaMuGYtIS2YKb5he2Wo7cHx8wJMTwNkwSLmkilytBNIZZLB7GwZW/xC3O6iwrjZvnW9WP7lbExMp/vW9WP7lT3Ysq8E0S+ieGeLCxRyoY5FBDgv1mZgTeTPcls57euva1sacUg66X51vVj+5WpsXMP71vVj+5U92JCwyLJRVSl4pOP70+qn3ajnjWI+dPqp92q96JddLkZdaKor8fxA/vP/AFT7tQ8R0oxSjSQE6Adhdybd3jUrNEPpciOjV5UQYV/npPoi/wDzqBjsU8RdQ7MeqLqWCdkqwHxVF/fDfurU5x3RVX93TfOt6sf3Ky92zfOt6sf3Kw9RA6PS5CzUVWUxs3OVvQsf3KyOLm+db1Y/uVPfgPTZB1xTApPDJDILpIpVhtoRbQ8j3HlXPH4RjUwGHymcTSymTHOA3XHssqXEMsTkDLEtlcaAXuL1aDjZecrerH9ysPwhL863qx/cqO/An0uT4E2F4POuIglkGKkc4N4+szMgEguVEsQlYAlTzzdoAk5heomCbELiMNC5neRsGokiaRgECwMHlKiQrKTKyoQyZ76hiBarEeIy/Ot6sf3KiTcSlBzhwTa2bJGTbe18u3hR9RAekyWLOA8PxqRQpKJs6z4UkqzCMYdYwCoTNZCpzBxrmNjexAVl0WwGKjngaRsSyyRT9eJZGdVcTR9QArGyHqy40GoGtzrUafpDiRtIPSifwqA3TDFg+/W35i/wqVngQ+kyI6bXtcy/rfire/X1F/hSfiP9IOPS+Vov9Ufn3GrLLFkS6ecVbOy0VwyP+k/iB3MXj+L29tbB/SZj/lRX/wAvT66nuRKduR2+iuN8J6e8RxE8MCGItIwFhHsu7sddAFB18q6rwzFGSJWN77E6akEqTp32vUxafBSUXHkqvF2/tM35w/Zx1pFecblti5/zl/Zx1hHJeuDJ7mezh/jj+DcNqAawDVqxGICiqouTFYVvWQVXJOJWFRzxRj4VZFGW5ZxWS4kVWIZy3OmmCh7zVrRk4jYYkd1a5ZqzWHTf2Vg8QqWyFHciSG9RnFq3Poa1yCqM3iQcRUOGPNPh15GaO48M6k1MmFZcFhzYyAdxv6qs31gUh7kMu0G/sdLqv8fH4xv0d/tpVgqv8f8AhG/R3+2leg+DxY8kLLRmtWLPajNXlHt0Dy22qDjOKrGO1pWWOnyKT9HnVB4ninkYk7eNErJlUUWHFdKANgPTSrEdKn2U6n2Ckfudm1Jt3eNSEwA76vUUZaps9fi0rG5Ynz/cK3RSzONAx5bmmGFwiIB2de801w+PVdCBRy+ESsb8sQhZ05G3jr7K2Lig2jCxqx4jFqw2GtVviMAvcaGojKyzhp8maN/PtpXxuLQnu19F9b1PikuK8x8eaM99q0T3KyVopZGVtNuXh/GpDzEC42rGRBcjmp/6rDDxtK6QpctIwRba6sQNvC9/RW3JwvY6l/RB0ccf22YAB0Aw4zEnKSczsNhsAvm1+VXvgHwC+bfbapvCsCIIIoV2jRUG+yqF5knlzJqFwH4BfNvttXSlSo5W7dlM6Qt/bpx/iX9lHWMRrV0k/wDsJ/Nf2UdZwCuDL7mezgf/ADRvz0uxslOBBmqBxKAAXHKqouyuTvalk/EtbAEnwrZxTMTZdz7PGkWKkez9SLhAc72521A7/OtYxsyyT0j/AAmIluCWCDzvVkwGLk5SKdtCLanW2lcT4pipVexZr2B3/nuqwYaCIYGOeHGyHFZrSwEWC76g/Rrre9adrazmXUK6o7NhOLNoHGW/PcHyNTJMXXMOF9IJYgkeJ1VgCjc7G3Zq2YLiAZd9vp9NYyTR0Y2pMsEjZhWt10rHCPcVtkFUW5q9nQslXWp3Q6DNjGfkkZ+lioHsDVFZbtqbKBmY9wG/899q39H+JjDrIFGaUsoOa9lstxmO5PaOg9NtL3x0pWynUW8bSOg1XukJ7bfo0n2kr3h3H2Y2ljUbHNG1xY87EA2+qsOknvn/AEWT7SV2alJbHlaHGSTF5YHWsZH+qiNOz6K0SbV5Z7dCbi+K8aq0s1ySalcfnJfKOXtpDiHJ0ANaxjZnOdG6fH62Gvd4+QpjhcBLlzySRQLqe2c7WHci8/TSfhkbF7IAXOhJ2F+QrZxngiLiZIsbJMuWASRlLG7tcqCpFsnZI7/Gt1jOWWX+ybicfDHZfdOYkXNl08t978q1Lxm2ujX10Nio2FwaomDTO4RRqe7f01ceDdHs8RZkYZXKCRCQQwAuLbc+6peNcGazz5HmE4krjT6DofO1Zyy32qmYqGaCQgkuL2zDQnwNO+FzMQL39ItWUoaTpx5dQzQEGpaWIt/OtaZEtU/g2GzyagFVFyCbXOtlv42PoDGqml0QJuEFMMVVfxuIdRr8guoXyAEbt/IqbwrgsODZcVETLLhwXdXIysuUhioGqMASRv41YpsQpMjNqWYhL7KijIGHoLe2qnjeJiWciI3idMrEaq1h2mS+w2GmhtfxqYSbb/wxnFPY7dG9wD3gH6aU8B+AXzb7bUzww7C/mj6qWcB+AXzb7bV6B5ZSekSf2+c+K/s46k4RdLVF6Rk+75rd6/s46m4TDG24rgy+5ns4NsaGcEOlacZgQ4I51LgDDejrtbGlIzcnexz7GYPI7q6khlKm2hse6omFwyJmUaIwIII7xbcbV0XH4KOYa7jmN6T/AIAjGrSMPzR3d517qm3Es3GS3OdcS6G9fYqYnIFgRKEPpDWqXwXoMUZRL1aRA3dVcMz+FwdL99dEh4HAbkXYg2OtteY7Ol/C1aMbwtRdUVtdzyA8WIsNudT3JPYy7cFuI+k/B48QVYL1ajRSmysNB4crWqPgeGSRHct4mrFwXDlI3aV0la2ZViGdVHxQDY5mOYXI8Km4hYQ93ksWIFvE23NtCbjTTnUTtbM0g0vBpwMdhUiUez+bnuFZ2QD36hdBfnrtp41GlxPWyCKMuoGtxoGHPtc9tu6/janBZytmuV1ICaBSc0jDUlF1F+4FtBryHfUHHzQhXY6LutjqTe7H0nu201qRJGHldV0UAKvPVRpv3DS3feqphv7RiOrY2UMwvuTuCfPTSq1vq+wW5tPG5XeNVuqgWI3LbnU221rpXGjmJPfhX9rJXO34cUkQDcAj2ECujcXjyvl7sMw+hkFdeLhnJ1PMTRFFYeiluObKD6adN729JOKbH0/VXHNUd2N2ULEjMzE9+lK8SpF9xfS43FOJhr6aHwPP0VdSEoWKuETmJ1YLYAg3A7uep12q49IWjx4RyyQzILZ2DWdeSmwNrHW9++kWFwhzjQHWrZwfhkZV3dScovlzELsSSbeVW7j4Mniit2U6PgrBi3XYIHkys5Nhzt1YuddiaYrxJIIFhiJbKSS2Ui7nUszNzJ7h3VaZjhSMrxKoI0ZR3tYarr3HXTzqFJwzDxAvLMpQbhR2jbkfknSim72K6FW5TIOFy4gPNkOSMdraw8uZtvTjg/BZJRmVOyPIa+F6dcM4kJBJDk6tQjCyiyEBj2gzkZiyje+gGp1rRgeOR4gTe5piEw5X4hRLMSNGzEP70m5F/IGr5MUoumWi6DDcDkeQK0bKgN3ZgQMvcDzJ2076c4bKzlYmURRbKoHYe27XF76k3vqGINV7F8UlbsljdbkAa8ioDtrkY6nXTQczTj3OY8IxIZWa2ccwhKg5jYWNtT4lrVi9lRM/llZ6U4AzYWMhysYdRKo3ZGNo1Lb5b2v33vvUFoisxUWsF0tsLjSnvHTeAgWPaRvQrrr5a+yleAhL4kD5QVR/qcL9bVtVPSVeys7fEtlA7gKVcB+AXzb7bU4pPwH4BfNvttXYeUUrjcqDiM+ZgCCu+n91HzOntqfDxCK+rikPTQ2x8xtzX9mlEBUqp53rhye5nt4IXjX4LPNx2IDQMbc7aH6bVB/CAkvlvoL2tr5/9UqxMoItoNLnwFQuB8RTrkGYa3tYg/FawPptUXZPb0li4ROXLWOg3P7q08bxmmhPZ5AE62IGm/xtRbYGtuAxSFGWMhWDNvsWve+neCKg4mWBXIM6rpYooDd+4396apRFW+BfHxB+sRzdATbNZje4J5eHMgai1tamYvGzyp+LnTQqwFwOsTRjppY6jfuIrKaTClMohmm2syoEa6jRszW1vrcae26GPPCsseHwjIzjKzBFnkysAPBVNh5abGurDLHFXJblZRl8f2McNPHg2kiEwB6sFAXlYRjskF+qHYBbxzN31L4VgMV1cxxeSZ5WHVBVWIoBmYMxsGXMcoCm5HPnVVwHDMVCrLGoleQAOzq1ktbLbKtgRYHzG1OR0xxqkCeG/IvhwG9JjbtD0H0VTLkc5XsZ38EqThkwa2Vsup7bAAkm1owNIxrzGtjfvL7hnDGihIGUylDlygIBZTsOVyx57sdqTJ08iXR5Evv2lkRvSCgryPpnHIxMchYjlEkr2HLTJWLjJr4Dk5bI34d8gAAIYaEMCGBO5IPPc3qjcM4k0cgJT41yTfe96tuP6UzYrLCEaCI2Ds+kjjmAgPYU33Jv4C9wn4xBrlFjluL9+unstUuWp7l4J1vyXSLDiXE4dV+PaRvAKczfZA/1CrFxz4U/o7/bSoPQrCEnrG+LGqDzPab6lqX0iNnc92Gk+0ldWJVA4OoleSvg9xAsmtIeKHQ+VZ4jiEmmtx3Uux/EiVPZriyI9PDFpblYzXa9Moxe9JFlPJeZuSf4VNwWNvoR9HP0Gop0aIa8Pj/GejQeOwqwcRyxxiO9s25Bym55gg3BHL0bUn4I4Eis21+7bSw9tOOJ4JpA2U3BtYgsCtrH0EMARodyNKLgyy7SRUpEd8wGlrWUZje4OXVRZb22IuAT31lgMYmIcQ+53fOMrjUJlIW7SE2UMpLXB1uNO6rE8sOEUtIRnOyEliSM2Veenava199KTSzT4ssVijUEXZiuXSx1LC5tbz8CDt14M2hPYjS5brZCz8LLJiFggMYMaOskjhHzZCVEZa+UIzHXS50q08MxWEMKWdHZrPIEVcxlAsxcAaaXWxGwpBhuiULJkkmi7WrFY2UEDs5VXRQovbnv31sxXQGAqrxWsDZWUNEwI+TY67H6KyyZNW7bMqt0iyxYnC7ghTfvF9wdbHXUDTwHdWT8YCElVGQCwLaCw8ToKqD8HYMBJicWFA96JWB8LltfoqPgeBxJ1hbNO97K83bK3sBa/O53rK4GnZn54JnSTpFFPmiwiL1IF5JFULnYbIpAGYA6k+AHfTPoLwvNjI3OyRZyO86BPaWPmoqNwrh8TZxIlwWygg2y2UE2A/OWrZ0Bhs2JJ1yssYNre9BY/bH0Vrhpy/0wz/RBpFwpRwH4BfNvttTik/AfgF82+21dx5pzXpw5HEJ+7sXH/jTWouBhZrWufK9OelMV8fMfFf2aV7A+UDuriyPdnu9P/HH8C3iHCJWU/JI2G9IoeD5OtfI2YAKh97lN7lgflAA2roK6relWJHYPiWP7hVbLtmqXg1wCxkYHdTIbX8QoAb2VMw8AUWACjuAH1nX6TTAC8SeVRyt6h2V1tingkUqz4rrAuQyjqrMGIHVpoRy0yn0nuqPP0vhCZMs0jjOTYiNA7aBCbhyFAAJG+pHKzXB/CTf5g/ZRUl450d6yUGGyBwetPIa6sF7yCdB3VZNXuc84y0qmep08yg545l53imEndydLgDzO9DdPMNiHCtC6LaxkYgsDpYtlFrb6k+yt0/R/DrLBaO4N1a5JzW7S5hsdR+6kPTPDQRzBUTqrKS1uyrlrWyjbSxudN/ClQnaoyanD6r4LbJHkAeMqyNzA9hHKtPDgilx2UX3zbKByuagdCpJDAT8QGyZtQ4F8wI5AHZh4jYAhljOGRSj8ZFLYkEgFgptfTMBqNeRrB492rOyHUfSnJbmPApVYNIAGSRrC43jW4uPNibH/AA0sjw2bESL8VTdieWgYj0airHhY7IxAyhQFQgWCk2VbDwFrVu4LwuNJoolFyxzOTzA7Zv5kCtElq0r9mevZzZb+j2F6uBQRYt2iDuL7A+i1QOkXv2/RpPtJVhFVzpL75/0WT7SV31So8i3KVsgPADr4C1K8egCNpTPDY0FFGm1K+MYhQjd9cMqaPchqXJVAoufM1rhXLqdLki5Om2mvIa1thW5sOWpqPxIWjC95/f8AwBqEaMaYXiEaaswvzVTnO+1kv7antxTEzdmJeqHjq58lX681u8UowmKJcggCxIXKAugNhtrVl4Vicot7RVdosi4tcWQ/6tS9VI+hkyNlLsC7Nl01tljW9tAAN9Ki8W45Pg8Dg0McfWSQ2diAyiQKl2IGjFlJNv8AEd7VcPdV1PkfqqFiIUlwqxSKGDRLuNjk0I7iO+tFkVbnHmjknKjmON4/iczSGeYOSLiN2CC9hoimygC3K1QsbiMYSJZJJyoN0di5AIawKgmw1G53q44HhK4aFkJDySA9Y1vQFF+X/dLMWHlgUJa+l1OgNuV+WtvoqVlTdeCksDS35rwMujvHDiEMU4uyC4IHaAG7Adw+MNhe+g2n43Bv1ZWBkEjEFHJ0Ftc2x1Avyqq8CwUkcvXSdkgHIA2tzoTcbaGrfwh1nkClStgzkKcvcPi7bnb6KyyuMW5ePsa4pTUNzVhsKMLhuycxTshmNy8jHWQ3/wATXt4Crv0FwuTBxnUmS8hJ3OYkj/1yj0Ug4lwszvFhY7IDeR2vsisgYj5TEsAL/uq+QxBVCqLAAAAcgNAK36SXcWvx4OTqZbKP7NlJ+A/AL5t9tqcUn4D8Avm322rsOMpvSPERpjZs97kryuPg46iRMrag6XpZ/SFi1XHzKdPe6/8AjSl2A4tGF1a+tcWRPUz3ena7UfwXWHEx5SCbHxqLjobLVam4yh05bbUPxojZgw7r38KqXcU90y6YWxiTXkPqFYFKW4Di0ZjQZgGsNPRTGCW+tV8mVUQsJ7+b88fso6mpUfDWzz2+WP2UVbWYUkiIOzTNAWeM3sEubcyxFr37rE1niI1cWdVYX0DANr6aA9eX1qppSMweQ0ty5eipXCJ2D5B70gm3cd7ioZrzB4xUcXDFm0AUbDcsT3afQDWWaOqDVWVluhrxi5hPgQfaDUrorgfx0kpuSEVQT4liwHqrUXHSDqzzuLC3MnYADck1YuA4Joohn1du0/gbWCjyAA9FP/Mi9/scvUzrHp+RlVZ6VsR1pG4wktvO61ZqrvSMXd/0aT7SV674POjyjn0GKZhe9mtqNqhYydrHMdL1YuJYIZLkbbEb1XsRw8lb6nX6udeaj6Ji8Ssb2awtoLfWa14nM6IOQGp+mp8SWFhXrpob8tKuUMViKtm77fUKc4TEXAubkfyahw2Ki9th9QFZx9k1m3ZWqLAmI7J77H6LVGfG2RV/wrf1RUGSXstbmD9VaJJNN+Q+oUUdg5fUYYqa9+8j91RYksAByr1tdTWS/wA6Vbgh7uz1RpTrobBeWZvkoq28SS1/PQUlOlWvod0flkjMnXmOKQnsIozHKcl87Xy+95D01WeKWWDjHyY5pqK3H/RtBJNNNuFtCvmO1IR6SB/oqx1HwODSGNY0FlUWA39JPM+NSK78ONY4KC8Hl5J6pNhSfgPwC+bfbanFJ+A/AL5t9tq1KFC6ZYCJ8ZMWHauv0dWlK8NwWHcAUx6ahvds1u9f2aUqweIIvcG9cU/cz3umrtR/A2w3C4u4D0Us4rwePcKPqpjh5r+FbMSgtvVLNHsV6To2XRGUsrKB5EC9OeGzMoAbcVZcCo6ldth9QpXiMOLm1TI5lJNs04KTtTfnj9lHWyWSo+D0ab88fso6zlNRIQ2PUetgaotCycqqackiaTSrF0J4VocS47Ti0YPJPlf6rfQB30g4XgTiZ1i+IO1KRyXuHix0+k8q6VGgAAAsBoAOQ5CujBC3qZx9XlpaF+yPHw2JWziJAw2YKAR5d1SqKK6Ukjz22wqv8f8AhG/R3+2lWCq50kfKznuw0h+hko+BHlCDiymwFRIYtLHx9v8A1WZ4m0g1y+VRMZxvqxogzeJvXmcvY+l7cktxfPBlcio8g0asn4i7m5A9ArCWYZDfQ3rStjNqj3DtoPLX6K25rj+fbUWM6DyHtFb0ffWqNGZlI1lPkf5vWGIbXytb6BXmJfsnyP1USmzej9wqy4M5e79GoGpKDnUeJakJoPH+bVDLIwkNte7Xvrq3RKDJg8OOfVqT5sMx9rGuTyoWGVffMQi+bEKvtIrtcEWVVUbKAB6Baunp0cPWvhGyiiiuk4QpPwH4BfNvttTik/AfgF82+21AVvpL0VxE2IeWPIVcggFiCLIq6i3hS5OhmLHxY/X/ANq6bRVHjizoj1WWKpM52nRbFD4ifrP+NE3RbFke8Qf+T/jXRKKjtRJ9Xl+Sjw8FxaqF6tNAB8L3AD5PhXp4Jivmk/W/8au9FO1Er6jJ8nOcLwPEmSe0aXEgB/GbHqojp2ddCK2t0axfyI/1n/Grfwz4XFf5q/sIKZU7USPUZPk53/VfF/Ij/Wf8ax/qri/kR/rP+NdGoqOzAsupyLyVHo1wzEYQSfiVdpCCW60DQDQe98T9NOvdeJ/Jl/XD7lNKK0SSVIxlJydsV+68T+TL+uH3KPdeJ/Jl/XD7lNKKkqK/deJ/Jl/XD7lQcdgZ8R1maNY7wvGvbzjMxBBNl0GlWKigTo5k/Q7Gi+Xq/PP7dqjT9Bsa5ueq9aurUVn2o/B1Prcz8nKU6C40fNetWOJ6BY1hYdWP9V/3V1iip7cSr6vK/JyCL+j3HK1w0VrDTN3AD91TIOhGMB1EZ/1f7V1OioeKLIXUZF5OYzdDcVY9mPY/H8PKtadEcVKqyKseVlUjt8ioI5V06f3reR+qovA//jQf5SfYFO1EPqMjd2c+XoTih8WP1/8Aas/6m4q3vY/1n+1dMoqOzAepyfJzvhvRXExTRSNGjBGzFestc2NtbcjY+irh7rxP5Mv64fcppRV4xUeDOc5TdyFfuzE/ky/rh9yj3ZifyZf1w+5TSirFBX7sxP5Mv64fcrLg+FZIVVwAwvcA3tdid+e9MqKAKKKKAKKKKAKKKKAU8PnVZsUCyg9auhIH9xDTD3Uny09YV6+HQm5VSe8gGvPcifIT1R/CgD3Uny09YUe6k+WnrCj3InyE9Ufwo9yJ8hPVH8KA9XEoTYMpPgRUTjOLKKiJ8JK2SPUDtZWckkqQAFjY7Hbapa4ZBqFUHvAFacfgusyEEq0bZ0Ya2bKy6g7gq7Ajx5HWgIGH4xkLxz36wOMoX8ZmEmd0CZUUmwjcai/4u5vuZMXFlZ5EyS/iwpJyMb5gCLC1767efdWjEcDDq+dld5CC5eMMtlBCqqE9kC5IN73JPhWEvAbqVEr2YRg5+2WMVrZyT21YCzA73OooDJukEfWIAew6vybP1iSJEYwlr3uzAi1xlr3F8YyYeabsv1bMtrtGOy+WzMQbW5kAjTSoydFYx1ZDENEZGjZVVcjSSiUlQBYDQpl5qxB3qZJwcGGWIMR1js+aw0LPn25gGnkg14Lj6OpLAX6wxr1RMweyhiyFVuQAbE2FiCO6+78Ow62ZjaPrSQjkCPt9okCw+DYW3uNq0rwUhzKJLTFixbIMtiixlcl9rRqd73G9tKyw3AkQOMzESRCJr2uQDKS1xzJmbwoSSJeLxKbFjeyEAKxJ6zNksANScjacra16/FYhe5Iy9XmBVgR1rZY7i3M6eHO1QvwDo2dxIWWNSJIkZMsWfL2OZ7d733A5aVgOjoAVRLJlCwhs1mZ/c750JdtbnY9+m2twHjuALkgDvOla/dafLT1hWx0BFiAR3HWtfuRPkJ6o/hQGE+KTK3bTY/GHd51q4H/8aD/KT7AqR7kT5CeqP4VtAtQHtFFFAFFFFAFFFFAFFFFAFFFFAFFFFAFFFFAFFFFAFFFFAFFFFAFFFFAFFFFAFFFFAFFFFAFFFFAFFFFAFFFFAFFeV7QBRRRQBRRRQBRRRQBRRRQBRRRQBRRRQBRRRQBRRRQBRRRQBRRRQBRRRQBRRRQBRRRQBRRRQBRRRQBRRRQBRRRQBRRR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http://www.ent.com.tr/m/r/entdergi/osta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597666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Nezle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Tedavi </a:t>
            </a:r>
            <a:r>
              <a:rPr lang="tr-TR" dirty="0" err="1" smtClean="0"/>
              <a:t>semptomatiktir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Burun tıkanıklığını gidermek için </a:t>
            </a:r>
            <a:r>
              <a:rPr lang="tr-TR" dirty="0" err="1" smtClean="0"/>
              <a:t>dekonjestanlar</a:t>
            </a:r>
            <a:r>
              <a:rPr lang="tr-TR" dirty="0" smtClean="0"/>
              <a:t>, </a:t>
            </a:r>
            <a:r>
              <a:rPr lang="tr-TR" dirty="0" err="1" smtClean="0"/>
              <a:t>efedrin</a:t>
            </a:r>
            <a:r>
              <a:rPr lang="tr-TR" dirty="0" smtClean="0"/>
              <a:t> içeren burun damlaları ve </a:t>
            </a:r>
            <a:r>
              <a:rPr lang="tr-TR" dirty="0" err="1" smtClean="0"/>
              <a:t>antihistaminik</a:t>
            </a:r>
            <a:r>
              <a:rPr lang="tr-TR" dirty="0" smtClean="0"/>
              <a:t> kullanılabilir.</a:t>
            </a:r>
          </a:p>
          <a:p>
            <a:r>
              <a:rPr lang="tr-TR" dirty="0" smtClean="0"/>
              <a:t>Öksürük için kodein içeren </a:t>
            </a:r>
            <a:r>
              <a:rPr lang="tr-TR" dirty="0" err="1" smtClean="0"/>
              <a:t>antitüsif</a:t>
            </a:r>
            <a:r>
              <a:rPr lang="tr-TR" dirty="0" smtClean="0"/>
              <a:t> şuruplar verilir.</a:t>
            </a:r>
          </a:p>
          <a:p>
            <a:r>
              <a:rPr lang="tr-TR" dirty="0" smtClean="0"/>
              <a:t>Baş ağrısı için </a:t>
            </a:r>
            <a:r>
              <a:rPr lang="tr-TR" dirty="0" err="1" smtClean="0"/>
              <a:t>parasetamol</a:t>
            </a:r>
            <a:r>
              <a:rPr lang="tr-TR" dirty="0" smtClean="0"/>
              <a:t> ve </a:t>
            </a:r>
            <a:r>
              <a:rPr lang="tr-TR" dirty="0" err="1" smtClean="0"/>
              <a:t>aseltilsalisilik</a:t>
            </a:r>
            <a:r>
              <a:rPr lang="tr-TR" dirty="0" smtClean="0"/>
              <a:t> asit verilir.</a:t>
            </a:r>
          </a:p>
          <a:p>
            <a:r>
              <a:rPr lang="tr-TR" dirty="0" err="1" smtClean="0"/>
              <a:t>Viral</a:t>
            </a:r>
            <a:r>
              <a:rPr lang="tr-TR" dirty="0" smtClean="0"/>
              <a:t> kökenli olduğu için ciddi bir komplikasyon olmadıkça antibiyotik kullanılmamalıdır.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231164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Nezlede Hemşirelik Bakımı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Damlacık izolasyonu ile bulaş önlenmelidir.</a:t>
            </a:r>
          </a:p>
          <a:p>
            <a:r>
              <a:rPr lang="tr-TR" dirty="0" smtClean="0"/>
              <a:t>El yıkama önemlidir ve öksürürken kağıt peçete kullanımı konusunda hasta uyarılmalıdır.</a:t>
            </a:r>
          </a:p>
          <a:p>
            <a:r>
              <a:rPr lang="tr-TR" dirty="0" smtClean="0"/>
              <a:t>Hastada terleme var ise iç çamaşırlarını değişmesi sağlanır.</a:t>
            </a:r>
          </a:p>
          <a:p>
            <a:r>
              <a:rPr lang="tr-TR" dirty="0" smtClean="0"/>
              <a:t>Ağız, burun çevresindeki </a:t>
            </a:r>
            <a:r>
              <a:rPr lang="tr-TR" dirty="0" err="1" smtClean="0"/>
              <a:t>irritasyon</a:t>
            </a:r>
            <a:r>
              <a:rPr lang="tr-TR" dirty="0" smtClean="0"/>
              <a:t> bölgeleri yağlı kremle nemlendirilir.</a:t>
            </a:r>
          </a:p>
          <a:p>
            <a:r>
              <a:rPr lang="tr-TR" dirty="0" smtClean="0"/>
              <a:t>Düzenli ağız bakımı desteklenir.</a:t>
            </a:r>
          </a:p>
          <a:p>
            <a:r>
              <a:rPr lang="tr-TR" dirty="0" smtClean="0"/>
              <a:t>Burun tıkanıklığı için </a:t>
            </a:r>
            <a:r>
              <a:rPr lang="tr-TR" dirty="0" err="1" smtClean="0"/>
              <a:t>dekonjestan</a:t>
            </a:r>
            <a:r>
              <a:rPr lang="tr-TR" dirty="0" smtClean="0"/>
              <a:t> verilir, SF </a:t>
            </a:r>
            <a:r>
              <a:rPr lang="tr-TR" dirty="0" err="1" smtClean="0"/>
              <a:t>irrigasyonu</a:t>
            </a:r>
            <a:r>
              <a:rPr lang="tr-TR" dirty="0" smtClean="0"/>
              <a:t> sağlanır.</a:t>
            </a:r>
          </a:p>
          <a:p>
            <a:r>
              <a:rPr lang="tr-TR" dirty="0" smtClean="0"/>
              <a:t>Ateş kontrolü yapılır.</a:t>
            </a:r>
          </a:p>
          <a:p>
            <a:r>
              <a:rPr lang="tr-TR" dirty="0" smtClean="0"/>
              <a:t>Hasta kalorisi yüksek sulu gıda ile beslenir.</a:t>
            </a:r>
          </a:p>
          <a:p>
            <a:r>
              <a:rPr lang="tr-TR" dirty="0" smtClean="0"/>
              <a:t>Vücut direncini arttırmak için C vitamini içeren besinler verilir.</a:t>
            </a:r>
          </a:p>
          <a:p>
            <a:r>
              <a:rPr lang="tr-TR" dirty="0" smtClean="0"/>
              <a:t>Korunmak amacıyla kışın kapalı ortamlarda bulunmaktan kaçınılmalı, el yıkamaya özen gösterilmelidir.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29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Grip (</a:t>
            </a:r>
            <a:r>
              <a:rPr lang="tr-TR" dirty="0" err="1" smtClean="0"/>
              <a:t>İnfluenza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6146" name="Picture 2" descr="https://encrypted-tbn2.gstatic.com/images?q=tbn:ANd9GcQ0MnrGZBxqlvY_or9JMLQ8VW1VXMlhwe2zZzsciyoAUTFNEc9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570"/>
            <a:ext cx="7560840" cy="44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3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Grip (</a:t>
            </a:r>
            <a:r>
              <a:rPr lang="tr-TR" dirty="0" err="1"/>
              <a:t>İnfluenza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Etken </a:t>
            </a:r>
            <a:r>
              <a:rPr lang="tr-TR" dirty="0" err="1"/>
              <a:t>influenza</a:t>
            </a:r>
            <a:r>
              <a:rPr lang="tr-TR" dirty="0"/>
              <a:t> virüsüdür.</a:t>
            </a:r>
          </a:p>
          <a:p>
            <a:r>
              <a:rPr lang="tr-TR" dirty="0"/>
              <a:t>Doğrudan ve dolaylı yol ile bulaşabilir.</a:t>
            </a:r>
          </a:p>
          <a:p>
            <a:r>
              <a:rPr lang="tr-TR" dirty="0"/>
              <a:t>Ani başlayan yüksek ateş, üşüme, baş ağrısı, kas ağrısı bazen de halsizlik ile karakterize üst solunum yolunun akut, bulaşıcı enfeksiyon hastalığıdır.</a:t>
            </a:r>
          </a:p>
          <a:p>
            <a:r>
              <a:rPr lang="tr-TR" dirty="0"/>
              <a:t>Öksürük ve </a:t>
            </a:r>
            <a:r>
              <a:rPr lang="tr-TR" dirty="0" err="1"/>
              <a:t>sekresyon</a:t>
            </a:r>
            <a:r>
              <a:rPr lang="tr-TR" dirty="0"/>
              <a:t> oluşabilir.</a:t>
            </a:r>
          </a:p>
          <a:p>
            <a:r>
              <a:rPr lang="tr-TR" dirty="0"/>
              <a:t>Halsizlik, yorgunluk  ve terleme hissi birkaç gün bazen bir hafta sürebilir.</a:t>
            </a:r>
          </a:p>
          <a:p>
            <a:r>
              <a:rPr lang="tr-TR" dirty="0"/>
              <a:t>Tedavisi </a:t>
            </a:r>
            <a:r>
              <a:rPr lang="tr-TR" dirty="0" err="1"/>
              <a:t>semptomatiktir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83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2141</Words>
  <Application>Microsoft Office PowerPoint</Application>
  <PresentationFormat>Ekran Gösterisi (4:3)</PresentationFormat>
  <Paragraphs>274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9" baseType="lpstr">
      <vt:lpstr>Arial</vt:lpstr>
      <vt:lpstr>Bookman Old Style</vt:lpstr>
      <vt:lpstr>Calibri</vt:lpstr>
      <vt:lpstr>Times New Roman</vt:lpstr>
      <vt:lpstr>Ofis Teması</vt:lpstr>
      <vt:lpstr>PowerPoint Sunusu</vt:lpstr>
      <vt:lpstr>PowerPoint Sunusu</vt:lpstr>
      <vt:lpstr>Nezle (Soğuk Algınlığı)</vt:lpstr>
      <vt:lpstr>PowerPoint Sunusu</vt:lpstr>
      <vt:lpstr>PowerPoint Sunusu</vt:lpstr>
      <vt:lpstr>Nezle Tedavisi</vt:lpstr>
      <vt:lpstr>Nezlede Hemşirelik Bakımı</vt:lpstr>
      <vt:lpstr>Grip (İnfluenza)</vt:lpstr>
      <vt:lpstr>Grip (İnfluenza)</vt:lpstr>
      <vt:lpstr>Gripte Hemşirelik Bakımı</vt:lpstr>
      <vt:lpstr>Kızamık </vt:lpstr>
      <vt:lpstr>Kızamık Belirti ve Bulguları</vt:lpstr>
      <vt:lpstr>Kızamık Belirti ve Bulguları</vt:lpstr>
      <vt:lpstr>Kızamıkta Hemşirelik Bakımı</vt:lpstr>
      <vt:lpstr>Kabakulak (Parotis epidemica)</vt:lpstr>
      <vt:lpstr>PowerPoint Sunusu</vt:lpstr>
      <vt:lpstr>Kabakulakta Hemşirelik Bakımı</vt:lpstr>
      <vt:lpstr>PowerPoint Sunusu</vt:lpstr>
      <vt:lpstr>Suçiçeği Belirti ve Bulgular</vt:lpstr>
      <vt:lpstr>Suçiçeğinde Hemşirelik Bakımı</vt:lpstr>
      <vt:lpstr>PowerPoint Sunusu</vt:lpstr>
      <vt:lpstr>PowerPoint Sunusu</vt:lpstr>
      <vt:lpstr>Kızılda Hemşirelik Bakımı</vt:lpstr>
      <vt:lpstr>Boğmaca (Whooping Cough)</vt:lpstr>
      <vt:lpstr>Boğmacada Belirti ve Bulgular</vt:lpstr>
      <vt:lpstr>Boğmacada Hemşirelik Bakımı</vt:lpstr>
      <vt:lpstr>Difteri (Kuşpalazı)</vt:lpstr>
      <vt:lpstr>Difteri Belirti ve Bulgular</vt:lpstr>
      <vt:lpstr>Difteri </vt:lpstr>
      <vt:lpstr>Difteride Hemşirelik Bakımı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soru;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SOLUNUM YOLU İLE BULAŞAN ENFEKSİYON HASTALIKLARI</dc:title>
  <dc:creator>user</dc:creator>
  <cp:lastModifiedBy>exper</cp:lastModifiedBy>
  <cp:revision>85</cp:revision>
  <cp:lastPrinted>2017-03-28T08:27:51Z</cp:lastPrinted>
  <dcterms:created xsi:type="dcterms:W3CDTF">2015-03-30T19:14:34Z</dcterms:created>
  <dcterms:modified xsi:type="dcterms:W3CDTF">2019-09-03T10:49:07Z</dcterms:modified>
</cp:coreProperties>
</file>