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C45C9E-C72E-7941-BED4-C96F2F0D373B}" type="doc">
      <dgm:prSet loTypeId="urn:microsoft.com/office/officeart/2005/8/layout/cycle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335536-7530-A545-BD90-9DA712E4F0D5}">
      <dgm:prSet phldrT="[Text]"/>
      <dgm:spPr/>
      <dgm:t>
        <a:bodyPr/>
        <a:lstStyle/>
        <a:p>
          <a:r>
            <a:rPr lang="en-US" dirty="0" smtClean="0"/>
            <a:t>General Truths</a:t>
          </a:r>
          <a:endParaRPr lang="en-US" dirty="0"/>
        </a:p>
      </dgm:t>
    </dgm:pt>
    <dgm:pt modelId="{290E52A8-3591-C647-BE3D-9F737AD2421A}" type="parTrans" cxnId="{DC25660A-FB8E-214F-B975-36D6A4C94789}">
      <dgm:prSet/>
      <dgm:spPr/>
      <dgm:t>
        <a:bodyPr/>
        <a:lstStyle/>
        <a:p>
          <a:endParaRPr lang="en-US"/>
        </a:p>
      </dgm:t>
    </dgm:pt>
    <dgm:pt modelId="{225DA894-4003-464F-8015-3FCB59E196EB}" type="sibTrans" cxnId="{DC25660A-FB8E-214F-B975-36D6A4C94789}">
      <dgm:prSet/>
      <dgm:spPr/>
      <dgm:t>
        <a:bodyPr/>
        <a:lstStyle/>
        <a:p>
          <a:endParaRPr lang="en-US"/>
        </a:p>
      </dgm:t>
    </dgm:pt>
    <dgm:pt modelId="{893E032C-8802-9A48-AA9A-61CD16D5BD5C}">
      <dgm:prSet phldrT="[Text]"/>
      <dgm:spPr/>
      <dgm:t>
        <a:bodyPr/>
        <a:lstStyle/>
        <a:p>
          <a:r>
            <a:rPr lang="en-US" dirty="0" smtClean="0"/>
            <a:t>Inductive</a:t>
          </a:r>
          <a:endParaRPr lang="en-US" dirty="0"/>
        </a:p>
      </dgm:t>
    </dgm:pt>
    <dgm:pt modelId="{C7D6030E-1128-7E46-BA7B-C9E8C4AF6BFB}" type="parTrans" cxnId="{5C034A4B-93B9-D447-A389-7A445D47B6CE}">
      <dgm:prSet/>
      <dgm:spPr/>
      <dgm:t>
        <a:bodyPr/>
        <a:lstStyle/>
        <a:p>
          <a:endParaRPr lang="en-US"/>
        </a:p>
      </dgm:t>
    </dgm:pt>
    <dgm:pt modelId="{6ED6180C-F759-E74A-8449-43B9E02222F5}" type="sibTrans" cxnId="{5C034A4B-93B9-D447-A389-7A445D47B6CE}">
      <dgm:prSet/>
      <dgm:spPr/>
      <dgm:t>
        <a:bodyPr/>
        <a:lstStyle/>
        <a:p>
          <a:endParaRPr lang="en-US"/>
        </a:p>
      </dgm:t>
    </dgm:pt>
    <dgm:pt modelId="{8CC440A8-9444-8148-A8BA-B26FAC764154}">
      <dgm:prSet phldrT="[Text]"/>
      <dgm:spPr/>
      <dgm:t>
        <a:bodyPr/>
        <a:lstStyle/>
        <a:p>
          <a:r>
            <a:rPr lang="en-US" dirty="0" smtClean="0"/>
            <a:t>Specific Cases</a:t>
          </a:r>
          <a:endParaRPr lang="en-US" dirty="0"/>
        </a:p>
      </dgm:t>
    </dgm:pt>
    <dgm:pt modelId="{209D8A2F-81CD-524D-B07F-7F4331564314}" type="parTrans" cxnId="{9C69309A-D304-244F-8353-860DFC786FDC}">
      <dgm:prSet/>
      <dgm:spPr/>
      <dgm:t>
        <a:bodyPr/>
        <a:lstStyle/>
        <a:p>
          <a:endParaRPr lang="en-US"/>
        </a:p>
      </dgm:t>
    </dgm:pt>
    <dgm:pt modelId="{9F81DA33-EF53-6045-BA29-4F92D804ABAD}" type="sibTrans" cxnId="{9C69309A-D304-244F-8353-860DFC786FDC}">
      <dgm:prSet/>
      <dgm:spPr/>
      <dgm:t>
        <a:bodyPr/>
        <a:lstStyle/>
        <a:p>
          <a:endParaRPr lang="en-US"/>
        </a:p>
      </dgm:t>
    </dgm:pt>
    <dgm:pt modelId="{00F268F5-DC1D-D749-81BF-C5AF5ADA9F2B}">
      <dgm:prSet phldrT="[Text]"/>
      <dgm:spPr/>
      <dgm:t>
        <a:bodyPr/>
        <a:lstStyle/>
        <a:p>
          <a:r>
            <a:rPr lang="en-US" dirty="0" smtClean="0"/>
            <a:t>Deductive</a:t>
          </a:r>
          <a:endParaRPr lang="en-US" dirty="0"/>
        </a:p>
      </dgm:t>
    </dgm:pt>
    <dgm:pt modelId="{05BA2CE6-1E53-F34C-BADA-87C42ED31D34}" type="parTrans" cxnId="{8CF8335A-125F-8941-BA50-65FB1FE603BF}">
      <dgm:prSet/>
      <dgm:spPr/>
      <dgm:t>
        <a:bodyPr/>
        <a:lstStyle/>
        <a:p>
          <a:endParaRPr lang="en-US"/>
        </a:p>
      </dgm:t>
    </dgm:pt>
    <dgm:pt modelId="{4A49F6FB-24D9-7346-A280-86A1F116D4F0}" type="sibTrans" cxnId="{8CF8335A-125F-8941-BA50-65FB1FE603BF}">
      <dgm:prSet/>
      <dgm:spPr/>
      <dgm:t>
        <a:bodyPr/>
        <a:lstStyle/>
        <a:p>
          <a:endParaRPr lang="en-US"/>
        </a:p>
      </dgm:t>
    </dgm:pt>
    <dgm:pt modelId="{8068E4B5-F60D-814A-9831-8EBE571DFAEE}" type="pres">
      <dgm:prSet presAssocID="{D2C45C9E-C72E-7941-BED4-C96F2F0D373B}" presName="cycle" presStyleCnt="0">
        <dgm:presLayoutVars>
          <dgm:dir/>
          <dgm:resizeHandles val="exact"/>
        </dgm:presLayoutVars>
      </dgm:prSet>
      <dgm:spPr/>
    </dgm:pt>
    <dgm:pt modelId="{D17476DA-CF0B-8C48-BE66-AF3934D00E40}" type="pres">
      <dgm:prSet presAssocID="{A2335536-7530-A545-BD90-9DA712E4F0D5}" presName="node" presStyleLbl="node1" presStyleIdx="0" presStyleCnt="4" custScaleX="76089" custScaleY="38596">
        <dgm:presLayoutVars>
          <dgm:bulletEnabled val="1"/>
        </dgm:presLayoutVars>
      </dgm:prSet>
      <dgm:spPr/>
    </dgm:pt>
    <dgm:pt modelId="{F83A6692-ABF1-5F45-A728-AEBE7E0CBC3F}" type="pres">
      <dgm:prSet presAssocID="{A2335536-7530-A545-BD90-9DA712E4F0D5}" presName="spNode" presStyleCnt="0"/>
      <dgm:spPr/>
    </dgm:pt>
    <dgm:pt modelId="{462806D2-553E-C144-872B-C8200CFE0F54}" type="pres">
      <dgm:prSet presAssocID="{225DA894-4003-464F-8015-3FCB59E196EB}" presName="sibTrans" presStyleLbl="sibTrans1D1" presStyleIdx="0" presStyleCnt="4"/>
      <dgm:spPr/>
    </dgm:pt>
    <dgm:pt modelId="{E3CA8CC5-43E2-A048-86D8-A761B4866CC1}" type="pres">
      <dgm:prSet presAssocID="{893E032C-8802-9A48-AA9A-61CD16D5BD5C}" presName="node" presStyleLbl="node1" presStyleIdx="1" presStyleCnt="4" custScaleX="66828" custScaleY="43987">
        <dgm:presLayoutVars>
          <dgm:bulletEnabled val="1"/>
        </dgm:presLayoutVars>
      </dgm:prSet>
      <dgm:spPr/>
    </dgm:pt>
    <dgm:pt modelId="{5E92BA84-29C3-D34D-953E-A28AC56692AE}" type="pres">
      <dgm:prSet presAssocID="{893E032C-8802-9A48-AA9A-61CD16D5BD5C}" presName="spNode" presStyleCnt="0"/>
      <dgm:spPr/>
    </dgm:pt>
    <dgm:pt modelId="{42BCAA56-F080-5A4C-84C3-804E1DEB4EFF}" type="pres">
      <dgm:prSet presAssocID="{6ED6180C-F759-E74A-8449-43B9E02222F5}" presName="sibTrans" presStyleLbl="sibTrans1D1" presStyleIdx="1" presStyleCnt="4"/>
      <dgm:spPr/>
    </dgm:pt>
    <dgm:pt modelId="{A3C7D8F2-F8A8-0A4D-8D73-B6DD4E876208}" type="pres">
      <dgm:prSet presAssocID="{8CC440A8-9444-8148-A8BA-B26FAC764154}" presName="node" presStyleLbl="node1" presStyleIdx="2" presStyleCnt="4" custScaleX="76712" custScaleY="782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31D5BE-E76C-B444-BCE3-33697E6AD0AB}" type="pres">
      <dgm:prSet presAssocID="{8CC440A8-9444-8148-A8BA-B26FAC764154}" presName="spNode" presStyleCnt="0"/>
      <dgm:spPr/>
    </dgm:pt>
    <dgm:pt modelId="{3115C9F2-BDDF-5946-82F7-A38817DCFF22}" type="pres">
      <dgm:prSet presAssocID="{9F81DA33-EF53-6045-BA29-4F92D804ABAD}" presName="sibTrans" presStyleLbl="sibTrans1D1" presStyleIdx="2" presStyleCnt="4"/>
      <dgm:spPr/>
    </dgm:pt>
    <dgm:pt modelId="{466227FB-7955-7C4C-A965-9D770C956C84}" type="pres">
      <dgm:prSet presAssocID="{00F268F5-DC1D-D749-81BF-C5AF5ADA9F2B}" presName="node" presStyleLbl="node1" presStyleIdx="3" presStyleCnt="4" custScaleX="49781" custScaleY="36152">
        <dgm:presLayoutVars>
          <dgm:bulletEnabled val="1"/>
        </dgm:presLayoutVars>
      </dgm:prSet>
      <dgm:spPr/>
    </dgm:pt>
    <dgm:pt modelId="{B896F423-9396-4C4B-B96D-055409C1048C}" type="pres">
      <dgm:prSet presAssocID="{00F268F5-DC1D-D749-81BF-C5AF5ADA9F2B}" presName="spNode" presStyleCnt="0"/>
      <dgm:spPr/>
    </dgm:pt>
    <dgm:pt modelId="{65E96CA2-8F36-4644-ABB6-7A7A3A9DD2B3}" type="pres">
      <dgm:prSet presAssocID="{4A49F6FB-24D9-7346-A280-86A1F116D4F0}" presName="sibTrans" presStyleLbl="sibTrans1D1" presStyleIdx="3" presStyleCnt="4"/>
      <dgm:spPr/>
    </dgm:pt>
  </dgm:ptLst>
  <dgm:cxnLst>
    <dgm:cxn modelId="{DC25660A-FB8E-214F-B975-36D6A4C94789}" srcId="{D2C45C9E-C72E-7941-BED4-C96F2F0D373B}" destId="{A2335536-7530-A545-BD90-9DA712E4F0D5}" srcOrd="0" destOrd="0" parTransId="{290E52A8-3591-C647-BE3D-9F737AD2421A}" sibTransId="{225DA894-4003-464F-8015-3FCB59E196EB}"/>
    <dgm:cxn modelId="{9C69309A-D304-244F-8353-860DFC786FDC}" srcId="{D2C45C9E-C72E-7941-BED4-C96F2F0D373B}" destId="{8CC440A8-9444-8148-A8BA-B26FAC764154}" srcOrd="2" destOrd="0" parTransId="{209D8A2F-81CD-524D-B07F-7F4331564314}" sibTransId="{9F81DA33-EF53-6045-BA29-4F92D804ABAD}"/>
    <dgm:cxn modelId="{D4776B94-1310-124A-8935-74399B15BA89}" type="presOf" srcId="{D2C45C9E-C72E-7941-BED4-C96F2F0D373B}" destId="{8068E4B5-F60D-814A-9831-8EBE571DFAEE}" srcOrd="0" destOrd="0" presId="urn:microsoft.com/office/officeart/2005/8/layout/cycle5"/>
    <dgm:cxn modelId="{BD6221F6-3CF6-D94E-866B-4CB064C7ACFD}" type="presOf" srcId="{8CC440A8-9444-8148-A8BA-B26FAC764154}" destId="{A3C7D8F2-F8A8-0A4D-8D73-B6DD4E876208}" srcOrd="0" destOrd="0" presId="urn:microsoft.com/office/officeart/2005/8/layout/cycle5"/>
    <dgm:cxn modelId="{D0205C33-CA3F-6E4E-807E-F2BE82E76735}" type="presOf" srcId="{00F268F5-DC1D-D749-81BF-C5AF5ADA9F2B}" destId="{466227FB-7955-7C4C-A965-9D770C956C84}" srcOrd="0" destOrd="0" presId="urn:microsoft.com/office/officeart/2005/8/layout/cycle5"/>
    <dgm:cxn modelId="{8D092E76-C56A-9A41-ABC5-4D6C974E5AA9}" type="presOf" srcId="{A2335536-7530-A545-BD90-9DA712E4F0D5}" destId="{D17476DA-CF0B-8C48-BE66-AF3934D00E40}" srcOrd="0" destOrd="0" presId="urn:microsoft.com/office/officeart/2005/8/layout/cycle5"/>
    <dgm:cxn modelId="{A1988AC3-7AEE-1844-9AC1-4C218EB157D0}" type="presOf" srcId="{4A49F6FB-24D9-7346-A280-86A1F116D4F0}" destId="{65E96CA2-8F36-4644-ABB6-7A7A3A9DD2B3}" srcOrd="0" destOrd="0" presId="urn:microsoft.com/office/officeart/2005/8/layout/cycle5"/>
    <dgm:cxn modelId="{ED75F4D5-6A81-7442-A2F3-B362FE5F3428}" type="presOf" srcId="{893E032C-8802-9A48-AA9A-61CD16D5BD5C}" destId="{E3CA8CC5-43E2-A048-86D8-A761B4866CC1}" srcOrd="0" destOrd="0" presId="urn:microsoft.com/office/officeart/2005/8/layout/cycle5"/>
    <dgm:cxn modelId="{5C034A4B-93B9-D447-A389-7A445D47B6CE}" srcId="{D2C45C9E-C72E-7941-BED4-C96F2F0D373B}" destId="{893E032C-8802-9A48-AA9A-61CD16D5BD5C}" srcOrd="1" destOrd="0" parTransId="{C7D6030E-1128-7E46-BA7B-C9E8C4AF6BFB}" sibTransId="{6ED6180C-F759-E74A-8449-43B9E02222F5}"/>
    <dgm:cxn modelId="{ABF3A743-C82C-8343-874C-2584A129B291}" type="presOf" srcId="{225DA894-4003-464F-8015-3FCB59E196EB}" destId="{462806D2-553E-C144-872B-C8200CFE0F54}" srcOrd="0" destOrd="0" presId="urn:microsoft.com/office/officeart/2005/8/layout/cycle5"/>
    <dgm:cxn modelId="{D46C4914-0093-C044-B1C9-FDE7A6D0107C}" type="presOf" srcId="{9F81DA33-EF53-6045-BA29-4F92D804ABAD}" destId="{3115C9F2-BDDF-5946-82F7-A38817DCFF22}" srcOrd="0" destOrd="0" presId="urn:microsoft.com/office/officeart/2005/8/layout/cycle5"/>
    <dgm:cxn modelId="{8CF8335A-125F-8941-BA50-65FB1FE603BF}" srcId="{D2C45C9E-C72E-7941-BED4-C96F2F0D373B}" destId="{00F268F5-DC1D-D749-81BF-C5AF5ADA9F2B}" srcOrd="3" destOrd="0" parTransId="{05BA2CE6-1E53-F34C-BADA-87C42ED31D34}" sibTransId="{4A49F6FB-24D9-7346-A280-86A1F116D4F0}"/>
    <dgm:cxn modelId="{A7592C72-5047-4D46-8166-4D8C9DF4F3CC}" type="presOf" srcId="{6ED6180C-F759-E74A-8449-43B9E02222F5}" destId="{42BCAA56-F080-5A4C-84C3-804E1DEB4EFF}" srcOrd="0" destOrd="0" presId="urn:microsoft.com/office/officeart/2005/8/layout/cycle5"/>
    <dgm:cxn modelId="{F67B0F8B-0DC6-2643-8E82-DA5A75765FC4}" type="presParOf" srcId="{8068E4B5-F60D-814A-9831-8EBE571DFAEE}" destId="{D17476DA-CF0B-8C48-BE66-AF3934D00E40}" srcOrd="0" destOrd="0" presId="urn:microsoft.com/office/officeart/2005/8/layout/cycle5"/>
    <dgm:cxn modelId="{59B892E2-0382-7644-99B0-4FD128A165BE}" type="presParOf" srcId="{8068E4B5-F60D-814A-9831-8EBE571DFAEE}" destId="{F83A6692-ABF1-5F45-A728-AEBE7E0CBC3F}" srcOrd="1" destOrd="0" presId="urn:microsoft.com/office/officeart/2005/8/layout/cycle5"/>
    <dgm:cxn modelId="{79837C21-0059-0F4F-918E-458FAD47AFCE}" type="presParOf" srcId="{8068E4B5-F60D-814A-9831-8EBE571DFAEE}" destId="{462806D2-553E-C144-872B-C8200CFE0F54}" srcOrd="2" destOrd="0" presId="urn:microsoft.com/office/officeart/2005/8/layout/cycle5"/>
    <dgm:cxn modelId="{F885AA4F-573C-BD4F-A560-952A3B5A7CC3}" type="presParOf" srcId="{8068E4B5-F60D-814A-9831-8EBE571DFAEE}" destId="{E3CA8CC5-43E2-A048-86D8-A761B4866CC1}" srcOrd="3" destOrd="0" presId="urn:microsoft.com/office/officeart/2005/8/layout/cycle5"/>
    <dgm:cxn modelId="{288225EC-F8C2-0B4A-BCAB-A2090EABD7DF}" type="presParOf" srcId="{8068E4B5-F60D-814A-9831-8EBE571DFAEE}" destId="{5E92BA84-29C3-D34D-953E-A28AC56692AE}" srcOrd="4" destOrd="0" presId="urn:microsoft.com/office/officeart/2005/8/layout/cycle5"/>
    <dgm:cxn modelId="{FDD2D143-C37E-A44B-B7F2-D21BF32F0674}" type="presParOf" srcId="{8068E4B5-F60D-814A-9831-8EBE571DFAEE}" destId="{42BCAA56-F080-5A4C-84C3-804E1DEB4EFF}" srcOrd="5" destOrd="0" presId="urn:microsoft.com/office/officeart/2005/8/layout/cycle5"/>
    <dgm:cxn modelId="{9B936FFB-5F36-3A4D-8597-75227B7A6F67}" type="presParOf" srcId="{8068E4B5-F60D-814A-9831-8EBE571DFAEE}" destId="{A3C7D8F2-F8A8-0A4D-8D73-B6DD4E876208}" srcOrd="6" destOrd="0" presId="urn:microsoft.com/office/officeart/2005/8/layout/cycle5"/>
    <dgm:cxn modelId="{516FC2AD-537F-D94D-81AB-3258B7867182}" type="presParOf" srcId="{8068E4B5-F60D-814A-9831-8EBE571DFAEE}" destId="{D331D5BE-E76C-B444-BCE3-33697E6AD0AB}" srcOrd="7" destOrd="0" presId="urn:microsoft.com/office/officeart/2005/8/layout/cycle5"/>
    <dgm:cxn modelId="{674AB2F9-89CC-0C47-9248-4CE35104EA4A}" type="presParOf" srcId="{8068E4B5-F60D-814A-9831-8EBE571DFAEE}" destId="{3115C9F2-BDDF-5946-82F7-A38817DCFF22}" srcOrd="8" destOrd="0" presId="urn:microsoft.com/office/officeart/2005/8/layout/cycle5"/>
    <dgm:cxn modelId="{7BEB11A5-7CB0-8B44-884E-CA87E6B0701B}" type="presParOf" srcId="{8068E4B5-F60D-814A-9831-8EBE571DFAEE}" destId="{466227FB-7955-7C4C-A965-9D770C956C84}" srcOrd="9" destOrd="0" presId="urn:microsoft.com/office/officeart/2005/8/layout/cycle5"/>
    <dgm:cxn modelId="{116B2993-4084-8640-AA35-1E3E5365A2C8}" type="presParOf" srcId="{8068E4B5-F60D-814A-9831-8EBE571DFAEE}" destId="{B896F423-9396-4C4B-B96D-055409C1048C}" srcOrd="10" destOrd="0" presId="urn:microsoft.com/office/officeart/2005/8/layout/cycle5"/>
    <dgm:cxn modelId="{AEF19EBF-CEAC-DF4D-BDE3-C4AE198B3B2C}" type="presParOf" srcId="{8068E4B5-F60D-814A-9831-8EBE571DFAEE}" destId="{65E96CA2-8F36-4644-ABB6-7A7A3A9DD2B3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7476DA-CF0B-8C48-BE66-AF3934D00E40}">
      <dsp:nvSpPr>
        <dsp:cNvPr id="0" name=""/>
        <dsp:cNvSpPr/>
      </dsp:nvSpPr>
      <dsp:spPr>
        <a:xfrm>
          <a:off x="2433475" y="196447"/>
          <a:ext cx="1105240" cy="36441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General Truths</a:t>
          </a:r>
          <a:endParaRPr lang="en-US" sz="1100" kern="1200" dirty="0"/>
        </a:p>
      </dsp:txBody>
      <dsp:txXfrm>
        <a:off x="2451264" y="214236"/>
        <a:ext cx="1069662" cy="328832"/>
      </dsp:txXfrm>
    </dsp:sp>
    <dsp:sp modelId="{462806D2-553E-C144-872B-C8200CFE0F54}">
      <dsp:nvSpPr>
        <dsp:cNvPr id="0" name=""/>
        <dsp:cNvSpPr/>
      </dsp:nvSpPr>
      <dsp:spPr>
        <a:xfrm>
          <a:off x="1426352" y="378652"/>
          <a:ext cx="3119485" cy="3119485"/>
        </a:xfrm>
        <a:custGeom>
          <a:avLst/>
          <a:gdLst/>
          <a:ahLst/>
          <a:cxnLst/>
          <a:rect l="0" t="0" r="0" b="0"/>
          <a:pathLst>
            <a:path>
              <a:moveTo>
                <a:pt x="2397461" y="244058"/>
              </a:moveTo>
              <a:arcTo wR="1559742" hR="1559742" stAng="18149135" swAng="228772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CA8CC5-43E2-A048-86D8-A761B4866CC1}">
      <dsp:nvSpPr>
        <dsp:cNvPr id="0" name=""/>
        <dsp:cNvSpPr/>
      </dsp:nvSpPr>
      <dsp:spPr>
        <a:xfrm>
          <a:off x="4060478" y="1730740"/>
          <a:ext cx="970718" cy="41531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Inductive</a:t>
          </a:r>
          <a:endParaRPr lang="en-US" sz="1100" kern="1200" dirty="0"/>
        </a:p>
      </dsp:txBody>
      <dsp:txXfrm>
        <a:off x="4080752" y="1751014"/>
        <a:ext cx="930170" cy="374762"/>
      </dsp:txXfrm>
    </dsp:sp>
    <dsp:sp modelId="{42BCAA56-F080-5A4C-84C3-804E1DEB4EFF}">
      <dsp:nvSpPr>
        <dsp:cNvPr id="0" name=""/>
        <dsp:cNvSpPr/>
      </dsp:nvSpPr>
      <dsp:spPr>
        <a:xfrm>
          <a:off x="1426352" y="378652"/>
          <a:ext cx="3119485" cy="3119485"/>
        </a:xfrm>
        <a:custGeom>
          <a:avLst/>
          <a:gdLst/>
          <a:ahLst/>
          <a:cxnLst/>
          <a:rect l="0" t="0" r="0" b="0"/>
          <a:pathLst>
            <a:path>
              <a:moveTo>
                <a:pt x="3031333" y="2076675"/>
              </a:moveTo>
              <a:arcTo wR="1559742" hR="1559742" stAng="1161305" swAng="228072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C7D8F2-F8A8-0A4D-8D73-B6DD4E876208}">
      <dsp:nvSpPr>
        <dsp:cNvPr id="0" name=""/>
        <dsp:cNvSpPr/>
      </dsp:nvSpPr>
      <dsp:spPr>
        <a:xfrm>
          <a:off x="2428950" y="3128723"/>
          <a:ext cx="1114289" cy="73882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Specific Cases</a:t>
          </a:r>
          <a:endParaRPr lang="en-US" sz="1100" kern="1200" dirty="0"/>
        </a:p>
      </dsp:txBody>
      <dsp:txXfrm>
        <a:off x="2465017" y="3164790"/>
        <a:ext cx="1042155" cy="666694"/>
      </dsp:txXfrm>
    </dsp:sp>
    <dsp:sp modelId="{3115C9F2-BDDF-5946-82F7-A38817DCFF22}">
      <dsp:nvSpPr>
        <dsp:cNvPr id="0" name=""/>
        <dsp:cNvSpPr/>
      </dsp:nvSpPr>
      <dsp:spPr>
        <a:xfrm>
          <a:off x="1426352" y="378652"/>
          <a:ext cx="3119485" cy="3119485"/>
        </a:xfrm>
        <a:custGeom>
          <a:avLst/>
          <a:gdLst/>
          <a:ahLst/>
          <a:cxnLst/>
          <a:rect l="0" t="0" r="0" b="0"/>
          <a:pathLst>
            <a:path>
              <a:moveTo>
                <a:pt x="713275" y="2869815"/>
              </a:moveTo>
              <a:arcTo wR="1559742" hR="1559742" stAng="7372044" swAng="233470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6227FB-7955-7C4C-A965-9D770C956C84}">
      <dsp:nvSpPr>
        <dsp:cNvPr id="0" name=""/>
        <dsp:cNvSpPr/>
      </dsp:nvSpPr>
      <dsp:spPr>
        <a:xfrm>
          <a:off x="1064802" y="1767728"/>
          <a:ext cx="723100" cy="34133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Deductive</a:t>
          </a:r>
          <a:endParaRPr lang="en-US" sz="1100" kern="1200" dirty="0"/>
        </a:p>
      </dsp:txBody>
      <dsp:txXfrm>
        <a:off x="1081465" y="1784391"/>
        <a:ext cx="689774" cy="308008"/>
      </dsp:txXfrm>
    </dsp:sp>
    <dsp:sp modelId="{65E96CA2-8F36-4644-ABB6-7A7A3A9DD2B3}">
      <dsp:nvSpPr>
        <dsp:cNvPr id="0" name=""/>
        <dsp:cNvSpPr/>
      </dsp:nvSpPr>
      <dsp:spPr>
        <a:xfrm>
          <a:off x="1426352" y="378652"/>
          <a:ext cx="3119485" cy="3119485"/>
        </a:xfrm>
        <a:custGeom>
          <a:avLst/>
          <a:gdLst/>
          <a:ahLst/>
          <a:cxnLst/>
          <a:rect l="0" t="0" r="0" b="0"/>
          <a:pathLst>
            <a:path>
              <a:moveTo>
                <a:pt x="78466" y="1071258"/>
              </a:moveTo>
              <a:arcTo wR="1559742" hR="1559742" stAng="11895067" swAng="234173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3F2C0-D2B1-3644-9EB8-B4F526EBDA3A}" type="datetimeFigureOut">
              <a:rPr lang="en-US" smtClean="0"/>
              <a:t>6.04.20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34F7-573E-9545-898F-59BB7495F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1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3F2C0-D2B1-3644-9EB8-B4F526EBDA3A}" type="datetimeFigureOut">
              <a:rPr lang="en-US" smtClean="0"/>
              <a:t>6.04.20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34F7-573E-9545-898F-59BB7495F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156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3F2C0-D2B1-3644-9EB8-B4F526EBDA3A}" type="datetimeFigureOut">
              <a:rPr lang="en-US" smtClean="0"/>
              <a:t>6.04.20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34F7-573E-9545-898F-59BB7495F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22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3F2C0-D2B1-3644-9EB8-B4F526EBDA3A}" type="datetimeFigureOut">
              <a:rPr lang="en-US" smtClean="0"/>
              <a:t>6.04.20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34F7-573E-9545-898F-59BB7495F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68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3F2C0-D2B1-3644-9EB8-B4F526EBDA3A}" type="datetimeFigureOut">
              <a:rPr lang="en-US" smtClean="0"/>
              <a:t>6.04.20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34F7-573E-9545-898F-59BB7495F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574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3F2C0-D2B1-3644-9EB8-B4F526EBDA3A}" type="datetimeFigureOut">
              <a:rPr lang="en-US" smtClean="0"/>
              <a:t>6.04.20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34F7-573E-9545-898F-59BB7495F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138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3F2C0-D2B1-3644-9EB8-B4F526EBDA3A}" type="datetimeFigureOut">
              <a:rPr lang="en-US" smtClean="0"/>
              <a:t>6.04.20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34F7-573E-9545-898F-59BB7495F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70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3F2C0-D2B1-3644-9EB8-B4F526EBDA3A}" type="datetimeFigureOut">
              <a:rPr lang="en-US" smtClean="0"/>
              <a:t>6.04.20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34F7-573E-9545-898F-59BB7495F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66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3F2C0-D2B1-3644-9EB8-B4F526EBDA3A}" type="datetimeFigureOut">
              <a:rPr lang="en-US" smtClean="0"/>
              <a:t>6.04.20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34F7-573E-9545-898F-59BB7495F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03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3F2C0-D2B1-3644-9EB8-B4F526EBDA3A}" type="datetimeFigureOut">
              <a:rPr lang="en-US" smtClean="0"/>
              <a:t>6.04.20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34F7-573E-9545-898F-59BB7495F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1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3F2C0-D2B1-3644-9EB8-B4F526EBDA3A}" type="datetimeFigureOut">
              <a:rPr lang="en-US" smtClean="0"/>
              <a:t>6.04.20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34F7-573E-9545-898F-59BB7495F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9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3F2C0-D2B1-3644-9EB8-B4F526EBDA3A}" type="datetimeFigureOut">
              <a:rPr lang="en-US" smtClean="0"/>
              <a:t>6.04.20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A34F7-573E-9545-898F-59BB7495F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14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Aristotle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181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78550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/>
              <a:t>Theoretical Sciences:</a:t>
            </a:r>
          </a:p>
          <a:p>
            <a:pPr marL="0" indent="0">
              <a:buNone/>
            </a:pPr>
            <a:r>
              <a:rPr lang="en-US" sz="1800" dirty="0" smtClean="0"/>
              <a:t>Physics</a:t>
            </a:r>
          </a:p>
          <a:p>
            <a:pPr marL="0" indent="0">
              <a:buNone/>
            </a:pPr>
            <a:r>
              <a:rPr lang="en-US" sz="1800" dirty="0" smtClean="0"/>
              <a:t>Generation and Corruption</a:t>
            </a:r>
          </a:p>
          <a:p>
            <a:pPr marL="0" indent="0">
              <a:buNone/>
            </a:pPr>
            <a:r>
              <a:rPr lang="en-US" sz="1800" dirty="0" smtClean="0"/>
              <a:t>On the Heavens</a:t>
            </a:r>
          </a:p>
          <a:p>
            <a:pPr marL="0" indent="0">
              <a:buNone/>
            </a:pPr>
            <a:r>
              <a:rPr lang="en-US" sz="1800" dirty="0" smtClean="0"/>
              <a:t>Metaphysics</a:t>
            </a:r>
          </a:p>
          <a:p>
            <a:pPr marL="0" indent="0">
              <a:buNone/>
            </a:pPr>
            <a:r>
              <a:rPr lang="en-US" sz="1800" dirty="0" smtClean="0"/>
              <a:t>On the Soul</a:t>
            </a:r>
          </a:p>
          <a:p>
            <a:pPr marL="0" indent="0">
              <a:buNone/>
            </a:pPr>
            <a:r>
              <a:rPr lang="en-US" sz="1800" dirty="0" smtClean="0"/>
              <a:t>Brief Natural Treatises</a:t>
            </a:r>
          </a:p>
          <a:p>
            <a:pPr marL="0" indent="0">
              <a:buNone/>
            </a:pPr>
            <a:r>
              <a:rPr lang="en-US" sz="1800" dirty="0" smtClean="0"/>
              <a:t>History of Animals</a:t>
            </a:r>
          </a:p>
          <a:p>
            <a:pPr marL="0" indent="0">
              <a:buNone/>
            </a:pPr>
            <a:r>
              <a:rPr lang="en-US" sz="1800" dirty="0" smtClean="0"/>
              <a:t>Parts of Animals</a:t>
            </a:r>
          </a:p>
          <a:p>
            <a:pPr marL="0" indent="0">
              <a:buNone/>
            </a:pPr>
            <a:r>
              <a:rPr lang="en-US" sz="1800" dirty="0" smtClean="0"/>
              <a:t>Movement of Animals</a:t>
            </a:r>
          </a:p>
          <a:p>
            <a:pPr marL="0" indent="0">
              <a:buNone/>
            </a:pPr>
            <a:r>
              <a:rPr lang="en-US" sz="1800" dirty="0" smtClean="0"/>
              <a:t>Meteorology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3612596" y="1585302"/>
            <a:ext cx="26632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Practical Sciences:</a:t>
            </a:r>
          </a:p>
          <a:p>
            <a:r>
              <a:rPr lang="en-US" dirty="0" err="1" smtClean="0"/>
              <a:t>Nicomachean</a:t>
            </a:r>
            <a:r>
              <a:rPr lang="en-US" dirty="0" smtClean="0"/>
              <a:t> Ethics</a:t>
            </a:r>
          </a:p>
          <a:p>
            <a:r>
              <a:rPr lang="en-US" dirty="0" err="1" smtClean="0"/>
              <a:t>Eudemian</a:t>
            </a:r>
            <a:r>
              <a:rPr lang="en-US" dirty="0" smtClean="0"/>
              <a:t> Ethics</a:t>
            </a:r>
          </a:p>
          <a:p>
            <a:r>
              <a:rPr lang="en-US" dirty="0" smtClean="0"/>
              <a:t>Great Ethics</a:t>
            </a:r>
          </a:p>
          <a:p>
            <a:r>
              <a:rPr lang="en-US" dirty="0" smtClean="0"/>
              <a:t>Politics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78534" y="1600200"/>
            <a:ext cx="241661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Organon</a:t>
            </a:r>
            <a:r>
              <a:rPr lang="en-US" dirty="0" smtClean="0"/>
              <a:t> (Tool/Logic):</a:t>
            </a:r>
          </a:p>
          <a:p>
            <a:r>
              <a:rPr lang="en-US" dirty="0" smtClean="0"/>
              <a:t>Categories</a:t>
            </a:r>
          </a:p>
          <a:p>
            <a:r>
              <a:rPr lang="en-US" dirty="0" smtClean="0"/>
              <a:t>On Interpretation</a:t>
            </a:r>
          </a:p>
          <a:p>
            <a:r>
              <a:rPr lang="en-US" dirty="0" smtClean="0"/>
              <a:t>Prior Analytics</a:t>
            </a:r>
          </a:p>
          <a:p>
            <a:r>
              <a:rPr lang="en-US" dirty="0" smtClean="0"/>
              <a:t>Posterior Analytics</a:t>
            </a:r>
          </a:p>
          <a:p>
            <a:r>
              <a:rPr lang="en-US" dirty="0" smtClean="0"/>
              <a:t>Sophistical Refutations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12596" y="3501433"/>
            <a:ext cx="21051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Productive Sciences:</a:t>
            </a:r>
          </a:p>
          <a:p>
            <a:r>
              <a:rPr lang="en-US" dirty="0" smtClean="0"/>
              <a:t>Rhetoric</a:t>
            </a:r>
          </a:p>
          <a:p>
            <a:r>
              <a:rPr lang="en-US" dirty="0" smtClean="0"/>
              <a:t>Poetics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574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Aristotle was the first philosopher to use logic systematically.</a:t>
            </a:r>
          </a:p>
          <a:p>
            <a:r>
              <a:rPr lang="en-US" dirty="0" smtClean="0"/>
              <a:t>Generally, deduction, according to Aristotle, a is a valid or acceptable argument.</a:t>
            </a:r>
          </a:p>
          <a:p>
            <a:r>
              <a:rPr lang="en-US" dirty="0" smtClean="0"/>
              <a:t>Deductive logic is an excellent form of reasoning, because its consequences don’t need proof. </a:t>
            </a:r>
          </a:p>
          <a:p>
            <a:r>
              <a:rPr lang="en-US" dirty="0" smtClean="0"/>
              <a:t>If your premises are correct, your result has to be correct.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214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famous example:</a:t>
            </a:r>
          </a:p>
          <a:p>
            <a:pPr marL="0" indent="0">
              <a:buNone/>
            </a:pPr>
            <a:r>
              <a:rPr lang="en-US" dirty="0" smtClean="0"/>
              <a:t>1- All men are mortal.</a:t>
            </a:r>
          </a:p>
          <a:p>
            <a:pPr marL="0" indent="0">
              <a:buNone/>
            </a:pPr>
            <a:r>
              <a:rPr lang="en-US" dirty="0" smtClean="0"/>
              <a:t>2- Socrates is a man.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3-Socrates is mortal.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457200" y="3649381"/>
            <a:ext cx="4118114" cy="1232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ight Brace 5"/>
          <p:cNvSpPr/>
          <p:nvPr/>
        </p:nvSpPr>
        <p:spPr>
          <a:xfrm>
            <a:off x="5104488" y="2132915"/>
            <a:ext cx="382220" cy="1208241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33301" y="2527712"/>
            <a:ext cx="1085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Premises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09442" y="4106091"/>
            <a:ext cx="1208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413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Aristotle use inductive-deductive method for scientific inquiry.</a:t>
            </a:r>
          </a:p>
          <a:p>
            <a:r>
              <a:rPr lang="en-US" dirty="0" smtClean="0"/>
              <a:t>He used inductions from observation to infer general principles and deduction from those principles to check against further observations. </a:t>
            </a:r>
            <a:endParaRPr lang="en-US" dirty="0"/>
          </a:p>
          <a:p>
            <a:r>
              <a:rPr lang="en-US" dirty="0" smtClean="0"/>
              <a:t>Aristotle demonstrate his scientific method in Posterior Analytics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861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1429967"/>
            <a:ext cx="3637256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Induction</a:t>
            </a:r>
          </a:p>
          <a:p>
            <a:pPr algn="just"/>
            <a:r>
              <a:rPr lang="en-US" dirty="0" smtClean="0"/>
              <a:t>General truths can be known by induction. Induction doesn’t give scientific information directly. Induction is necessary for provide the primary premises.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52442" y="1429967"/>
            <a:ext cx="35576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Deduction</a:t>
            </a:r>
          </a:p>
          <a:p>
            <a:pPr algn="just"/>
            <a:r>
              <a:rPr lang="en-US" dirty="0" smtClean="0"/>
              <a:t>Philosophers’ main aim to demonstrate general truths and discover their causes. It is not about phenomena it is about its causes. </a:t>
            </a:r>
            <a:endParaRPr lang="en-US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626671492"/>
              </p:ext>
            </p:extLst>
          </p:nvPr>
        </p:nvGraphicFramePr>
        <p:xfrm>
          <a:off x="1770594" y="264605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5729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safest general characterization of the European philosophical tradition is that it consists of a series of footnotes to </a:t>
            </a:r>
            <a:r>
              <a:rPr lang="en-US" dirty="0" smtClean="0">
                <a:solidFill>
                  <a:srgbClr val="FF0000"/>
                </a:solidFill>
              </a:rPr>
              <a:t>Plato</a:t>
            </a:r>
            <a:r>
              <a:rPr lang="en-US" dirty="0" smtClean="0"/>
              <a:t>. (A. N. Whitehead)</a:t>
            </a:r>
          </a:p>
          <a:p>
            <a:r>
              <a:rPr lang="en-US" dirty="0" smtClean="0"/>
              <a:t>Science, up to the Renaissance, consisted in a series of footnotes to Aristotle. (A. Koestler)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680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Eleven Virtues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Courage</a:t>
            </a:r>
          </a:p>
          <a:p>
            <a:r>
              <a:rPr lang="en-US" dirty="0" smtClean="0"/>
              <a:t>Temperance</a:t>
            </a:r>
          </a:p>
          <a:p>
            <a:r>
              <a:rPr lang="en-US" dirty="0" smtClean="0"/>
              <a:t>Liberality</a:t>
            </a:r>
          </a:p>
          <a:p>
            <a:r>
              <a:rPr lang="en-US" dirty="0" smtClean="0"/>
              <a:t>Magnificence</a:t>
            </a:r>
          </a:p>
          <a:p>
            <a:r>
              <a:rPr lang="en-US" dirty="0" smtClean="0"/>
              <a:t>Magnanimity</a:t>
            </a:r>
          </a:p>
          <a:p>
            <a:r>
              <a:rPr lang="en-US" dirty="0" smtClean="0"/>
              <a:t>Pride</a:t>
            </a:r>
          </a:p>
          <a:p>
            <a:r>
              <a:rPr lang="en-US" dirty="0" smtClean="0"/>
              <a:t>Patience</a:t>
            </a:r>
          </a:p>
          <a:p>
            <a:r>
              <a:rPr lang="en-US" dirty="0" smtClean="0"/>
              <a:t>Truthfulness</a:t>
            </a:r>
          </a:p>
          <a:p>
            <a:r>
              <a:rPr lang="en-US" dirty="0" smtClean="0"/>
              <a:t>Wittiness</a:t>
            </a:r>
          </a:p>
          <a:p>
            <a:r>
              <a:rPr lang="en-US" dirty="0" smtClean="0"/>
              <a:t>Friendliness</a:t>
            </a:r>
          </a:p>
          <a:p>
            <a:r>
              <a:rPr lang="en-US" dirty="0" smtClean="0"/>
              <a:t>Modesty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106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Plato: Idealist (The world is kind of reflection)</a:t>
            </a:r>
          </a:p>
          <a:p>
            <a:r>
              <a:rPr lang="en-US" dirty="0" smtClean="0"/>
              <a:t>Aristotle: Realist (We live in a real physical world)</a:t>
            </a:r>
          </a:p>
          <a:p>
            <a:endParaRPr lang="en-US" dirty="0"/>
          </a:p>
          <a:p>
            <a:r>
              <a:rPr lang="en-US" dirty="0" smtClean="0"/>
              <a:t>Aristotle’s studies shaped not just philosophy but science from Late Antiquity to early Modern Era.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100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 wrote about logic, metaphysics, philosophy of science, ethics, political theory, empirical biology, physics.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303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Aristotelian Science Divide Into Three:</a:t>
            </a:r>
          </a:p>
          <a:p>
            <a:r>
              <a:rPr lang="en-US" dirty="0" smtClean="0"/>
              <a:t>1) Theoretical Sciences</a:t>
            </a:r>
          </a:p>
          <a:p>
            <a:r>
              <a:rPr lang="en-US" dirty="0" smtClean="0"/>
              <a:t>2) Practical Sciences</a:t>
            </a:r>
          </a:p>
          <a:p>
            <a:r>
              <a:rPr lang="en-US" dirty="0" smtClean="0"/>
              <a:t>3) Productive Sciences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827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Sciences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Theoretical science seeks knowledge for own sakes.</a:t>
            </a:r>
          </a:p>
          <a:p>
            <a:r>
              <a:rPr lang="en-US" dirty="0" smtClean="0"/>
              <a:t>Metaphysics, mathematics, physics.</a:t>
            </a:r>
          </a:p>
          <a:p>
            <a:r>
              <a:rPr lang="en-US" dirty="0" smtClean="0"/>
              <a:t>He discussed this following topics in his Physics:</a:t>
            </a:r>
          </a:p>
          <a:p>
            <a:r>
              <a:rPr lang="en-US" dirty="0" smtClean="0"/>
              <a:t>Motion, Time, Place, Thought about Infinite universe, </a:t>
            </a:r>
            <a:r>
              <a:rPr lang="en-US" dirty="0" err="1" smtClean="0"/>
              <a:t>etc</a:t>
            </a:r>
            <a:r>
              <a:rPr lang="mr-IN" dirty="0" smtClean="0"/>
              <a:t>…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671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Sciences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Practical sciences concerns conduct and goodness in action, both individual and societal.</a:t>
            </a:r>
          </a:p>
          <a:p>
            <a:r>
              <a:rPr lang="en-US" dirty="0" smtClean="0"/>
              <a:t>Politics, ethics is under this branch.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691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Productive Sciences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Productive science aims at the creation of beautiful or useful objects.</a:t>
            </a:r>
          </a:p>
          <a:p>
            <a:r>
              <a:rPr lang="en-US" dirty="0" smtClean="0"/>
              <a:t> Ship-building, agriculture, medicine and music, theatre and dance, </a:t>
            </a:r>
            <a:r>
              <a:rPr lang="en-US" dirty="0" err="1" smtClean="0"/>
              <a:t>etc</a:t>
            </a:r>
            <a:r>
              <a:rPr lang="mr-IN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757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469</Words>
  <Application>Microsoft Macintosh PowerPoint</Application>
  <PresentationFormat>On-screen Show (4:3)</PresentationFormat>
  <Paragraphs>84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Aristotle</vt:lpstr>
      <vt:lpstr>PowerPoint Presentation</vt:lpstr>
      <vt:lpstr>Eleven Virtues</vt:lpstr>
      <vt:lpstr>PowerPoint Presentation</vt:lpstr>
      <vt:lpstr>PowerPoint Presentation</vt:lpstr>
      <vt:lpstr>PowerPoint Presentation</vt:lpstr>
      <vt:lpstr>Theoretical Sciences</vt:lpstr>
      <vt:lpstr>Practical Sciences</vt:lpstr>
      <vt:lpstr>Productive Sciences</vt:lpstr>
      <vt:lpstr>PowerPoint Presentation</vt:lpstr>
      <vt:lpstr>Logic</vt:lpstr>
      <vt:lpstr>PowerPoint Presentation</vt:lpstr>
      <vt:lpstr>Science</vt:lpstr>
      <vt:lpstr>PowerPoint Presentation</vt:lpstr>
    </vt:vector>
  </TitlesOfParts>
  <Company>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 k</dc:creator>
  <cp:lastModifiedBy>f k</cp:lastModifiedBy>
  <cp:revision>11</cp:revision>
  <dcterms:created xsi:type="dcterms:W3CDTF">2020-04-06T08:48:16Z</dcterms:created>
  <dcterms:modified xsi:type="dcterms:W3CDTF">2020-04-06T14:19:15Z</dcterms:modified>
</cp:coreProperties>
</file>