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B5320-27B2-4EFE-9705-C249CBE2D06B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458C3-BE7A-43C9-B90D-21D6B60135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0607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B5320-27B2-4EFE-9705-C249CBE2D06B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458C3-BE7A-43C9-B90D-21D6B60135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7505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B5320-27B2-4EFE-9705-C249CBE2D06B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458C3-BE7A-43C9-B90D-21D6B60135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564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B5320-27B2-4EFE-9705-C249CBE2D06B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458C3-BE7A-43C9-B90D-21D6B60135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7756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B5320-27B2-4EFE-9705-C249CBE2D06B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458C3-BE7A-43C9-B90D-21D6B60135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8157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B5320-27B2-4EFE-9705-C249CBE2D06B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458C3-BE7A-43C9-B90D-21D6B60135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0596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B5320-27B2-4EFE-9705-C249CBE2D06B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458C3-BE7A-43C9-B90D-21D6B60135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0264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B5320-27B2-4EFE-9705-C249CBE2D06B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458C3-BE7A-43C9-B90D-21D6B60135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84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B5320-27B2-4EFE-9705-C249CBE2D06B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458C3-BE7A-43C9-B90D-21D6B60135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067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B5320-27B2-4EFE-9705-C249CBE2D06B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458C3-BE7A-43C9-B90D-21D6B60135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7053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B5320-27B2-4EFE-9705-C249CBE2D06B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458C3-BE7A-43C9-B90D-21D6B60135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1923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B5320-27B2-4EFE-9705-C249CBE2D06B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458C3-BE7A-43C9-B90D-21D6B60135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8273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ÇÖLLEŞME SORUNLARI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648" y="1196752"/>
            <a:ext cx="8153400" cy="5400600"/>
          </a:xfrm>
          <a:noFill/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Erozyon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Ormansızlaşma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Mera Alanlarında Bozulum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Toprakların Organik Madde Kaybı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Arazilerin Fiziksel Bozulmaları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Yanlış Arazi Kullanımı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Kullanılabilir 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Suyun 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Azalması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Çoraklaşma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Sulanan 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Topraklarda Tuzluluk Sorunu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000" dirty="0">
                <a:latin typeface="Arial" pitchFamily="34" charset="0"/>
                <a:cs typeface="Arial" pitchFamily="34" charset="0"/>
              </a:rPr>
              <a:t>Tarım İlaçları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000" dirty="0">
                <a:latin typeface="Arial" pitchFamily="34" charset="0"/>
                <a:cs typeface="Arial" pitchFamily="34" charset="0"/>
              </a:rPr>
              <a:t>Toprak Kirlenmesi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000" dirty="0">
                <a:latin typeface="Arial" pitchFamily="34" charset="0"/>
                <a:cs typeface="Arial" pitchFamily="34" charset="0"/>
              </a:rPr>
              <a:t>Doğal Vejetasyon ve </a:t>
            </a:r>
            <a:r>
              <a:rPr lang="tr-TR" sz="2000" dirty="0" err="1">
                <a:latin typeface="Arial" pitchFamily="34" charset="0"/>
                <a:cs typeface="Arial" pitchFamily="34" charset="0"/>
              </a:rPr>
              <a:t>Biyoçeşitliliğin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 Bozulumu</a:t>
            </a:r>
          </a:p>
          <a:p>
            <a:pPr marL="514350" indent="-514350">
              <a:buFont typeface="+mj-lt"/>
              <a:buAutoNum type="arabicPeriod"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tr-T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82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423848" cy="990600"/>
          </a:xfrm>
        </p:spPr>
        <p:txBody>
          <a:bodyPr>
            <a:noAutofit/>
          </a:bodyPr>
          <a:lstStyle/>
          <a:p>
            <a:r>
              <a:rPr lang="tr-TR" sz="3200" b="1" dirty="0" smtClean="0"/>
              <a:t>ÇÖLLEŞMENİN ÖNLENMESİ </a:t>
            </a:r>
            <a:r>
              <a:rPr lang="tr-TR" sz="3200" b="1" dirty="0"/>
              <a:t>VE </a:t>
            </a:r>
            <a:r>
              <a:rPr lang="tr-TR" sz="3200" b="1" dirty="0" smtClean="0"/>
              <a:t>ETKİLERİNİN AZALTILMASINDAKI YAKLAŞIMLAR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  <a:noFill/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dirty="0">
                <a:latin typeface="Arial" pitchFamily="34" charset="0"/>
                <a:cs typeface="Arial" pitchFamily="34" charset="0"/>
              </a:rPr>
              <a:t>Sürdürülebilir Arazi Yönetim (SAY)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programlarının oluşturulması.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tr-TR" sz="3000" dirty="0" smtClean="0">
                <a:latin typeface="Arial" pitchFamily="34" charset="0"/>
                <a:cs typeface="Arial" pitchFamily="34" charset="0"/>
              </a:rPr>
              <a:t>Çiftçi tarafından yapılan </a:t>
            </a:r>
            <a:r>
              <a:rPr lang="tr-TR" sz="3000" dirty="0">
                <a:latin typeface="Arial" pitchFamily="34" charset="0"/>
                <a:cs typeface="Arial" pitchFamily="34" charset="0"/>
              </a:rPr>
              <a:t>aşırı </a:t>
            </a:r>
            <a:r>
              <a:rPr lang="tr-TR" sz="3000" dirty="0" smtClean="0">
                <a:latin typeface="Arial" pitchFamily="34" charset="0"/>
                <a:cs typeface="Arial" pitchFamily="34" charset="0"/>
              </a:rPr>
              <a:t>sulamaların Sürdürülebilir </a:t>
            </a:r>
            <a:r>
              <a:rPr lang="tr-TR" sz="3000" dirty="0">
                <a:latin typeface="Arial" pitchFamily="34" charset="0"/>
                <a:cs typeface="Arial" pitchFamily="34" charset="0"/>
              </a:rPr>
              <a:t>Sulama Yönetimi </a:t>
            </a:r>
            <a:r>
              <a:rPr lang="tr-TR" sz="3000" dirty="0" smtClean="0">
                <a:latin typeface="Arial" pitchFamily="34" charset="0"/>
                <a:cs typeface="Arial" pitchFamily="34" charset="0"/>
              </a:rPr>
              <a:t>(SSY) </a:t>
            </a:r>
            <a:r>
              <a:rPr lang="tr-TR" sz="3000" dirty="0">
                <a:latin typeface="Arial" pitchFamily="34" charset="0"/>
                <a:cs typeface="Arial" pitchFamily="34" charset="0"/>
              </a:rPr>
              <a:t>ile düzenlenmesi, yüksek düzeyde ve/veya gereksiz ve </a:t>
            </a:r>
            <a:r>
              <a:rPr lang="tr-TR" sz="3000" dirty="0" smtClean="0">
                <a:latin typeface="Arial" pitchFamily="34" charset="0"/>
                <a:cs typeface="Arial" pitchFamily="34" charset="0"/>
              </a:rPr>
              <a:t>yanlış tarım ilaçlarının kullanımının </a:t>
            </a:r>
            <a:r>
              <a:rPr lang="tr-TR" sz="3000" dirty="0">
                <a:latin typeface="Arial" pitchFamily="34" charset="0"/>
                <a:cs typeface="Arial" pitchFamily="34" charset="0"/>
              </a:rPr>
              <a:t>biyolojik </a:t>
            </a:r>
            <a:r>
              <a:rPr lang="tr-TR" sz="3000" dirty="0" smtClean="0">
                <a:latin typeface="Arial" pitchFamily="34" charset="0"/>
                <a:cs typeface="Arial" pitchFamily="34" charset="0"/>
              </a:rPr>
              <a:t>savaş </a:t>
            </a:r>
            <a:r>
              <a:rPr lang="tr-TR" sz="3000" dirty="0">
                <a:latin typeface="Arial" pitchFamily="34" charset="0"/>
                <a:cs typeface="Arial" pitchFamily="34" charset="0"/>
              </a:rPr>
              <a:t>yöntemlerinin </a:t>
            </a:r>
            <a:r>
              <a:rPr lang="tr-TR" sz="3000" dirty="0" smtClean="0">
                <a:latin typeface="Arial" pitchFamily="34" charset="0"/>
                <a:cs typeface="Arial" pitchFamily="34" charset="0"/>
              </a:rPr>
              <a:t>kullanılması </a:t>
            </a:r>
            <a:r>
              <a:rPr lang="tr-TR" sz="3000" dirty="0">
                <a:latin typeface="Arial" pitchFamily="34" charset="0"/>
                <a:cs typeface="Arial" pitchFamily="34" charset="0"/>
              </a:rPr>
              <a:t>ve </a:t>
            </a:r>
            <a:r>
              <a:rPr lang="tr-TR" sz="3000" dirty="0" smtClean="0">
                <a:latin typeface="Arial" pitchFamily="34" charset="0"/>
                <a:cs typeface="Arial" pitchFamily="34" charset="0"/>
              </a:rPr>
              <a:t>geliştirilmesiyle </a:t>
            </a:r>
            <a:r>
              <a:rPr lang="tr-TR" sz="3000" dirty="0">
                <a:latin typeface="Arial" pitchFamily="34" charset="0"/>
                <a:cs typeface="Arial" pitchFamily="34" charset="0"/>
              </a:rPr>
              <a:t>önlenmesi, </a:t>
            </a:r>
            <a:r>
              <a:rPr lang="tr-TR" sz="3000" dirty="0" smtClean="0">
                <a:latin typeface="Arial" pitchFamily="34" charset="0"/>
                <a:cs typeface="Arial" pitchFamily="34" charset="0"/>
              </a:rPr>
              <a:t>aşırı ve gereksiz </a:t>
            </a:r>
            <a:r>
              <a:rPr lang="tr-TR" sz="3000" dirty="0">
                <a:latin typeface="Arial" pitchFamily="34" charset="0"/>
                <a:cs typeface="Arial" pitchFamily="34" charset="0"/>
              </a:rPr>
              <a:t>toprak </a:t>
            </a:r>
            <a:r>
              <a:rPr lang="tr-TR" sz="3000" dirty="0" smtClean="0">
                <a:latin typeface="Arial" pitchFamily="34" charset="0"/>
                <a:cs typeface="Arial" pitchFamily="34" charset="0"/>
              </a:rPr>
              <a:t>sürümünün/işlenmesinin </a:t>
            </a:r>
            <a:r>
              <a:rPr lang="tr-TR" sz="3000" dirty="0">
                <a:latin typeface="Arial" pitchFamily="34" charset="0"/>
                <a:cs typeface="Arial" pitchFamily="34" charset="0"/>
              </a:rPr>
              <a:t>minimum (</a:t>
            </a:r>
            <a:r>
              <a:rPr lang="tr-TR" sz="3000" dirty="0" smtClean="0">
                <a:latin typeface="Arial" pitchFamily="34" charset="0"/>
                <a:cs typeface="Arial" pitchFamily="34" charset="0"/>
              </a:rPr>
              <a:t>azaltılmış) </a:t>
            </a:r>
            <a:r>
              <a:rPr lang="tr-TR" sz="3000" dirty="0">
                <a:latin typeface="Arial" pitchFamily="34" charset="0"/>
                <a:cs typeface="Arial" pitchFamily="34" charset="0"/>
              </a:rPr>
              <a:t>veya </a:t>
            </a:r>
            <a:r>
              <a:rPr lang="tr-TR" sz="3000" dirty="0" smtClean="0">
                <a:latin typeface="Arial" pitchFamily="34" charset="0"/>
                <a:cs typeface="Arial" pitchFamily="34" charset="0"/>
              </a:rPr>
              <a:t>sıfır </a:t>
            </a:r>
            <a:r>
              <a:rPr lang="tr-TR" sz="3000" dirty="0">
                <a:latin typeface="Arial" pitchFamily="34" charset="0"/>
                <a:cs typeface="Arial" pitchFamily="34" charset="0"/>
              </a:rPr>
              <a:t>sürüm </a:t>
            </a:r>
            <a:r>
              <a:rPr lang="tr-TR" sz="3000" dirty="0" smtClean="0">
                <a:latin typeface="Arial" pitchFamily="34" charset="0"/>
                <a:cs typeface="Arial" pitchFamily="34" charset="0"/>
              </a:rPr>
              <a:t>yöntemlerinin çevre </a:t>
            </a:r>
            <a:r>
              <a:rPr lang="tr-TR" sz="3000" dirty="0">
                <a:latin typeface="Arial" pitchFamily="34" charset="0"/>
                <a:cs typeface="Arial" pitchFamily="34" charset="0"/>
              </a:rPr>
              <a:t>dostu bir </a:t>
            </a:r>
            <a:r>
              <a:rPr lang="tr-TR" sz="3000" dirty="0" smtClean="0">
                <a:latin typeface="Arial" pitchFamily="34" charset="0"/>
                <a:cs typeface="Arial" pitchFamily="34" charset="0"/>
              </a:rPr>
              <a:t>kullanım </a:t>
            </a:r>
            <a:r>
              <a:rPr lang="tr-TR" sz="3000" dirty="0">
                <a:latin typeface="Arial" pitchFamily="34" charset="0"/>
                <a:cs typeface="Arial" pitchFamily="34" charset="0"/>
              </a:rPr>
              <a:t>biçimine </a:t>
            </a:r>
            <a:r>
              <a:rPr lang="tr-TR" sz="3000" dirty="0" smtClean="0">
                <a:latin typeface="Arial" pitchFamily="34" charset="0"/>
                <a:cs typeface="Arial" pitchFamily="34" charset="0"/>
              </a:rPr>
              <a:t>dönüştürülmesi</a:t>
            </a:r>
            <a:r>
              <a:rPr lang="tr-TR" sz="3000" dirty="0">
                <a:latin typeface="Arial" pitchFamily="34" charset="0"/>
                <a:cs typeface="Arial" pitchFamily="34" charset="0"/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5554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dirty="0">
                <a:latin typeface="Arial" pitchFamily="34" charset="0"/>
                <a:cs typeface="Arial" pitchFamily="34" charset="0"/>
              </a:rPr>
              <a:t>S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eleksiyonla </a:t>
            </a:r>
            <a:r>
              <a:rPr lang="tr-TR" dirty="0">
                <a:latin typeface="Arial" pitchFamily="34" charset="0"/>
                <a:cs typeface="Arial" pitchFamily="34" charset="0"/>
              </a:rPr>
              <a:t>çakılı/uzun süreli arazi denemeleriyle Tarım ve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Köyişleri</a:t>
            </a:r>
            <a:r>
              <a:rPr lang="tr-TR" dirty="0">
                <a:latin typeface="Arial" pitchFamily="34" charset="0"/>
                <a:cs typeface="Arial" pitchFamily="34" charset="0"/>
              </a:rPr>
              <a:t> Bakanlığı Araştırma Enstitülerinde 1930'lardan beri denenen geleneksel bitkilerin kullanılmasıyla yeni bitki üretim döngülerinin oluşturulması (bitki ekim nöbeti) ve Sürdürülebilir Gübre Yönetimi (SGY) programlarının geliştirilmesiyle seçilmiş ekosistemlerin/havza ve/veya alt havzaların güncelleştirilmiş toprak kullanım haritalarına dayalı SAY programları oluşturulmuş olacaktır.</a:t>
            </a:r>
          </a:p>
          <a:p>
            <a:pPr algn="just"/>
            <a:endParaRPr lang="tr-T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92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/>
              <a:t>Sürdürülebilir Arazi Yönetimi (SAY) </a:t>
            </a:r>
            <a:r>
              <a:rPr lang="tr-TR" sz="3600" b="1" dirty="0" smtClean="0"/>
              <a:t>yaklaşımı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9512" y="1628800"/>
            <a:ext cx="8856984" cy="4896544"/>
          </a:xfrm>
          <a:noFill/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Arial" pitchFamily="34" charset="0"/>
                <a:cs typeface="Arial" pitchFamily="34" charset="0"/>
              </a:rPr>
              <a:t>Doğal 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kaynaklar ve özellikle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biyolojik çeşitliliğin korunmasıyla çelişmemesi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bozulmuş doğal alanların 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ise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niteliğini yitirmiş alanlar olarak anılıp başka 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amaçlarla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kullanıma açılmasından 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çok, bu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alanların restorasyonunun yapılarak 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tekrar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doğaya kazandırılmasına çalışılmalıdır 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ve/veya SAY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programlarının hazırlanarak 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insan faktörü ile birlikte dikkate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alınmalıdır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. Bunun tersi uygulamalar, bu tür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doğal alanların 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yok edilmesini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hızlandıracağından 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erozyonun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artmasına 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neden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olacaktır.</a:t>
            </a:r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28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Teknik nedenler;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712968" cy="5256584"/>
          </a:xfrm>
          <a:noFill/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2800" dirty="0">
                <a:latin typeface="Arial" pitchFamily="34" charset="0"/>
                <a:cs typeface="Arial" pitchFamily="34" charset="0"/>
              </a:rPr>
              <a:t>arazilerin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doğal 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nitelik ve yeteneklerine uygun biçimde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kullanılmaması,</a:t>
            </a:r>
            <a:endParaRPr lang="tr-TR" sz="28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800" dirty="0" smtClean="0">
                <a:latin typeface="Arial" pitchFamily="34" charset="0"/>
                <a:cs typeface="Arial" pitchFamily="34" charset="0"/>
              </a:rPr>
              <a:t> doğal 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bitki örtüsünün bitki ticareti,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tarım 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ve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yerleşim alanı oluşturmak amacıyla yok edilmesi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Font typeface="Wingdings" pitchFamily="2" charset="2"/>
              <a:buChar char="Ø"/>
            </a:pPr>
            <a:r>
              <a:rPr lang="tr-T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dik ve çok dik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eğimlerde korumasız tarım yapılması,</a:t>
            </a:r>
            <a:endParaRPr lang="tr-TR" sz="28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800" dirty="0" smtClean="0">
                <a:latin typeface="Arial" pitchFamily="34" charset="0"/>
                <a:cs typeface="Arial" pitchFamily="34" charset="0"/>
              </a:rPr>
              <a:t> geniş 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alanlarda nadas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uygulanması,</a:t>
            </a:r>
            <a:endParaRPr lang="tr-TR" sz="28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800" dirty="0" smtClean="0">
                <a:latin typeface="Arial" pitchFamily="34" charset="0"/>
                <a:cs typeface="Arial" pitchFamily="34" charset="0"/>
              </a:rPr>
              <a:t> anızların yakılması 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Font typeface="Wingdings" pitchFamily="2" charset="2"/>
              <a:buChar char="Ø"/>
            </a:pPr>
            <a:r>
              <a:rPr lang="tr-T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arazi uygunluk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sınıfları 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ve alt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sınıflarına 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uyumlu kültür bitkileri deseni veya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uygun ekim 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nöbetleri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uygulanmaması,</a:t>
            </a:r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60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>
                <a:latin typeface="Arial" pitchFamily="34" charset="0"/>
                <a:cs typeface="Arial" pitchFamily="34" charset="0"/>
              </a:rPr>
              <a:t>gübre ve pestisit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kullanımında </a:t>
            </a:r>
            <a:r>
              <a:rPr lang="tr-TR" dirty="0">
                <a:latin typeface="Arial" pitchFamily="34" charset="0"/>
                <a:cs typeface="Arial" pitchFamily="34" charset="0"/>
              </a:rPr>
              <a:t>bilimsel ölçütlere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uyulmaması,</a:t>
            </a:r>
            <a:endParaRPr lang="tr-TR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 ormansızlaşma</a:t>
            </a:r>
            <a:r>
              <a:rPr lang="tr-TR" dirty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 meraların </a:t>
            </a:r>
            <a:r>
              <a:rPr lang="tr-TR" dirty="0">
                <a:latin typeface="Arial" pitchFamily="34" charset="0"/>
                <a:cs typeface="Arial" pitchFamily="34" charset="0"/>
              </a:rPr>
              <a:t>düzensiz, kontrolsüz,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zamansız </a:t>
            </a:r>
            <a:r>
              <a:rPr lang="tr-TR" dirty="0">
                <a:latin typeface="Arial" pitchFamily="34" charset="0"/>
                <a:cs typeface="Arial" pitchFamily="34" charset="0"/>
              </a:rPr>
              <a:t>ve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ağır </a:t>
            </a:r>
            <a:r>
              <a:rPr lang="tr-TR" dirty="0">
                <a:latin typeface="Arial" pitchFamily="34" charset="0"/>
                <a:cs typeface="Arial" pitchFamily="34" charset="0"/>
              </a:rPr>
              <a:t>biçimde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otlatılmaları,</a:t>
            </a:r>
            <a:endParaRPr lang="tr-TR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>
                <a:latin typeface="Arial" pitchFamily="34" charset="0"/>
                <a:cs typeface="Arial" pitchFamily="34" charset="0"/>
              </a:rPr>
              <a:t>gerekli bitkisel, kültürel ve fiziksel toprak koruma önlemlerinin yeterince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alınmaması,</a:t>
            </a:r>
            <a:endParaRPr lang="tr-TR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>
                <a:latin typeface="Arial" pitchFamily="34" charset="0"/>
                <a:cs typeface="Arial" pitchFamily="34" charset="0"/>
              </a:rPr>
              <a:t>hidrolojik döngünün yapay yollarla etkilenmesi,</a:t>
            </a:r>
          </a:p>
        </p:txBody>
      </p:sp>
    </p:spTree>
    <p:extLst>
      <p:ext uri="{BB962C8B-B14F-4D97-AF65-F5344CB8AC3E}">
        <p14:creationId xmlns:p14="http://schemas.microsoft.com/office/powerpoint/2010/main" val="261171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noFill/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lans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ı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zca </a:t>
            </a:r>
            <a:r>
              <a:rPr lang="es-ES" dirty="0">
                <a:latin typeface="Arial" pitchFamily="34" charset="0"/>
                <a:cs typeface="Arial" pitchFamily="34" charset="0"/>
              </a:rPr>
              <a:t>ve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yanl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ış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yap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ı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lan </a:t>
            </a:r>
            <a:r>
              <a:rPr lang="es-ES" dirty="0">
                <a:latin typeface="Arial" pitchFamily="34" charset="0"/>
                <a:cs typeface="Arial" pitchFamily="34" charset="0"/>
              </a:rPr>
              <a:t>sulamalar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,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Su kaynaklarının </a:t>
            </a:r>
            <a:r>
              <a:rPr lang="tr-TR" dirty="0">
                <a:latin typeface="Arial" pitchFamily="34" charset="0"/>
                <a:cs typeface="Arial" pitchFamily="34" charset="0"/>
              </a:rPr>
              <a:t>ve sulama suyunun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kullanılma oranının </a:t>
            </a:r>
            <a:r>
              <a:rPr lang="tr-TR" dirty="0">
                <a:latin typeface="Arial" pitchFamily="34" charset="0"/>
                <a:cs typeface="Arial" pitchFamily="34" charset="0"/>
              </a:rPr>
              <a:t>ve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randımanının düşüklüğü</a:t>
            </a:r>
            <a:r>
              <a:rPr lang="tr-TR" dirty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Yanlış </a:t>
            </a:r>
            <a:r>
              <a:rPr lang="tr-TR" dirty="0">
                <a:latin typeface="Arial" pitchFamily="34" charset="0"/>
                <a:cs typeface="Arial" pitchFamily="34" charset="0"/>
              </a:rPr>
              <a:t>uygulanan sulamalar,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Toprak kirliliği </a:t>
            </a:r>
            <a:r>
              <a:rPr lang="tr-TR" dirty="0">
                <a:latin typeface="Arial" pitchFamily="34" charset="0"/>
                <a:cs typeface="Arial" pitchFamily="34" charset="0"/>
              </a:rPr>
              <a:t>(endüstriyel ve evsel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atıklar </a:t>
            </a:r>
            <a:r>
              <a:rPr lang="tr-TR" dirty="0">
                <a:latin typeface="Arial" pitchFamily="34" charset="0"/>
                <a:cs typeface="Arial" pitchFamily="34" charset="0"/>
              </a:rPr>
              <a:t>nedeniyle)</a:t>
            </a:r>
          </a:p>
          <a:p>
            <a:pPr marL="0" indent="0">
              <a:buNone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şeklinde </a:t>
            </a:r>
            <a:r>
              <a:rPr lang="tr-TR" dirty="0">
                <a:latin typeface="Arial" pitchFamily="34" charset="0"/>
                <a:cs typeface="Arial" pitchFamily="34" charset="0"/>
              </a:rPr>
              <a:t>özetlenebilir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.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6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-30480" y="137160"/>
            <a:ext cx="9031480" cy="6720840"/>
          </a:xfrm>
          <a:noFill/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000" dirty="0">
                <a:latin typeface="Arial" pitchFamily="34" charset="0"/>
                <a:cs typeface="Arial" pitchFamily="34" charset="0"/>
              </a:rPr>
              <a:t>Toprak koruma, sürdürülebilir 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kalkınma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ormanların 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ve 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tarım alanlarının sürdürülebilirliği, doğal kaynakların muhafazası 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gibi konularda faaliyet gösteren ve özellikle BMÇMS 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Eylem Programının uygulanmasında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, izlenmesinde ve 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değerlendirilmesinde katkı 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ve 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görüşlerinden yararlanılabilecek STK'ların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başlıcaları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şunlardır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 algn="just">
              <a:buNone/>
            </a:pPr>
            <a:r>
              <a:rPr lang="tr-TR" sz="2000" dirty="0">
                <a:latin typeface="Arial" pitchFamily="34" charset="0"/>
                <a:cs typeface="Arial" pitchFamily="34" charset="0"/>
              </a:rPr>
              <a:t>·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Türkiye Toprak Bilimi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Derneği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,</a:t>
            </a:r>
          </a:p>
          <a:p>
            <a:pPr marL="0" indent="0" algn="just">
              <a:buNone/>
            </a:pPr>
            <a:r>
              <a:rPr lang="tr-TR" sz="2400" dirty="0">
                <a:latin typeface="Arial" pitchFamily="34" charset="0"/>
                <a:cs typeface="Arial" pitchFamily="34" charset="0"/>
              </a:rPr>
              <a:t>· Orman Mühendisleri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Odası,</a:t>
            </a:r>
            <a:endParaRPr lang="tr-TR" sz="2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Arial" pitchFamily="34" charset="0"/>
                <a:cs typeface="Arial" pitchFamily="34" charset="0"/>
              </a:rPr>
              <a:t>· Türkiye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Ormancılar Derneği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,</a:t>
            </a:r>
          </a:p>
          <a:p>
            <a:pPr marL="0" indent="0" algn="just">
              <a:buNone/>
            </a:pPr>
            <a:r>
              <a:rPr lang="tr-TR" sz="2400" dirty="0">
                <a:latin typeface="Arial" pitchFamily="34" charset="0"/>
                <a:cs typeface="Arial" pitchFamily="34" charset="0"/>
              </a:rPr>
              <a:t>· Türkiye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Kalkınma Vakfı,</a:t>
            </a:r>
            <a:endParaRPr lang="tr-TR" sz="2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Arial" pitchFamily="34" charset="0"/>
                <a:cs typeface="Arial" pitchFamily="34" charset="0"/>
              </a:rPr>
              <a:t>·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Doğal Hayatı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Koruma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Derneği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,</a:t>
            </a:r>
          </a:p>
          <a:p>
            <a:pPr marL="0" indent="0" algn="just">
              <a:buNone/>
            </a:pPr>
            <a:r>
              <a:rPr lang="tr-TR" sz="2400" dirty="0">
                <a:latin typeface="Arial" pitchFamily="34" charset="0"/>
                <a:cs typeface="Arial" pitchFamily="34" charset="0"/>
              </a:rPr>
              <a:t>·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TEMA,</a:t>
            </a:r>
          </a:p>
          <a:p>
            <a:pPr marL="0" indent="0" algn="just">
              <a:buNone/>
            </a:pPr>
            <a:r>
              <a:rPr lang="tr-T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ÇEKÜL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,</a:t>
            </a:r>
          </a:p>
          <a:p>
            <a:pPr marL="0" indent="0" algn="just">
              <a:buNone/>
            </a:pPr>
            <a:r>
              <a:rPr lang="tr-TR" sz="2400" dirty="0">
                <a:latin typeface="Arial" pitchFamily="34" charset="0"/>
                <a:cs typeface="Arial" pitchFamily="34" charset="0"/>
              </a:rPr>
              <a:t>· Türkiye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Tabiatını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Koruma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Derneği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,</a:t>
            </a:r>
          </a:p>
          <a:p>
            <a:pPr marL="0" indent="0" algn="just">
              <a:buNone/>
            </a:pPr>
            <a:r>
              <a:rPr lang="tr-TR" sz="2400" dirty="0">
                <a:latin typeface="Arial" pitchFamily="34" charset="0"/>
                <a:cs typeface="Arial" pitchFamily="34" charset="0"/>
              </a:rPr>
              <a:t>· Çevre Koruma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ve Araştırma Vakfı 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,</a:t>
            </a:r>
          </a:p>
          <a:p>
            <a:pPr marL="0" indent="0" algn="just">
              <a:buNone/>
            </a:pPr>
            <a:r>
              <a:rPr lang="tr-TR" sz="2400" dirty="0">
                <a:latin typeface="Arial" pitchFamily="34" charset="0"/>
                <a:cs typeface="Arial" pitchFamily="34" charset="0"/>
              </a:rPr>
              <a:t>· ORKOOP.</a:t>
            </a:r>
          </a:p>
        </p:txBody>
      </p:sp>
    </p:spTree>
    <p:extLst>
      <p:ext uri="{BB962C8B-B14F-4D97-AF65-F5344CB8AC3E}">
        <p14:creationId xmlns:p14="http://schemas.microsoft.com/office/powerpoint/2010/main" val="259195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tr-T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1. Çevre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kullanım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koruma ve denetimine yönelik olarak ülke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çapında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sektörel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arazi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kullanımın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içeren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Duyarlı Alanların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Belirlenmesi”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çalışmalarının başlatılması.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2. Küçük sanayi sitelerinin yer seçiminde imar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planlarının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uygulayacısı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olan belediyelere ve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ilgili bakanlıklara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veri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sağlanması.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Ayrıntılı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toprak etütleri ve haritalama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çalışmaları yapılarak toprakların değişik kullanımlar karşısındaki davranışlarını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esas alan arazi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kullanım planları, havzanın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ekonomik, ekolojik,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fiziki ve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toplumsal özellikleri göz önüne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alınarak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arazinin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doğal yapısı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yeteneğine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uygun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kullanım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ş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ekilleri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uygun toprak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işleme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gübreleme, sulama sistemi, otlatma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şekli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toprak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kaybını ve bozulmasını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önleyen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diğer tarımsal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teknikleri içermesi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05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555</Words>
  <Application>Microsoft Office PowerPoint</Application>
  <PresentationFormat>Ekran Gösterisi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ÇÖLLEŞME SORUNLARI</vt:lpstr>
      <vt:lpstr>ÇÖLLEŞMENİN ÖNLENMESİ VE ETKİLERİNİN AZALTILMASINDAKI YAKLAŞIMLAR</vt:lpstr>
      <vt:lpstr>PowerPoint Sunusu</vt:lpstr>
      <vt:lpstr>Sürdürülebilir Arazi Yönetimi (SAY) yaklaşımı</vt:lpstr>
      <vt:lpstr>Teknik nedenler;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samsungg</dc:creator>
  <cp:lastModifiedBy>samsungg</cp:lastModifiedBy>
  <cp:revision>3</cp:revision>
  <dcterms:created xsi:type="dcterms:W3CDTF">2019-04-28T20:01:33Z</dcterms:created>
  <dcterms:modified xsi:type="dcterms:W3CDTF">2019-04-28T20:04:36Z</dcterms:modified>
</cp:coreProperties>
</file>