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8" r:id="rId1"/>
    <p:sldMasterId id="2147484042" r:id="rId2"/>
  </p:sldMasterIdLst>
  <p:notesMasterIdLst>
    <p:notesMasterId r:id="rId12"/>
  </p:notesMasterIdLst>
  <p:handoutMasterIdLst>
    <p:handoutMasterId r:id="rId13"/>
  </p:handoutMasterIdLst>
  <p:sldIdLst>
    <p:sldId id="256" r:id="rId3"/>
    <p:sldId id="1004" r:id="rId4"/>
    <p:sldId id="985" r:id="rId5"/>
    <p:sldId id="1010" r:id="rId6"/>
    <p:sldId id="1012" r:id="rId7"/>
    <p:sldId id="1009" r:id="rId8"/>
    <p:sldId id="1014" r:id="rId9"/>
    <p:sldId id="1015" r:id="rId10"/>
    <p:sldId id="1017" r:id="rId11"/>
  </p:sldIdLst>
  <p:sldSz cx="9144000" cy="6858000" type="screen4x3"/>
  <p:notesSz cx="9874250" cy="6797675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3300"/>
    <a:srgbClr val="CCECFF"/>
    <a:srgbClr val="FFFFFF"/>
    <a:srgbClr val="CEE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Açık Stil 1 - Vurgu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Açık Stil 2 - Vurgu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4" autoAdjust="0"/>
    <p:restoredTop sz="98991" autoAdjust="0"/>
  </p:normalViewPr>
  <p:slideViewPr>
    <p:cSldViewPr>
      <p:cViewPr varScale="1">
        <p:scale>
          <a:sx n="69" d="100"/>
          <a:sy n="69" d="100"/>
        </p:scale>
        <p:origin x="14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1232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B8DAAE-08EA-4137-9085-07A4E4C67A8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A07BAC-776A-4438-ABD3-32956E65A697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sz="2000" dirty="0">
              <a:solidFill>
                <a:schemeClr val="bg2">
                  <a:lumMod val="10000"/>
                </a:schemeClr>
              </a:solidFill>
            </a:rPr>
            <a:t>Gram-Positive Bacilli</a:t>
          </a:r>
        </a:p>
      </dgm:t>
    </dgm:pt>
    <dgm:pt modelId="{56FF9244-95F4-481D-84C9-9999586EE29A}" type="parTrans" cxnId="{6AF7BBC6-80A7-4BF5-8A6A-31816558672A}">
      <dgm:prSet/>
      <dgm:spPr/>
      <dgm:t>
        <a:bodyPr/>
        <a:lstStyle/>
        <a:p>
          <a:endParaRPr lang="en-US"/>
        </a:p>
      </dgm:t>
    </dgm:pt>
    <dgm:pt modelId="{905FE62E-52AE-4A61-AC6E-B24294898A4D}" type="sibTrans" cxnId="{6AF7BBC6-80A7-4BF5-8A6A-31816558672A}">
      <dgm:prSet/>
      <dgm:spPr/>
      <dgm:t>
        <a:bodyPr/>
        <a:lstStyle/>
        <a:p>
          <a:endParaRPr lang="en-US"/>
        </a:p>
      </dgm:t>
    </dgm:pt>
    <dgm:pt modelId="{1130AAB0-8051-4434-900C-CDA9CE236BB1}" type="pres">
      <dgm:prSet presAssocID="{B6B8DAAE-08EA-4137-9085-07A4E4C67A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B6AF793-FC88-4A62-B880-44D155B29930}" type="pres">
      <dgm:prSet presAssocID="{7BA07BAC-776A-4438-ABD3-32956E65A697}" presName="hierRoot1" presStyleCnt="0">
        <dgm:presLayoutVars>
          <dgm:hierBranch val="init"/>
        </dgm:presLayoutVars>
      </dgm:prSet>
      <dgm:spPr/>
    </dgm:pt>
    <dgm:pt modelId="{348F6A85-5DA9-435F-AA44-763050205F33}" type="pres">
      <dgm:prSet presAssocID="{7BA07BAC-776A-4438-ABD3-32956E65A697}" presName="rootComposite1" presStyleCnt="0"/>
      <dgm:spPr/>
    </dgm:pt>
    <dgm:pt modelId="{690CF0C5-65ED-4032-9A44-2DA97FFE5867}" type="pres">
      <dgm:prSet presAssocID="{7BA07BAC-776A-4438-ABD3-32956E65A697}" presName="rootText1" presStyleLbl="node0" presStyleIdx="0" presStyleCnt="1" custScaleX="251808" custLinFactNeighborX="-4404" custLinFactNeighborY="-40263">
        <dgm:presLayoutVars>
          <dgm:chPref val="3"/>
        </dgm:presLayoutVars>
      </dgm:prSet>
      <dgm:spPr/>
    </dgm:pt>
    <dgm:pt modelId="{EEE7B1BC-0D16-4962-A5A3-E67A622C3BE9}" type="pres">
      <dgm:prSet presAssocID="{7BA07BAC-776A-4438-ABD3-32956E65A697}" presName="rootConnector1" presStyleLbl="node1" presStyleIdx="0" presStyleCnt="0"/>
      <dgm:spPr/>
    </dgm:pt>
    <dgm:pt modelId="{B0D321E6-EFA5-448F-99EA-72D6FE252245}" type="pres">
      <dgm:prSet presAssocID="{7BA07BAC-776A-4438-ABD3-32956E65A697}" presName="hierChild2" presStyleCnt="0"/>
      <dgm:spPr/>
    </dgm:pt>
    <dgm:pt modelId="{D393E7E8-E43A-4263-A523-67766968CB27}" type="pres">
      <dgm:prSet presAssocID="{7BA07BAC-776A-4438-ABD3-32956E65A697}" presName="hierChild3" presStyleCnt="0"/>
      <dgm:spPr/>
    </dgm:pt>
  </dgm:ptLst>
  <dgm:cxnLst>
    <dgm:cxn modelId="{D6E9D81F-0FFC-4691-9172-F48E26475DF7}" type="presOf" srcId="{B6B8DAAE-08EA-4137-9085-07A4E4C67A86}" destId="{1130AAB0-8051-4434-900C-CDA9CE236BB1}" srcOrd="0" destOrd="0" presId="urn:microsoft.com/office/officeart/2005/8/layout/orgChart1"/>
    <dgm:cxn modelId="{2C27263E-D3EE-4B67-A28B-933D9FD32D54}" type="presOf" srcId="{7BA07BAC-776A-4438-ABD3-32956E65A697}" destId="{690CF0C5-65ED-4032-9A44-2DA97FFE5867}" srcOrd="0" destOrd="0" presId="urn:microsoft.com/office/officeart/2005/8/layout/orgChart1"/>
    <dgm:cxn modelId="{6AF7BBC6-80A7-4BF5-8A6A-31816558672A}" srcId="{B6B8DAAE-08EA-4137-9085-07A4E4C67A86}" destId="{7BA07BAC-776A-4438-ABD3-32956E65A697}" srcOrd="0" destOrd="0" parTransId="{56FF9244-95F4-481D-84C9-9999586EE29A}" sibTransId="{905FE62E-52AE-4A61-AC6E-B24294898A4D}"/>
    <dgm:cxn modelId="{CFC4B2CC-ED5C-40F4-9EFC-4D93833B3743}" type="presOf" srcId="{7BA07BAC-776A-4438-ABD3-32956E65A697}" destId="{EEE7B1BC-0D16-4962-A5A3-E67A622C3BE9}" srcOrd="1" destOrd="0" presId="urn:microsoft.com/office/officeart/2005/8/layout/orgChart1"/>
    <dgm:cxn modelId="{905E2D89-6294-4064-A981-4A6532AE9FE4}" type="presParOf" srcId="{1130AAB0-8051-4434-900C-CDA9CE236BB1}" destId="{3B6AF793-FC88-4A62-B880-44D155B29930}" srcOrd="0" destOrd="0" presId="urn:microsoft.com/office/officeart/2005/8/layout/orgChart1"/>
    <dgm:cxn modelId="{09384737-22F0-4DA3-A50F-07E9CBFBC18B}" type="presParOf" srcId="{3B6AF793-FC88-4A62-B880-44D155B29930}" destId="{348F6A85-5DA9-435F-AA44-763050205F33}" srcOrd="0" destOrd="0" presId="urn:microsoft.com/office/officeart/2005/8/layout/orgChart1"/>
    <dgm:cxn modelId="{3A4ACA82-96A5-4FD2-B84D-8A099216A2F1}" type="presParOf" srcId="{348F6A85-5DA9-435F-AA44-763050205F33}" destId="{690CF0C5-65ED-4032-9A44-2DA97FFE5867}" srcOrd="0" destOrd="0" presId="urn:microsoft.com/office/officeart/2005/8/layout/orgChart1"/>
    <dgm:cxn modelId="{4CFF7511-E4D1-4B08-84DF-BABC2A207E0F}" type="presParOf" srcId="{348F6A85-5DA9-435F-AA44-763050205F33}" destId="{EEE7B1BC-0D16-4962-A5A3-E67A622C3BE9}" srcOrd="1" destOrd="0" presId="urn:microsoft.com/office/officeart/2005/8/layout/orgChart1"/>
    <dgm:cxn modelId="{3C363072-D8D6-49FD-99D0-0C18738EB46D}" type="presParOf" srcId="{3B6AF793-FC88-4A62-B880-44D155B29930}" destId="{B0D321E6-EFA5-448F-99EA-72D6FE252245}" srcOrd="1" destOrd="0" presId="urn:microsoft.com/office/officeart/2005/8/layout/orgChart1"/>
    <dgm:cxn modelId="{C9EE2D80-D5A2-4588-BF9B-44C23025AC0A}" type="presParOf" srcId="{3B6AF793-FC88-4A62-B880-44D155B29930}" destId="{D393E7E8-E43A-4263-A523-67766968CB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B8DAAE-08EA-4137-9085-07A4E4C67A8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A07BAC-776A-4438-ABD3-32956E65A697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sz="2000" dirty="0">
              <a:solidFill>
                <a:schemeClr val="bg2">
                  <a:lumMod val="10000"/>
                </a:schemeClr>
              </a:solidFill>
            </a:rPr>
            <a:t>Spore-Forming</a:t>
          </a:r>
        </a:p>
      </dgm:t>
    </dgm:pt>
    <dgm:pt modelId="{56FF9244-95F4-481D-84C9-9999586EE29A}" type="parTrans" cxnId="{6AF7BBC6-80A7-4BF5-8A6A-31816558672A}">
      <dgm:prSet/>
      <dgm:spPr/>
      <dgm:t>
        <a:bodyPr/>
        <a:lstStyle/>
        <a:p>
          <a:endParaRPr lang="en-US"/>
        </a:p>
      </dgm:t>
    </dgm:pt>
    <dgm:pt modelId="{905FE62E-52AE-4A61-AC6E-B24294898A4D}" type="sibTrans" cxnId="{6AF7BBC6-80A7-4BF5-8A6A-31816558672A}">
      <dgm:prSet/>
      <dgm:spPr/>
      <dgm:t>
        <a:bodyPr/>
        <a:lstStyle/>
        <a:p>
          <a:endParaRPr lang="en-US"/>
        </a:p>
      </dgm:t>
    </dgm:pt>
    <dgm:pt modelId="{1130AAB0-8051-4434-900C-CDA9CE236BB1}" type="pres">
      <dgm:prSet presAssocID="{B6B8DAAE-08EA-4137-9085-07A4E4C67A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B6AF793-FC88-4A62-B880-44D155B29930}" type="pres">
      <dgm:prSet presAssocID="{7BA07BAC-776A-4438-ABD3-32956E65A697}" presName="hierRoot1" presStyleCnt="0">
        <dgm:presLayoutVars>
          <dgm:hierBranch val="init"/>
        </dgm:presLayoutVars>
      </dgm:prSet>
      <dgm:spPr/>
    </dgm:pt>
    <dgm:pt modelId="{348F6A85-5DA9-435F-AA44-763050205F33}" type="pres">
      <dgm:prSet presAssocID="{7BA07BAC-776A-4438-ABD3-32956E65A697}" presName="rootComposite1" presStyleCnt="0"/>
      <dgm:spPr/>
    </dgm:pt>
    <dgm:pt modelId="{690CF0C5-65ED-4032-9A44-2DA97FFE5867}" type="pres">
      <dgm:prSet presAssocID="{7BA07BAC-776A-4438-ABD3-32956E65A697}" presName="rootText1" presStyleLbl="node0" presStyleIdx="0" presStyleCnt="1" custScaleX="184086" custLinFactNeighborX="-10833" custLinFactNeighborY="-24934">
        <dgm:presLayoutVars>
          <dgm:chPref val="3"/>
        </dgm:presLayoutVars>
      </dgm:prSet>
      <dgm:spPr/>
    </dgm:pt>
    <dgm:pt modelId="{EEE7B1BC-0D16-4962-A5A3-E67A622C3BE9}" type="pres">
      <dgm:prSet presAssocID="{7BA07BAC-776A-4438-ABD3-32956E65A697}" presName="rootConnector1" presStyleLbl="node1" presStyleIdx="0" presStyleCnt="0"/>
      <dgm:spPr/>
    </dgm:pt>
    <dgm:pt modelId="{B0D321E6-EFA5-448F-99EA-72D6FE252245}" type="pres">
      <dgm:prSet presAssocID="{7BA07BAC-776A-4438-ABD3-32956E65A697}" presName="hierChild2" presStyleCnt="0"/>
      <dgm:spPr/>
    </dgm:pt>
    <dgm:pt modelId="{D393E7E8-E43A-4263-A523-67766968CB27}" type="pres">
      <dgm:prSet presAssocID="{7BA07BAC-776A-4438-ABD3-32956E65A697}" presName="hierChild3" presStyleCnt="0"/>
      <dgm:spPr/>
    </dgm:pt>
  </dgm:ptLst>
  <dgm:cxnLst>
    <dgm:cxn modelId="{D6E9D81F-0FFC-4691-9172-F48E26475DF7}" type="presOf" srcId="{B6B8DAAE-08EA-4137-9085-07A4E4C67A86}" destId="{1130AAB0-8051-4434-900C-CDA9CE236BB1}" srcOrd="0" destOrd="0" presId="urn:microsoft.com/office/officeart/2005/8/layout/orgChart1"/>
    <dgm:cxn modelId="{2C27263E-D3EE-4B67-A28B-933D9FD32D54}" type="presOf" srcId="{7BA07BAC-776A-4438-ABD3-32956E65A697}" destId="{690CF0C5-65ED-4032-9A44-2DA97FFE5867}" srcOrd="0" destOrd="0" presId="urn:microsoft.com/office/officeart/2005/8/layout/orgChart1"/>
    <dgm:cxn modelId="{6AF7BBC6-80A7-4BF5-8A6A-31816558672A}" srcId="{B6B8DAAE-08EA-4137-9085-07A4E4C67A86}" destId="{7BA07BAC-776A-4438-ABD3-32956E65A697}" srcOrd="0" destOrd="0" parTransId="{56FF9244-95F4-481D-84C9-9999586EE29A}" sibTransId="{905FE62E-52AE-4A61-AC6E-B24294898A4D}"/>
    <dgm:cxn modelId="{CFC4B2CC-ED5C-40F4-9EFC-4D93833B3743}" type="presOf" srcId="{7BA07BAC-776A-4438-ABD3-32956E65A697}" destId="{EEE7B1BC-0D16-4962-A5A3-E67A622C3BE9}" srcOrd="1" destOrd="0" presId="urn:microsoft.com/office/officeart/2005/8/layout/orgChart1"/>
    <dgm:cxn modelId="{905E2D89-6294-4064-A981-4A6532AE9FE4}" type="presParOf" srcId="{1130AAB0-8051-4434-900C-CDA9CE236BB1}" destId="{3B6AF793-FC88-4A62-B880-44D155B29930}" srcOrd="0" destOrd="0" presId="urn:microsoft.com/office/officeart/2005/8/layout/orgChart1"/>
    <dgm:cxn modelId="{09384737-22F0-4DA3-A50F-07E9CBFBC18B}" type="presParOf" srcId="{3B6AF793-FC88-4A62-B880-44D155B29930}" destId="{348F6A85-5DA9-435F-AA44-763050205F33}" srcOrd="0" destOrd="0" presId="urn:microsoft.com/office/officeart/2005/8/layout/orgChart1"/>
    <dgm:cxn modelId="{3A4ACA82-96A5-4FD2-B84D-8A099216A2F1}" type="presParOf" srcId="{348F6A85-5DA9-435F-AA44-763050205F33}" destId="{690CF0C5-65ED-4032-9A44-2DA97FFE5867}" srcOrd="0" destOrd="0" presId="urn:microsoft.com/office/officeart/2005/8/layout/orgChart1"/>
    <dgm:cxn modelId="{4CFF7511-E4D1-4B08-84DF-BABC2A207E0F}" type="presParOf" srcId="{348F6A85-5DA9-435F-AA44-763050205F33}" destId="{EEE7B1BC-0D16-4962-A5A3-E67A622C3BE9}" srcOrd="1" destOrd="0" presId="urn:microsoft.com/office/officeart/2005/8/layout/orgChart1"/>
    <dgm:cxn modelId="{3C363072-D8D6-49FD-99D0-0C18738EB46D}" type="presParOf" srcId="{3B6AF793-FC88-4A62-B880-44D155B29930}" destId="{B0D321E6-EFA5-448F-99EA-72D6FE252245}" srcOrd="1" destOrd="0" presId="urn:microsoft.com/office/officeart/2005/8/layout/orgChart1"/>
    <dgm:cxn modelId="{C9EE2D80-D5A2-4588-BF9B-44C23025AC0A}" type="presParOf" srcId="{3B6AF793-FC88-4A62-B880-44D155B29930}" destId="{D393E7E8-E43A-4263-A523-67766968CB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CF0C5-65ED-4032-9A44-2DA97FFE5867}">
      <dsp:nvSpPr>
        <dsp:cNvPr id="0" name=""/>
        <dsp:cNvSpPr/>
      </dsp:nvSpPr>
      <dsp:spPr>
        <a:xfrm>
          <a:off x="2704818" y="0"/>
          <a:ext cx="2913390" cy="578494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2">
                  <a:lumMod val="10000"/>
                </a:schemeClr>
              </a:solidFill>
            </a:rPr>
            <a:t>Gram-Positive Bacilli</a:t>
          </a:r>
        </a:p>
      </dsp:txBody>
      <dsp:txXfrm>
        <a:off x="2704818" y="0"/>
        <a:ext cx="2913390" cy="5784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CF0C5-65ED-4032-9A44-2DA97FFE5867}">
      <dsp:nvSpPr>
        <dsp:cNvPr id="0" name=""/>
        <dsp:cNvSpPr/>
      </dsp:nvSpPr>
      <dsp:spPr>
        <a:xfrm>
          <a:off x="1068194" y="0"/>
          <a:ext cx="2018527" cy="54825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2">
                  <a:lumMod val="10000"/>
                </a:schemeClr>
              </a:solidFill>
            </a:rPr>
            <a:t>Spore-Forming</a:t>
          </a:r>
        </a:p>
      </dsp:txBody>
      <dsp:txXfrm>
        <a:off x="1068194" y="0"/>
        <a:ext cx="2018527" cy="548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842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3124" y="0"/>
            <a:ext cx="4278842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64F87CB-3F60-47F2-B241-A3D48EF75FD9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613"/>
            <a:ext cx="4278842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3124" y="6456613"/>
            <a:ext cx="4278842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57BC99E-FDE1-4033-9C81-DDF120ACA5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229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842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3124" y="0"/>
            <a:ext cx="4278842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520E561-E05F-4473-91B6-6836586720C6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8500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6" y="3228896"/>
            <a:ext cx="7899399" cy="3058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613"/>
            <a:ext cx="4278842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3124" y="6456613"/>
            <a:ext cx="4278842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125D09A-1C1F-4925-AB07-1E802CE51AD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310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/>
          </a:p>
        </p:txBody>
      </p:sp>
      <p:sp>
        <p:nvSpPr>
          <p:cNvPr id="92164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231FA9-7343-4778-AFCD-4FDC88A622F5}" type="slidenum">
              <a:rPr lang="tr-TR" altLang="tr-TR" smtClean="0"/>
              <a:pPr/>
              <a:t>1</a:t>
            </a:fld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7C5BE-6F7F-48F7-866E-1BBC9B3B4F92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06B9718-4388-4EC4-BA86-9F23FDA69F6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1D95E3-8F49-4BCF-9834-A394149970F6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CCBA3-B24E-4E47-B630-450D604D701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1CFF11-01AC-43D5-99AB-5047C8E3A238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A7C84-DC09-4039-B102-8069AD4EA9F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5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1C2D6F13-24EB-4DE7-AAF0-B3055A383AF2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/>
                </a:solidFill>
                <a:cs typeface="Arial" charset="0"/>
              </a:defRPr>
            </a:lvl1pPr>
          </a:lstStyle>
          <a:p>
            <a:pPr>
              <a:defRPr/>
            </a:pPr>
            <a:fld id="{428576B1-DA9F-492D-953D-130B0F22341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963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7359A427-BADC-4038-9AD3-B73270A8932F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732885D4-7C5D-459B-AEC9-814BCA0D95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095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6F43F32-4601-4908-96A7-441592B2CC43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B4463B3-FE82-40C5-992E-D4AC7404DA8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091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5494557-B776-4D7C-B750-1A32E9A79D21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AC587F26-874E-461A-B052-262F90E4C1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354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350866A-8654-4A7A-AD07-B8637CBFA0B1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7584CA4-546D-44DA-991C-12F9946447C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892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089811A-26F4-4505-BB5D-0D75680FBA9B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3562059F-2D7D-41AA-A492-26A99824EEE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8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1A1EAD1-C39A-46CC-B290-5DCF63655C51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792B50C-657C-4118-9C4C-C9301E34801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085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24AAFA9-C56D-4A6A-9654-EF1B0E0A9B2C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F9FC804-DB95-4D65-BA68-D0094940290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968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95205B-ACE4-4CD2-8CE6-BD46D982FD75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9D859-BD3C-41A1-AB19-B5A8AAC29F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6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DD3F06C-7383-4E0E-AE47-A29463308034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/>
                </a:solidFill>
                <a:cs typeface="Arial" charset="0"/>
              </a:defRPr>
            </a:lvl1pPr>
          </a:lstStyle>
          <a:p>
            <a:pPr>
              <a:defRPr/>
            </a:pPr>
            <a:fld id="{1D35E06F-78BB-4461-ADE3-1EDC3CAA55B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5274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A023CC15-CE42-4715-9019-EEAEA0A6B6E1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BD2D918-C44F-4260-B533-541992213E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492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75B0F23-4522-43F0-9B9E-26E3807C29FC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9D5C811-D1F3-4F21-8419-A89EAD5ED3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97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29EBA-2583-4512-AE7E-EFC8EA002ACC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10C23A4-5208-4B08-8405-F8ACEB81F37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0C30F1-604D-4B8E-AE17-B98E8DAB5F26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FF1FC-1193-48B7-8198-56C72DCF159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3CF4DD-467D-4681-9A26-2785A63BBDDB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72E84F-10EF-478C-9A9D-A65A132F1F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1FCA41-A579-44A9-A129-3106D5ECD7CB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0B0AF1-FD5D-4A78-BEF1-5942B117B69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2FBC7A-6834-4D8D-9514-4B11C811A176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4B66E-BC4D-40EC-8347-69BD81850A9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4E3AAF-C166-4F11-92E3-A2B201A03D98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2235E-284A-40EB-A9AE-F208EAFB015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CC8AC6-0716-4243-92EE-6141F0F87CE7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542DFB7-D29A-4588-9232-C957C088525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502532-F15F-435F-A511-50A3AA3E592A}" type="datetimeFigureOut">
              <a:rPr lang="tr-TR" smtClean="0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DCAF3D-4ED4-44CC-9137-C85568D1453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  <p:sldLayoutId id="2147484020" r:id="rId2"/>
    <p:sldLayoutId id="2147484021" r:id="rId3"/>
    <p:sldLayoutId id="2147484022" r:id="rId4"/>
    <p:sldLayoutId id="2147484023" r:id="rId5"/>
    <p:sldLayoutId id="2147484024" r:id="rId6"/>
    <p:sldLayoutId id="2147484025" r:id="rId7"/>
    <p:sldLayoutId id="2147484026" r:id="rId8"/>
    <p:sldLayoutId id="2147484027" r:id="rId9"/>
    <p:sldLayoutId id="2147484028" r:id="rId10"/>
    <p:sldLayoutId id="214748402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0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fld id="{6FA1EDC1-8FED-4FC8-8E33-400752B4AFDB}" type="datetimeFigureOut">
              <a:rPr lang="tr-TR"/>
              <a:pPr>
                <a:defRPr/>
              </a:pPr>
              <a:t>10.04.2018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416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219" y="5885656"/>
            <a:ext cx="1316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rgbClr val="2D82F4"/>
                </a:solidFill>
                <a:cs typeface="+mn-cs"/>
              </a:defRPr>
            </a:lvl1pPr>
          </a:lstStyle>
          <a:p>
            <a:pPr>
              <a:defRPr/>
            </a:pPr>
            <a:fld id="{156803FC-8E14-4D3D-AAA7-883CDC3D9F7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001125" y="0"/>
            <a:ext cx="142875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01125" y="1371600"/>
            <a:ext cx="142875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57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 spc="-6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ts val="600"/>
        </a:spcAft>
        <a:buFont typeface="Arial" charset="0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Yuvarlatılmış Dikdörtgen 2"/>
          <p:cNvSpPr/>
          <p:nvPr/>
        </p:nvSpPr>
        <p:spPr>
          <a:xfrm>
            <a:off x="2699791" y="5354632"/>
            <a:ext cx="3744416" cy="5545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Yuvarlatılmış Dikdörtgen 1"/>
          <p:cNvSpPr/>
          <p:nvPr/>
        </p:nvSpPr>
        <p:spPr>
          <a:xfrm>
            <a:off x="1403648" y="2420888"/>
            <a:ext cx="6048672" cy="1612104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1" name="5 Metin kutusu"/>
          <p:cNvSpPr txBox="1">
            <a:spLocks noChangeArrowheads="1"/>
          </p:cNvSpPr>
          <p:nvPr/>
        </p:nvSpPr>
        <p:spPr bwMode="auto">
          <a:xfrm>
            <a:off x="251033" y="2492896"/>
            <a:ext cx="864193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altLang="tr-TR" sz="4400" b="1" dirty="0">
                <a:solidFill>
                  <a:srgbClr val="2D82F4">
                    <a:lumMod val="50000"/>
                  </a:srgbClr>
                </a:solidFill>
                <a:cs typeface="Arial" charset="0"/>
              </a:rPr>
              <a:t>PHARMACEUTICAL MICROBIOLOGY </a:t>
            </a:r>
          </a:p>
          <a:p>
            <a:pPr algn="ctr"/>
            <a:r>
              <a:rPr lang="tr-TR" altLang="tr-TR" sz="4400" b="1" dirty="0">
                <a:solidFill>
                  <a:schemeClr val="tx2">
                    <a:lumMod val="50000"/>
                  </a:schemeClr>
                </a:solidFill>
              </a:rPr>
              <a:t>	</a:t>
            </a:r>
          </a:p>
          <a:p>
            <a:pPr algn="ctr"/>
            <a:r>
              <a:rPr lang="tr-TR" altLang="tr-TR" sz="2800" b="1" dirty="0">
                <a:solidFill>
                  <a:schemeClr val="tx2">
                    <a:lumMod val="50000"/>
                  </a:schemeClr>
                </a:solidFill>
              </a:rPr>
              <a:t>		       </a:t>
            </a:r>
          </a:p>
          <a:p>
            <a:pPr algn="ctr"/>
            <a:endParaRPr lang="tr-TR" altLang="tr-TR" sz="2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tr-TR" altLang="tr-TR" sz="2800" b="1" dirty="0">
                <a:solidFill>
                  <a:schemeClr val="tx2">
                    <a:lumMod val="50000"/>
                  </a:schemeClr>
                </a:solidFill>
              </a:rPr>
              <a:t>Dr. Müjde ERYILMAZ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96021"/>
            <a:ext cx="1711333" cy="1612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yagram 6">
            <a:extLst>
              <a:ext uri="{FF2B5EF4-FFF2-40B4-BE49-F238E27FC236}">
                <a16:creationId xmlns:a16="http://schemas.microsoft.com/office/drawing/2014/main" id="{E8B4EF6E-53F8-4583-948D-DE61190290B5}"/>
              </a:ext>
            </a:extLst>
          </p:cNvPr>
          <p:cNvGraphicFramePr/>
          <p:nvPr/>
        </p:nvGraphicFramePr>
        <p:xfrm>
          <a:off x="232052" y="311854"/>
          <a:ext cx="8424936" cy="578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Düz Bağlayıcı 3">
            <a:extLst>
              <a:ext uri="{FF2B5EF4-FFF2-40B4-BE49-F238E27FC236}">
                <a16:creationId xmlns:a16="http://schemas.microsoft.com/office/drawing/2014/main" id="{08385230-6561-4099-BF09-8EF4BAAE97B6}"/>
              </a:ext>
            </a:extLst>
          </p:cNvPr>
          <p:cNvSpPr/>
          <p:nvPr/>
        </p:nvSpPr>
        <p:spPr>
          <a:xfrm>
            <a:off x="5583481" y="844983"/>
            <a:ext cx="1668009" cy="57897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89489"/>
                </a:lnTo>
                <a:lnTo>
                  <a:pt x="1668009" y="289489"/>
                </a:lnTo>
                <a:lnTo>
                  <a:pt x="1668009" y="57897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Düz Bağlayıcı 3">
            <a:extLst>
              <a:ext uri="{FF2B5EF4-FFF2-40B4-BE49-F238E27FC236}">
                <a16:creationId xmlns:a16="http://schemas.microsoft.com/office/drawing/2014/main" id="{AF1A8382-DD9F-495A-B7BF-358B6E201E8A}"/>
              </a:ext>
            </a:extLst>
          </p:cNvPr>
          <p:cNvSpPr/>
          <p:nvPr/>
        </p:nvSpPr>
        <p:spPr>
          <a:xfrm>
            <a:off x="1514323" y="907355"/>
            <a:ext cx="1668009" cy="57897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668009" y="0"/>
                </a:moveTo>
                <a:lnTo>
                  <a:pt x="1668009" y="289489"/>
                </a:lnTo>
                <a:lnTo>
                  <a:pt x="0" y="289489"/>
                </a:lnTo>
                <a:lnTo>
                  <a:pt x="0" y="57897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27" name="Diyagram 26">
            <a:extLst>
              <a:ext uri="{FF2B5EF4-FFF2-40B4-BE49-F238E27FC236}">
                <a16:creationId xmlns:a16="http://schemas.microsoft.com/office/drawing/2014/main" id="{34C1EB91-F22B-45C6-A18F-BD159001CD6E}"/>
              </a:ext>
            </a:extLst>
          </p:cNvPr>
          <p:cNvGraphicFramePr/>
          <p:nvPr/>
        </p:nvGraphicFramePr>
        <p:xfrm>
          <a:off x="-652885" y="1441982"/>
          <a:ext cx="4392488" cy="54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8" name="Grup 27">
            <a:extLst>
              <a:ext uri="{FF2B5EF4-FFF2-40B4-BE49-F238E27FC236}">
                <a16:creationId xmlns:a16="http://schemas.microsoft.com/office/drawing/2014/main" id="{B745F9FA-2843-49A2-89D2-191F87D23FC2}"/>
              </a:ext>
            </a:extLst>
          </p:cNvPr>
          <p:cNvGrpSpPr/>
          <p:nvPr/>
        </p:nvGrpSpPr>
        <p:grpSpPr>
          <a:xfrm>
            <a:off x="4860032" y="1437969"/>
            <a:ext cx="3986102" cy="578978"/>
            <a:chOff x="700855" y="279"/>
            <a:chExt cx="2990776" cy="812331"/>
          </a:xfrm>
        </p:grpSpPr>
        <p:sp>
          <p:nvSpPr>
            <p:cNvPr id="29" name="Dikdörtgen 28">
              <a:extLst>
                <a:ext uri="{FF2B5EF4-FFF2-40B4-BE49-F238E27FC236}">
                  <a16:creationId xmlns:a16="http://schemas.microsoft.com/office/drawing/2014/main" id="{C57D51C1-0B1A-4587-A6DD-2BDA32BA52D6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Metin kutusu 29">
              <a:extLst>
                <a:ext uri="{FF2B5EF4-FFF2-40B4-BE49-F238E27FC236}">
                  <a16:creationId xmlns:a16="http://schemas.microsoft.com/office/drawing/2014/main" id="{098A5716-A4CB-48A9-8CF3-8C1D78CE7984}"/>
                </a:ext>
              </a:extLst>
            </p:cNvPr>
            <p:cNvSpPr txBox="1"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Aft>
                  <a:spcPct val="35000"/>
                </a:spcAft>
              </a:pP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Non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-</a:t>
              </a:r>
              <a:r>
                <a:rPr lang="en-US" sz="2000" dirty="0">
                  <a:solidFill>
                    <a:schemeClr val="bg2">
                      <a:lumMod val="10000"/>
                    </a:schemeClr>
                  </a:solidFill>
                </a:rPr>
                <a:t>Spore-Forming</a:t>
              </a:r>
              <a:endParaRPr lang="en-US" sz="2000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grpSp>
        <p:nvGrpSpPr>
          <p:cNvPr id="31" name="Grup 30">
            <a:extLst>
              <a:ext uri="{FF2B5EF4-FFF2-40B4-BE49-F238E27FC236}">
                <a16:creationId xmlns:a16="http://schemas.microsoft.com/office/drawing/2014/main" id="{0359F63B-85EB-4605-BD51-B4F69EDA9926}"/>
              </a:ext>
            </a:extLst>
          </p:cNvPr>
          <p:cNvGrpSpPr/>
          <p:nvPr/>
        </p:nvGrpSpPr>
        <p:grpSpPr>
          <a:xfrm>
            <a:off x="22512" y="2547978"/>
            <a:ext cx="1370646" cy="1064260"/>
            <a:chOff x="700855" y="279"/>
            <a:chExt cx="2990776" cy="812331"/>
          </a:xfrm>
        </p:grpSpPr>
        <p:sp>
          <p:nvSpPr>
            <p:cNvPr id="32" name="Dikdörtgen 31">
              <a:extLst>
                <a:ext uri="{FF2B5EF4-FFF2-40B4-BE49-F238E27FC236}">
                  <a16:creationId xmlns:a16="http://schemas.microsoft.com/office/drawing/2014/main" id="{C4709BD3-DCB3-471F-A46D-9F07E3637D52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Metin kutusu 32">
              <a:extLst>
                <a:ext uri="{FF2B5EF4-FFF2-40B4-BE49-F238E27FC236}">
                  <a16:creationId xmlns:a16="http://schemas.microsoft.com/office/drawing/2014/main" id="{FB8154CB-0F52-473F-AC0E-C09B8614B74F}"/>
                </a:ext>
              </a:extLst>
            </p:cNvPr>
            <p:cNvSpPr txBox="1"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r>
                <a:rPr lang="en-US" sz="2000" dirty="0">
                  <a:solidFill>
                    <a:schemeClr val="bg2">
                      <a:lumMod val="10000"/>
                    </a:schemeClr>
                  </a:solidFill>
                </a:rPr>
                <a:t>aerobic or facultative</a:t>
              </a:r>
              <a:endParaRPr lang="tr-TR" sz="20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en-US" sz="2000" dirty="0" err="1">
                  <a:solidFill>
                    <a:schemeClr val="bg2">
                      <a:lumMod val="10000"/>
                    </a:schemeClr>
                  </a:solidFill>
                </a:rPr>
                <a:t>anaerob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es</a:t>
              </a:r>
              <a:endParaRPr lang="en-US" sz="2000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grpSp>
        <p:nvGrpSpPr>
          <p:cNvPr id="42" name="Grup 41">
            <a:extLst>
              <a:ext uri="{FF2B5EF4-FFF2-40B4-BE49-F238E27FC236}">
                <a16:creationId xmlns:a16="http://schemas.microsoft.com/office/drawing/2014/main" id="{EFB8A035-3B7D-49BD-A53A-B92AB651EC05}"/>
              </a:ext>
            </a:extLst>
          </p:cNvPr>
          <p:cNvGrpSpPr/>
          <p:nvPr/>
        </p:nvGrpSpPr>
        <p:grpSpPr>
          <a:xfrm>
            <a:off x="1405584" y="2567045"/>
            <a:ext cx="1693391" cy="786873"/>
            <a:chOff x="533478" y="279"/>
            <a:chExt cx="3158153" cy="830938"/>
          </a:xfrm>
        </p:grpSpPr>
        <p:sp>
          <p:nvSpPr>
            <p:cNvPr id="43" name="Dikdörtgen 42">
              <a:extLst>
                <a:ext uri="{FF2B5EF4-FFF2-40B4-BE49-F238E27FC236}">
                  <a16:creationId xmlns:a16="http://schemas.microsoft.com/office/drawing/2014/main" id="{C6FC62F3-32F5-4D29-9CC7-FB7597A95511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Metin kutusu 43">
              <a:extLst>
                <a:ext uri="{FF2B5EF4-FFF2-40B4-BE49-F238E27FC236}">
                  <a16:creationId xmlns:a16="http://schemas.microsoft.com/office/drawing/2014/main" id="{A7029E53-A435-4FED-B777-3A8C7E1902A6}"/>
                </a:ext>
              </a:extLst>
            </p:cNvPr>
            <p:cNvSpPr txBox="1"/>
            <p:nvPr/>
          </p:nvSpPr>
          <p:spPr>
            <a:xfrm>
              <a:off x="533478" y="18886"/>
              <a:ext cx="2990776" cy="812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obligate</a:t>
              </a:r>
            </a:p>
            <a:p>
              <a:pPr lvl="0" algn="ctr" defTabSz="1066800">
                <a:spcAft>
                  <a:spcPts val="0"/>
                </a:spcAft>
              </a:pPr>
              <a:r>
                <a:rPr lang="en-US" sz="2000" dirty="0" err="1">
                  <a:solidFill>
                    <a:schemeClr val="bg2">
                      <a:lumMod val="10000"/>
                    </a:schemeClr>
                  </a:solidFill>
                </a:rPr>
                <a:t>anaerob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es</a:t>
              </a:r>
              <a:endParaRPr lang="en-US" sz="2000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cxnSp>
        <p:nvCxnSpPr>
          <p:cNvPr id="46" name="Düz Ok Bağlayıcısı 45">
            <a:extLst>
              <a:ext uri="{FF2B5EF4-FFF2-40B4-BE49-F238E27FC236}">
                <a16:creationId xmlns:a16="http://schemas.microsoft.com/office/drawing/2014/main" id="{095F6FFF-DCB4-4013-9040-7A4F3791D81A}"/>
              </a:ext>
            </a:extLst>
          </p:cNvPr>
          <p:cNvCxnSpPr/>
          <p:nvPr/>
        </p:nvCxnSpPr>
        <p:spPr>
          <a:xfrm>
            <a:off x="467544" y="3612238"/>
            <a:ext cx="0" cy="6480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Düz Ok Bağlayıcısı 46">
            <a:extLst>
              <a:ext uri="{FF2B5EF4-FFF2-40B4-BE49-F238E27FC236}">
                <a16:creationId xmlns:a16="http://schemas.microsoft.com/office/drawing/2014/main" id="{B54AD84D-C773-4B4E-8838-9AD11BA92A52}"/>
              </a:ext>
            </a:extLst>
          </p:cNvPr>
          <p:cNvCxnSpPr>
            <a:cxnSpLocks/>
          </p:cNvCxnSpPr>
          <p:nvPr/>
        </p:nvCxnSpPr>
        <p:spPr>
          <a:xfrm>
            <a:off x="2002563" y="3353943"/>
            <a:ext cx="12861" cy="6448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Düz Ok Bağlayıcısı 47">
            <a:extLst>
              <a:ext uri="{FF2B5EF4-FFF2-40B4-BE49-F238E27FC236}">
                <a16:creationId xmlns:a16="http://schemas.microsoft.com/office/drawing/2014/main" id="{CF855D7F-38AD-4055-B760-CB8C565A06B4}"/>
              </a:ext>
            </a:extLst>
          </p:cNvPr>
          <p:cNvCxnSpPr>
            <a:cxnSpLocks/>
          </p:cNvCxnSpPr>
          <p:nvPr/>
        </p:nvCxnSpPr>
        <p:spPr>
          <a:xfrm>
            <a:off x="467544" y="1990347"/>
            <a:ext cx="0" cy="5483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Düz Ok Bağlayıcısı 49">
            <a:extLst>
              <a:ext uri="{FF2B5EF4-FFF2-40B4-BE49-F238E27FC236}">
                <a16:creationId xmlns:a16="http://schemas.microsoft.com/office/drawing/2014/main" id="{DC24DD45-F100-46AB-91A8-4CE6798E7C21}"/>
              </a:ext>
            </a:extLst>
          </p:cNvPr>
          <p:cNvCxnSpPr>
            <a:cxnSpLocks/>
          </p:cNvCxnSpPr>
          <p:nvPr/>
        </p:nvCxnSpPr>
        <p:spPr>
          <a:xfrm>
            <a:off x="2123728" y="1990347"/>
            <a:ext cx="0" cy="5483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51" name="Grup 50">
            <a:extLst>
              <a:ext uri="{FF2B5EF4-FFF2-40B4-BE49-F238E27FC236}">
                <a16:creationId xmlns:a16="http://schemas.microsoft.com/office/drawing/2014/main" id="{64D978BB-A1C2-4D34-B377-4D5BBFC0A461}"/>
              </a:ext>
            </a:extLst>
          </p:cNvPr>
          <p:cNvGrpSpPr/>
          <p:nvPr/>
        </p:nvGrpSpPr>
        <p:grpSpPr>
          <a:xfrm>
            <a:off x="60306" y="4203447"/>
            <a:ext cx="1171596" cy="568251"/>
            <a:chOff x="700855" y="-125080"/>
            <a:chExt cx="2990776" cy="937690"/>
          </a:xfrm>
        </p:grpSpPr>
        <p:sp>
          <p:nvSpPr>
            <p:cNvPr id="52" name="Dikdörtgen 51">
              <a:extLst>
                <a:ext uri="{FF2B5EF4-FFF2-40B4-BE49-F238E27FC236}">
                  <a16:creationId xmlns:a16="http://schemas.microsoft.com/office/drawing/2014/main" id="{E1938700-6342-468C-A557-7511E0DD5BDF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Metin kutusu 52">
              <a:extLst>
                <a:ext uri="{FF2B5EF4-FFF2-40B4-BE49-F238E27FC236}">
                  <a16:creationId xmlns:a16="http://schemas.microsoft.com/office/drawing/2014/main" id="{3065940E-3B36-483F-9D3B-D01169BCF2EE}"/>
                </a:ext>
              </a:extLst>
            </p:cNvPr>
            <p:cNvSpPr txBox="1"/>
            <p:nvPr/>
          </p:nvSpPr>
          <p:spPr>
            <a:xfrm>
              <a:off x="700855" y="-125080"/>
              <a:ext cx="2990776" cy="812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r>
                <a:rPr lang="tr-TR" sz="2000" i="1" dirty="0">
                  <a:solidFill>
                    <a:schemeClr val="bg2">
                      <a:lumMod val="10000"/>
                    </a:schemeClr>
                  </a:solidFill>
                </a:rPr>
                <a:t>Bacillus</a:t>
              </a:r>
              <a:endParaRPr lang="en-US" sz="2000" i="1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grpSp>
        <p:nvGrpSpPr>
          <p:cNvPr id="57" name="Grup 56">
            <a:extLst>
              <a:ext uri="{FF2B5EF4-FFF2-40B4-BE49-F238E27FC236}">
                <a16:creationId xmlns:a16="http://schemas.microsoft.com/office/drawing/2014/main" id="{83230540-D32A-4DAF-ADB1-6FA597F4EBCD}"/>
              </a:ext>
            </a:extLst>
          </p:cNvPr>
          <p:cNvGrpSpPr/>
          <p:nvPr/>
        </p:nvGrpSpPr>
        <p:grpSpPr>
          <a:xfrm>
            <a:off x="1351102" y="3956454"/>
            <a:ext cx="1603644" cy="563993"/>
            <a:chOff x="700855" y="-118052"/>
            <a:chExt cx="2990776" cy="930662"/>
          </a:xfrm>
        </p:grpSpPr>
        <p:sp>
          <p:nvSpPr>
            <p:cNvPr id="58" name="Dikdörtgen 57">
              <a:extLst>
                <a:ext uri="{FF2B5EF4-FFF2-40B4-BE49-F238E27FC236}">
                  <a16:creationId xmlns:a16="http://schemas.microsoft.com/office/drawing/2014/main" id="{E06CCCB0-386A-4E12-B254-763757AAEB3F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9" name="Metin kutusu 58">
              <a:extLst>
                <a:ext uri="{FF2B5EF4-FFF2-40B4-BE49-F238E27FC236}">
                  <a16:creationId xmlns:a16="http://schemas.microsoft.com/office/drawing/2014/main" id="{FB9321A3-B90B-4E43-96AE-FB23471802D9}"/>
                </a:ext>
              </a:extLst>
            </p:cNvPr>
            <p:cNvSpPr txBox="1"/>
            <p:nvPr/>
          </p:nvSpPr>
          <p:spPr>
            <a:xfrm>
              <a:off x="700855" y="-118052"/>
              <a:ext cx="2990776" cy="3942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i="1" dirty="0">
                  <a:solidFill>
                    <a:schemeClr val="bg2">
                      <a:lumMod val="10000"/>
                    </a:schemeClr>
                  </a:solidFill>
                </a:rPr>
                <a:t>Clostridium</a:t>
              </a:r>
            </a:p>
          </p:txBody>
        </p:sp>
      </p:grpSp>
      <p:grpSp>
        <p:nvGrpSpPr>
          <p:cNvPr id="60" name="Grup 59">
            <a:extLst>
              <a:ext uri="{FF2B5EF4-FFF2-40B4-BE49-F238E27FC236}">
                <a16:creationId xmlns:a16="http://schemas.microsoft.com/office/drawing/2014/main" id="{9DFD67DE-3701-4F39-8A9A-975AC4424EF5}"/>
              </a:ext>
            </a:extLst>
          </p:cNvPr>
          <p:cNvGrpSpPr/>
          <p:nvPr/>
        </p:nvGrpSpPr>
        <p:grpSpPr>
          <a:xfrm>
            <a:off x="2770286" y="2613013"/>
            <a:ext cx="2990775" cy="746121"/>
            <a:chOff x="148705" y="279"/>
            <a:chExt cx="3542926" cy="812331"/>
          </a:xfrm>
        </p:grpSpPr>
        <p:sp>
          <p:nvSpPr>
            <p:cNvPr id="61" name="Dikdörtgen 60">
              <a:extLst>
                <a:ext uri="{FF2B5EF4-FFF2-40B4-BE49-F238E27FC236}">
                  <a16:creationId xmlns:a16="http://schemas.microsoft.com/office/drawing/2014/main" id="{51A22E7E-544D-4E0D-9D90-61822A1D9A3E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2" name="Metin kutusu 61">
              <a:extLst>
                <a:ext uri="{FF2B5EF4-FFF2-40B4-BE49-F238E27FC236}">
                  <a16:creationId xmlns:a16="http://schemas.microsoft.com/office/drawing/2014/main" id="{CF7D46EC-2828-4948-90F0-DFED8716AD37}"/>
                </a:ext>
              </a:extLst>
            </p:cNvPr>
            <p:cNvSpPr txBox="1"/>
            <p:nvPr/>
          </p:nvSpPr>
          <p:spPr>
            <a:xfrm>
              <a:off x="148705" y="279"/>
              <a:ext cx="3542926" cy="812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r>
                <a:rPr lang="tr-TR" sz="2200" dirty="0">
                  <a:solidFill>
                    <a:schemeClr val="bg2">
                      <a:lumMod val="10000"/>
                    </a:schemeClr>
                  </a:solidFill>
                </a:rPr>
                <a:t>       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Regular </a:t>
              </a: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shape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 </a:t>
              </a: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and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    </a:t>
              </a: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      </a:t>
              </a: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staining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 </a:t>
              </a: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properties</a:t>
              </a:r>
              <a:endParaRPr lang="en-US" sz="2000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grpSp>
        <p:nvGrpSpPr>
          <p:cNvPr id="63" name="Grup 62">
            <a:extLst>
              <a:ext uri="{FF2B5EF4-FFF2-40B4-BE49-F238E27FC236}">
                <a16:creationId xmlns:a16="http://schemas.microsoft.com/office/drawing/2014/main" id="{DAAA3E32-175D-4899-AF29-43F597193280}"/>
              </a:ext>
            </a:extLst>
          </p:cNvPr>
          <p:cNvGrpSpPr/>
          <p:nvPr/>
        </p:nvGrpSpPr>
        <p:grpSpPr>
          <a:xfrm>
            <a:off x="5788250" y="2391301"/>
            <a:ext cx="3084550" cy="860299"/>
            <a:chOff x="-625250" y="-205049"/>
            <a:chExt cx="4268772" cy="812331"/>
          </a:xfrm>
        </p:grpSpPr>
        <p:sp>
          <p:nvSpPr>
            <p:cNvPr id="64" name="Dikdörtgen 63">
              <a:extLst>
                <a:ext uri="{FF2B5EF4-FFF2-40B4-BE49-F238E27FC236}">
                  <a16:creationId xmlns:a16="http://schemas.microsoft.com/office/drawing/2014/main" id="{915019C4-2A77-4CF5-8167-6001C8F26E40}"/>
                </a:ext>
              </a:extLst>
            </p:cNvPr>
            <p:cNvSpPr/>
            <p:nvPr/>
          </p:nvSpPr>
          <p:spPr>
            <a:xfrm>
              <a:off x="-557183" y="-205049"/>
              <a:ext cx="4200705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5" name="Metin kutusu 64">
              <a:extLst>
                <a:ext uri="{FF2B5EF4-FFF2-40B4-BE49-F238E27FC236}">
                  <a16:creationId xmlns:a16="http://schemas.microsoft.com/office/drawing/2014/main" id="{D9ADA9AE-6BDD-44AE-9354-92AF8D5628B0}"/>
                </a:ext>
              </a:extLst>
            </p:cNvPr>
            <p:cNvSpPr txBox="1"/>
            <p:nvPr/>
          </p:nvSpPr>
          <p:spPr>
            <a:xfrm>
              <a:off x="-625250" y="-58773"/>
              <a:ext cx="4007009" cy="5332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Irr</a:t>
              </a:r>
              <a:r>
                <a:rPr lang="en-US" sz="2000" dirty="0" err="1">
                  <a:solidFill>
                    <a:schemeClr val="bg2">
                      <a:lumMod val="10000"/>
                    </a:schemeClr>
                  </a:solidFill>
                </a:rPr>
                <a:t>egular</a:t>
              </a:r>
              <a:r>
                <a:rPr lang="en-US" sz="2000" dirty="0">
                  <a:solidFill>
                    <a:schemeClr val="bg2">
                      <a:lumMod val="10000"/>
                    </a:schemeClr>
                  </a:solidFill>
                </a:rPr>
                <a:t> shape and    </a:t>
              </a:r>
            </a:p>
            <a:p>
              <a:pPr lvl="0" algn="ctr" defTabSz="1066800">
                <a:spcAft>
                  <a:spcPts val="0"/>
                </a:spcAft>
              </a:pPr>
              <a:r>
                <a:rPr lang="en-US" sz="2000" dirty="0">
                  <a:solidFill>
                    <a:schemeClr val="bg2">
                      <a:lumMod val="10000"/>
                    </a:schemeClr>
                  </a:solidFill>
                </a:rPr>
                <a:t>staining properties</a:t>
              </a:r>
            </a:p>
            <a:p>
              <a:pPr lvl="0" algn="ctr" defTabSz="1066800">
                <a:spcAft>
                  <a:spcPts val="0"/>
                </a:spcAft>
              </a:pPr>
              <a:endParaRPr lang="en-US" sz="2200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cxnSp>
        <p:nvCxnSpPr>
          <p:cNvPr id="66" name="Düz Ok Bağlayıcısı 65">
            <a:extLst>
              <a:ext uri="{FF2B5EF4-FFF2-40B4-BE49-F238E27FC236}">
                <a16:creationId xmlns:a16="http://schemas.microsoft.com/office/drawing/2014/main" id="{39755592-7272-4762-85C5-5841B6FC799E}"/>
              </a:ext>
            </a:extLst>
          </p:cNvPr>
          <p:cNvCxnSpPr>
            <a:cxnSpLocks/>
          </p:cNvCxnSpPr>
          <p:nvPr/>
        </p:nvCxnSpPr>
        <p:spPr>
          <a:xfrm>
            <a:off x="5004048" y="2057706"/>
            <a:ext cx="0" cy="2993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7" name="Düz Ok Bağlayıcısı 66">
            <a:extLst>
              <a:ext uri="{FF2B5EF4-FFF2-40B4-BE49-F238E27FC236}">
                <a16:creationId xmlns:a16="http://schemas.microsoft.com/office/drawing/2014/main" id="{7120E630-DEDE-4E5C-842D-856E357B7C7B}"/>
              </a:ext>
            </a:extLst>
          </p:cNvPr>
          <p:cNvCxnSpPr>
            <a:cxnSpLocks/>
          </p:cNvCxnSpPr>
          <p:nvPr/>
        </p:nvCxnSpPr>
        <p:spPr>
          <a:xfrm>
            <a:off x="7472244" y="2064649"/>
            <a:ext cx="14403" cy="2923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Düz Ok Bağlayıcısı 67">
            <a:extLst>
              <a:ext uri="{FF2B5EF4-FFF2-40B4-BE49-F238E27FC236}">
                <a16:creationId xmlns:a16="http://schemas.microsoft.com/office/drawing/2014/main" id="{5587B2C5-D376-43D2-B831-C40B14C98FE4}"/>
              </a:ext>
            </a:extLst>
          </p:cNvPr>
          <p:cNvCxnSpPr>
            <a:cxnSpLocks/>
          </p:cNvCxnSpPr>
          <p:nvPr/>
        </p:nvCxnSpPr>
        <p:spPr>
          <a:xfrm flipH="1">
            <a:off x="2731822" y="3457078"/>
            <a:ext cx="1172053" cy="16625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70" name="Grup 69">
            <a:extLst>
              <a:ext uri="{FF2B5EF4-FFF2-40B4-BE49-F238E27FC236}">
                <a16:creationId xmlns:a16="http://schemas.microsoft.com/office/drawing/2014/main" id="{B692D61A-2431-4673-87A7-35D05E78FD56}"/>
              </a:ext>
            </a:extLst>
          </p:cNvPr>
          <p:cNvGrpSpPr/>
          <p:nvPr/>
        </p:nvGrpSpPr>
        <p:grpSpPr>
          <a:xfrm>
            <a:off x="1869636" y="5133671"/>
            <a:ext cx="1121694" cy="563993"/>
            <a:chOff x="700855" y="-118052"/>
            <a:chExt cx="2990776" cy="930662"/>
          </a:xfrm>
        </p:grpSpPr>
        <p:sp>
          <p:nvSpPr>
            <p:cNvPr id="71" name="Dikdörtgen 70">
              <a:extLst>
                <a:ext uri="{FF2B5EF4-FFF2-40B4-BE49-F238E27FC236}">
                  <a16:creationId xmlns:a16="http://schemas.microsoft.com/office/drawing/2014/main" id="{1E24B6F4-E12F-4899-9758-BEDCBB1B8EF8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2" name="Metin kutusu 71">
              <a:extLst>
                <a:ext uri="{FF2B5EF4-FFF2-40B4-BE49-F238E27FC236}">
                  <a16:creationId xmlns:a16="http://schemas.microsoft.com/office/drawing/2014/main" id="{C9E1437E-257C-4195-9613-CCAE8FC8CE00}"/>
                </a:ext>
              </a:extLst>
            </p:cNvPr>
            <p:cNvSpPr txBox="1"/>
            <p:nvPr/>
          </p:nvSpPr>
          <p:spPr>
            <a:xfrm>
              <a:off x="700855" y="-118052"/>
              <a:ext cx="2990776" cy="3942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i="1" dirty="0">
                  <a:solidFill>
                    <a:schemeClr val="bg2">
                      <a:lumMod val="10000"/>
                    </a:schemeClr>
                  </a:solidFill>
                </a:rPr>
                <a:t>Listeria</a:t>
              </a:r>
            </a:p>
          </p:txBody>
        </p:sp>
      </p:grpSp>
      <p:grpSp>
        <p:nvGrpSpPr>
          <p:cNvPr id="73" name="Grup 72">
            <a:extLst>
              <a:ext uri="{FF2B5EF4-FFF2-40B4-BE49-F238E27FC236}">
                <a16:creationId xmlns:a16="http://schemas.microsoft.com/office/drawing/2014/main" id="{26C5A5DD-82FF-4F3F-90F6-C380A87D83C8}"/>
              </a:ext>
            </a:extLst>
          </p:cNvPr>
          <p:cNvGrpSpPr/>
          <p:nvPr/>
        </p:nvGrpSpPr>
        <p:grpSpPr>
          <a:xfrm>
            <a:off x="1405584" y="5706548"/>
            <a:ext cx="1603644" cy="563993"/>
            <a:chOff x="700855" y="-118052"/>
            <a:chExt cx="2990776" cy="930662"/>
          </a:xfrm>
        </p:grpSpPr>
        <p:sp>
          <p:nvSpPr>
            <p:cNvPr id="74" name="Dikdörtgen 73">
              <a:extLst>
                <a:ext uri="{FF2B5EF4-FFF2-40B4-BE49-F238E27FC236}">
                  <a16:creationId xmlns:a16="http://schemas.microsoft.com/office/drawing/2014/main" id="{EC51C9ED-73D1-4E9A-8AF6-4C83DDB18881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5" name="Metin kutusu 74">
              <a:extLst>
                <a:ext uri="{FF2B5EF4-FFF2-40B4-BE49-F238E27FC236}">
                  <a16:creationId xmlns:a16="http://schemas.microsoft.com/office/drawing/2014/main" id="{C9A4E34E-3BF6-4004-B414-C08476FDEC74}"/>
                </a:ext>
              </a:extLst>
            </p:cNvPr>
            <p:cNvSpPr txBox="1"/>
            <p:nvPr/>
          </p:nvSpPr>
          <p:spPr>
            <a:xfrm>
              <a:off x="700855" y="-118052"/>
              <a:ext cx="2990776" cy="3942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i="1" dirty="0">
                  <a:solidFill>
                    <a:schemeClr val="bg2">
                      <a:lumMod val="10000"/>
                    </a:schemeClr>
                  </a:solidFill>
                </a:rPr>
                <a:t>Erysipelothrix</a:t>
              </a:r>
            </a:p>
          </p:txBody>
        </p:sp>
      </p:grpSp>
      <p:cxnSp>
        <p:nvCxnSpPr>
          <p:cNvPr id="76" name="Düz Ok Bağlayıcısı 75">
            <a:extLst>
              <a:ext uri="{FF2B5EF4-FFF2-40B4-BE49-F238E27FC236}">
                <a16:creationId xmlns:a16="http://schemas.microsoft.com/office/drawing/2014/main" id="{9551DCA6-CCC9-465B-9DD4-5DC860A82090}"/>
              </a:ext>
            </a:extLst>
          </p:cNvPr>
          <p:cNvCxnSpPr>
            <a:cxnSpLocks/>
          </p:cNvCxnSpPr>
          <p:nvPr/>
        </p:nvCxnSpPr>
        <p:spPr>
          <a:xfrm flipH="1">
            <a:off x="5583481" y="3265854"/>
            <a:ext cx="576064" cy="7916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77" name="Grup 76">
            <a:extLst>
              <a:ext uri="{FF2B5EF4-FFF2-40B4-BE49-F238E27FC236}">
                <a16:creationId xmlns:a16="http://schemas.microsoft.com/office/drawing/2014/main" id="{B823A427-2EE2-429A-862F-A6F7CCDD58D3}"/>
              </a:ext>
            </a:extLst>
          </p:cNvPr>
          <p:cNvGrpSpPr/>
          <p:nvPr/>
        </p:nvGrpSpPr>
        <p:grpSpPr>
          <a:xfrm>
            <a:off x="4229656" y="4062794"/>
            <a:ext cx="1483499" cy="814062"/>
            <a:chOff x="292201" y="-47039"/>
            <a:chExt cx="3399430" cy="859649"/>
          </a:xfrm>
        </p:grpSpPr>
        <p:sp>
          <p:nvSpPr>
            <p:cNvPr id="78" name="Dikdörtgen 77">
              <a:extLst>
                <a:ext uri="{FF2B5EF4-FFF2-40B4-BE49-F238E27FC236}">
                  <a16:creationId xmlns:a16="http://schemas.microsoft.com/office/drawing/2014/main" id="{FE522768-53E6-47F6-858C-545EA5637D95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9" name="Metin kutusu 78">
              <a:extLst>
                <a:ext uri="{FF2B5EF4-FFF2-40B4-BE49-F238E27FC236}">
                  <a16:creationId xmlns:a16="http://schemas.microsoft.com/office/drawing/2014/main" id="{2E7962BF-5D53-48CB-BBB6-3916ED5A8FAA}"/>
                </a:ext>
              </a:extLst>
            </p:cNvPr>
            <p:cNvSpPr txBox="1"/>
            <p:nvPr/>
          </p:nvSpPr>
          <p:spPr>
            <a:xfrm>
              <a:off x="292201" y="-47039"/>
              <a:ext cx="3295426" cy="812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r>
                <a:rPr lang="tr-TR" sz="2200" dirty="0">
                  <a:solidFill>
                    <a:schemeClr val="bg2">
                      <a:lumMod val="10000"/>
                    </a:schemeClr>
                  </a:solidFill>
                </a:rPr>
                <a:t>   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Non-acid-fast</a:t>
              </a:r>
              <a:endParaRPr lang="en-US" sz="2000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cxnSp>
        <p:nvCxnSpPr>
          <p:cNvPr id="80" name="Düz Ok Bağlayıcısı 79">
            <a:extLst>
              <a:ext uri="{FF2B5EF4-FFF2-40B4-BE49-F238E27FC236}">
                <a16:creationId xmlns:a16="http://schemas.microsoft.com/office/drawing/2014/main" id="{270DB7FB-CB26-4CD1-BE1B-5C06E95FD1F3}"/>
              </a:ext>
            </a:extLst>
          </p:cNvPr>
          <p:cNvCxnSpPr>
            <a:cxnSpLocks/>
          </p:cNvCxnSpPr>
          <p:nvPr/>
        </p:nvCxnSpPr>
        <p:spPr>
          <a:xfrm>
            <a:off x="6509524" y="3297722"/>
            <a:ext cx="0" cy="7573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1" name="Düz Ok Bağlayıcısı 80">
            <a:extLst>
              <a:ext uri="{FF2B5EF4-FFF2-40B4-BE49-F238E27FC236}">
                <a16:creationId xmlns:a16="http://schemas.microsoft.com/office/drawing/2014/main" id="{2A4DC258-C0F4-47D5-A011-B67D34521EEF}"/>
              </a:ext>
            </a:extLst>
          </p:cNvPr>
          <p:cNvCxnSpPr>
            <a:cxnSpLocks/>
          </p:cNvCxnSpPr>
          <p:nvPr/>
        </p:nvCxnSpPr>
        <p:spPr>
          <a:xfrm>
            <a:off x="7487523" y="3251600"/>
            <a:ext cx="901777" cy="6969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82" name="Grup 81">
            <a:extLst>
              <a:ext uri="{FF2B5EF4-FFF2-40B4-BE49-F238E27FC236}">
                <a16:creationId xmlns:a16="http://schemas.microsoft.com/office/drawing/2014/main" id="{E10FF4B9-106E-45F4-8AA5-F3E7B183CF44}"/>
              </a:ext>
            </a:extLst>
          </p:cNvPr>
          <p:cNvGrpSpPr/>
          <p:nvPr/>
        </p:nvGrpSpPr>
        <p:grpSpPr>
          <a:xfrm>
            <a:off x="5891490" y="4100598"/>
            <a:ext cx="1201729" cy="769253"/>
            <a:chOff x="700855" y="279"/>
            <a:chExt cx="2990776" cy="812331"/>
          </a:xfrm>
        </p:grpSpPr>
        <p:sp>
          <p:nvSpPr>
            <p:cNvPr id="83" name="Dikdörtgen 82">
              <a:extLst>
                <a:ext uri="{FF2B5EF4-FFF2-40B4-BE49-F238E27FC236}">
                  <a16:creationId xmlns:a16="http://schemas.microsoft.com/office/drawing/2014/main" id="{6221B1ED-F229-4F2B-99B8-062878A77BA4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4" name="Metin kutusu 83">
              <a:extLst>
                <a:ext uri="{FF2B5EF4-FFF2-40B4-BE49-F238E27FC236}">
                  <a16:creationId xmlns:a16="http://schemas.microsoft.com/office/drawing/2014/main" id="{E1C4A20B-B8E4-495D-BBB5-BEC6FCABBCB7}"/>
                </a:ext>
              </a:extLst>
            </p:cNvPr>
            <p:cNvSpPr txBox="1"/>
            <p:nvPr/>
          </p:nvSpPr>
          <p:spPr>
            <a:xfrm>
              <a:off x="977776" y="280"/>
              <a:ext cx="2713855" cy="7587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Acid-fast</a:t>
              </a:r>
              <a:endParaRPr lang="tr-TR" sz="20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grpSp>
        <p:nvGrpSpPr>
          <p:cNvPr id="88" name="Grup 87">
            <a:extLst>
              <a:ext uri="{FF2B5EF4-FFF2-40B4-BE49-F238E27FC236}">
                <a16:creationId xmlns:a16="http://schemas.microsoft.com/office/drawing/2014/main" id="{26617849-F6D8-468C-B612-C158F21E448E}"/>
              </a:ext>
            </a:extLst>
          </p:cNvPr>
          <p:cNvGrpSpPr/>
          <p:nvPr/>
        </p:nvGrpSpPr>
        <p:grpSpPr>
          <a:xfrm>
            <a:off x="7286038" y="3897228"/>
            <a:ext cx="1652549" cy="1315185"/>
            <a:chOff x="65869" y="-47040"/>
            <a:chExt cx="3625762" cy="859650"/>
          </a:xfrm>
        </p:grpSpPr>
        <p:sp>
          <p:nvSpPr>
            <p:cNvPr id="89" name="Dikdörtgen 88">
              <a:extLst>
                <a:ext uri="{FF2B5EF4-FFF2-40B4-BE49-F238E27FC236}">
                  <a16:creationId xmlns:a16="http://schemas.microsoft.com/office/drawing/2014/main" id="{8D74EB2C-4ECA-4B99-A981-22FA74B499E8}"/>
                </a:ext>
              </a:extLst>
            </p:cNvPr>
            <p:cNvSpPr/>
            <p:nvPr/>
          </p:nvSpPr>
          <p:spPr>
            <a:xfrm>
              <a:off x="65869" y="279"/>
              <a:ext cx="3625762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0" name="Metin kutusu 89">
              <a:extLst>
                <a:ext uri="{FF2B5EF4-FFF2-40B4-BE49-F238E27FC236}">
                  <a16:creationId xmlns:a16="http://schemas.microsoft.com/office/drawing/2014/main" id="{4BA12170-1CD9-45B3-A594-10185D379BC2}"/>
                </a:ext>
              </a:extLst>
            </p:cNvPr>
            <p:cNvSpPr txBox="1"/>
            <p:nvPr/>
          </p:nvSpPr>
          <p:spPr>
            <a:xfrm>
              <a:off x="163895" y="-47040"/>
              <a:ext cx="3423736" cy="5172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r>
                <a:rPr lang="tr-TR" sz="2200" dirty="0">
                  <a:solidFill>
                    <a:schemeClr val="bg2">
                      <a:lumMod val="10000"/>
                    </a:schemeClr>
                  </a:solidFill>
                </a:rPr>
                <a:t>   </a:t>
              </a:r>
            </a:p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Filamentous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, </a:t>
              </a: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branching</a:t>
              </a:r>
              <a:r>
                <a:rPr lang="tr-TR" sz="2000" dirty="0">
                  <a:solidFill>
                    <a:schemeClr val="bg2">
                      <a:lumMod val="10000"/>
                    </a:schemeClr>
                  </a:solidFill>
                </a:rPr>
                <a:t> </a:t>
              </a:r>
              <a:r>
                <a:rPr lang="tr-TR" sz="2000" dirty="0" err="1">
                  <a:solidFill>
                    <a:schemeClr val="bg2">
                      <a:lumMod val="10000"/>
                    </a:schemeClr>
                  </a:solidFill>
                </a:rPr>
                <a:t>cells</a:t>
              </a:r>
              <a:endParaRPr lang="en-US" sz="2000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grpSp>
        <p:nvGrpSpPr>
          <p:cNvPr id="92" name="Grup 91">
            <a:extLst>
              <a:ext uri="{FF2B5EF4-FFF2-40B4-BE49-F238E27FC236}">
                <a16:creationId xmlns:a16="http://schemas.microsoft.com/office/drawing/2014/main" id="{AED6ADBE-C3AE-40DE-AD0D-E369CCAFA8A4}"/>
              </a:ext>
            </a:extLst>
          </p:cNvPr>
          <p:cNvGrpSpPr/>
          <p:nvPr/>
        </p:nvGrpSpPr>
        <p:grpSpPr>
          <a:xfrm>
            <a:off x="3236385" y="5458770"/>
            <a:ext cx="2165619" cy="550024"/>
            <a:chOff x="700855" y="-95001"/>
            <a:chExt cx="3000790" cy="907611"/>
          </a:xfrm>
        </p:grpSpPr>
        <p:sp>
          <p:nvSpPr>
            <p:cNvPr id="93" name="Dikdörtgen 92">
              <a:extLst>
                <a:ext uri="{FF2B5EF4-FFF2-40B4-BE49-F238E27FC236}">
                  <a16:creationId xmlns:a16="http://schemas.microsoft.com/office/drawing/2014/main" id="{74FD639D-C384-481B-B12A-B2EF98942D3F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4" name="Metin kutusu 93">
              <a:extLst>
                <a:ext uri="{FF2B5EF4-FFF2-40B4-BE49-F238E27FC236}">
                  <a16:creationId xmlns:a16="http://schemas.microsoft.com/office/drawing/2014/main" id="{639110B8-D73C-447B-9C10-14304C23B0F3}"/>
                </a:ext>
              </a:extLst>
            </p:cNvPr>
            <p:cNvSpPr txBox="1"/>
            <p:nvPr/>
          </p:nvSpPr>
          <p:spPr>
            <a:xfrm>
              <a:off x="710869" y="-95001"/>
              <a:ext cx="2990776" cy="3942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i="1" dirty="0">
                  <a:solidFill>
                    <a:schemeClr val="bg2">
                      <a:lumMod val="10000"/>
                    </a:schemeClr>
                  </a:solidFill>
                </a:rPr>
                <a:t>Corynebacterium</a:t>
              </a:r>
            </a:p>
          </p:txBody>
        </p:sp>
      </p:grpSp>
      <p:grpSp>
        <p:nvGrpSpPr>
          <p:cNvPr id="96" name="Grup 95">
            <a:extLst>
              <a:ext uri="{FF2B5EF4-FFF2-40B4-BE49-F238E27FC236}">
                <a16:creationId xmlns:a16="http://schemas.microsoft.com/office/drawing/2014/main" id="{A18CDDDF-508E-4EF7-9E79-FCF1B91F0A1E}"/>
              </a:ext>
            </a:extLst>
          </p:cNvPr>
          <p:cNvGrpSpPr/>
          <p:nvPr/>
        </p:nvGrpSpPr>
        <p:grpSpPr>
          <a:xfrm>
            <a:off x="3223316" y="6023408"/>
            <a:ext cx="2165619" cy="563993"/>
            <a:chOff x="700855" y="-118052"/>
            <a:chExt cx="2990776" cy="930662"/>
          </a:xfrm>
        </p:grpSpPr>
        <p:sp>
          <p:nvSpPr>
            <p:cNvPr id="97" name="Dikdörtgen 96">
              <a:extLst>
                <a:ext uri="{FF2B5EF4-FFF2-40B4-BE49-F238E27FC236}">
                  <a16:creationId xmlns:a16="http://schemas.microsoft.com/office/drawing/2014/main" id="{5E383CD8-259D-423B-B167-6FC414214EC9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8" name="Metin kutusu 97">
              <a:extLst>
                <a:ext uri="{FF2B5EF4-FFF2-40B4-BE49-F238E27FC236}">
                  <a16:creationId xmlns:a16="http://schemas.microsoft.com/office/drawing/2014/main" id="{9EEEB7B8-66A8-40A3-B4E3-1FF85D2EC999}"/>
                </a:ext>
              </a:extLst>
            </p:cNvPr>
            <p:cNvSpPr txBox="1"/>
            <p:nvPr/>
          </p:nvSpPr>
          <p:spPr>
            <a:xfrm>
              <a:off x="700855" y="-118052"/>
              <a:ext cx="2990776" cy="3942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i="1" dirty="0" err="1">
                  <a:solidFill>
                    <a:schemeClr val="bg2">
                      <a:lumMod val="10000"/>
                    </a:schemeClr>
                  </a:solidFill>
                </a:rPr>
                <a:t>Propionibacterium</a:t>
              </a:r>
              <a:endParaRPr lang="tr-TR" sz="2000" i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cxnSp>
        <p:nvCxnSpPr>
          <p:cNvPr id="108" name="Düz Ok Bağlayıcısı 107">
            <a:extLst>
              <a:ext uri="{FF2B5EF4-FFF2-40B4-BE49-F238E27FC236}">
                <a16:creationId xmlns:a16="http://schemas.microsoft.com/office/drawing/2014/main" id="{31E0533E-27D7-4829-A704-CE5300005707}"/>
              </a:ext>
            </a:extLst>
          </p:cNvPr>
          <p:cNvCxnSpPr>
            <a:cxnSpLocks/>
          </p:cNvCxnSpPr>
          <p:nvPr/>
        </p:nvCxnSpPr>
        <p:spPr>
          <a:xfrm>
            <a:off x="4716016" y="4867127"/>
            <a:ext cx="0" cy="6133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11" name="Grup 110">
            <a:extLst>
              <a:ext uri="{FF2B5EF4-FFF2-40B4-BE49-F238E27FC236}">
                <a16:creationId xmlns:a16="http://schemas.microsoft.com/office/drawing/2014/main" id="{7DC3FCAD-4456-4C16-8753-59EFE734A714}"/>
              </a:ext>
            </a:extLst>
          </p:cNvPr>
          <p:cNvGrpSpPr/>
          <p:nvPr/>
        </p:nvGrpSpPr>
        <p:grpSpPr>
          <a:xfrm>
            <a:off x="5496003" y="5224991"/>
            <a:ext cx="1889399" cy="563993"/>
            <a:chOff x="700855" y="-118052"/>
            <a:chExt cx="2990776" cy="930662"/>
          </a:xfrm>
        </p:grpSpPr>
        <p:sp>
          <p:nvSpPr>
            <p:cNvPr id="112" name="Dikdörtgen 111">
              <a:extLst>
                <a:ext uri="{FF2B5EF4-FFF2-40B4-BE49-F238E27FC236}">
                  <a16:creationId xmlns:a16="http://schemas.microsoft.com/office/drawing/2014/main" id="{F57FFA36-34E8-498D-AA60-47016A5BB076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3" name="Metin kutusu 112">
              <a:extLst>
                <a:ext uri="{FF2B5EF4-FFF2-40B4-BE49-F238E27FC236}">
                  <a16:creationId xmlns:a16="http://schemas.microsoft.com/office/drawing/2014/main" id="{0596ED9E-58F8-4DF1-90B5-B865DFB8C3BB}"/>
                </a:ext>
              </a:extLst>
            </p:cNvPr>
            <p:cNvSpPr txBox="1"/>
            <p:nvPr/>
          </p:nvSpPr>
          <p:spPr>
            <a:xfrm>
              <a:off x="700855" y="-118052"/>
              <a:ext cx="2990776" cy="3942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i="1" dirty="0">
                  <a:solidFill>
                    <a:schemeClr val="bg2">
                      <a:lumMod val="10000"/>
                    </a:schemeClr>
                  </a:solidFill>
                </a:rPr>
                <a:t>Mycobacterium</a:t>
              </a:r>
            </a:p>
          </p:txBody>
        </p:sp>
      </p:grpSp>
      <p:cxnSp>
        <p:nvCxnSpPr>
          <p:cNvPr id="114" name="Düz Ok Bağlayıcısı 113">
            <a:extLst>
              <a:ext uri="{FF2B5EF4-FFF2-40B4-BE49-F238E27FC236}">
                <a16:creationId xmlns:a16="http://schemas.microsoft.com/office/drawing/2014/main" id="{9BD901E0-4CB9-434F-A04B-66A5A92B96B4}"/>
              </a:ext>
            </a:extLst>
          </p:cNvPr>
          <p:cNvCxnSpPr>
            <a:cxnSpLocks/>
          </p:cNvCxnSpPr>
          <p:nvPr/>
        </p:nvCxnSpPr>
        <p:spPr>
          <a:xfrm>
            <a:off x="6492354" y="4867128"/>
            <a:ext cx="0" cy="4321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5" name="Düz Ok Bağlayıcısı 114">
            <a:extLst>
              <a:ext uri="{FF2B5EF4-FFF2-40B4-BE49-F238E27FC236}">
                <a16:creationId xmlns:a16="http://schemas.microsoft.com/office/drawing/2014/main" id="{FF6F529D-DDF5-4B09-8487-A1B7DBE65656}"/>
              </a:ext>
            </a:extLst>
          </p:cNvPr>
          <p:cNvCxnSpPr>
            <a:cxnSpLocks/>
          </p:cNvCxnSpPr>
          <p:nvPr/>
        </p:nvCxnSpPr>
        <p:spPr>
          <a:xfrm>
            <a:off x="7999453" y="5219024"/>
            <a:ext cx="0" cy="4649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18" name="Grup 117">
            <a:extLst>
              <a:ext uri="{FF2B5EF4-FFF2-40B4-BE49-F238E27FC236}">
                <a16:creationId xmlns:a16="http://schemas.microsoft.com/office/drawing/2014/main" id="{032B006C-E3D3-4BA6-B3C9-2768C1D6DAD7}"/>
              </a:ext>
            </a:extLst>
          </p:cNvPr>
          <p:cNvGrpSpPr/>
          <p:nvPr/>
        </p:nvGrpSpPr>
        <p:grpSpPr>
          <a:xfrm>
            <a:off x="7103250" y="5771580"/>
            <a:ext cx="1889399" cy="464995"/>
            <a:chOff x="700855" y="-118052"/>
            <a:chExt cx="2990776" cy="930662"/>
          </a:xfrm>
        </p:grpSpPr>
        <p:sp>
          <p:nvSpPr>
            <p:cNvPr id="119" name="Dikdörtgen 118">
              <a:extLst>
                <a:ext uri="{FF2B5EF4-FFF2-40B4-BE49-F238E27FC236}">
                  <a16:creationId xmlns:a16="http://schemas.microsoft.com/office/drawing/2014/main" id="{2D7980D9-A0C4-49D7-B634-AD1ACBB442E8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0" name="Metin kutusu 119">
              <a:extLst>
                <a:ext uri="{FF2B5EF4-FFF2-40B4-BE49-F238E27FC236}">
                  <a16:creationId xmlns:a16="http://schemas.microsoft.com/office/drawing/2014/main" id="{2D290702-E857-466F-AFA4-47D3DFC9E412}"/>
                </a:ext>
              </a:extLst>
            </p:cNvPr>
            <p:cNvSpPr txBox="1"/>
            <p:nvPr/>
          </p:nvSpPr>
          <p:spPr>
            <a:xfrm>
              <a:off x="700855" y="-118052"/>
              <a:ext cx="2990776" cy="3942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i="1" dirty="0" err="1">
                  <a:solidFill>
                    <a:schemeClr val="bg2">
                      <a:lumMod val="10000"/>
                    </a:schemeClr>
                  </a:solidFill>
                </a:rPr>
                <a:t>Actinomyces</a:t>
              </a:r>
              <a:endParaRPr lang="tr-TR" sz="2000" i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grpSp>
        <p:nvGrpSpPr>
          <p:cNvPr id="122" name="Grup 121">
            <a:extLst>
              <a:ext uri="{FF2B5EF4-FFF2-40B4-BE49-F238E27FC236}">
                <a16:creationId xmlns:a16="http://schemas.microsoft.com/office/drawing/2014/main" id="{C8F7A7EF-F536-49CB-AAF7-8651A5A96B2C}"/>
              </a:ext>
            </a:extLst>
          </p:cNvPr>
          <p:cNvGrpSpPr/>
          <p:nvPr/>
        </p:nvGrpSpPr>
        <p:grpSpPr>
          <a:xfrm>
            <a:off x="7093219" y="6236572"/>
            <a:ext cx="1889399" cy="464995"/>
            <a:chOff x="700855" y="-118052"/>
            <a:chExt cx="2990776" cy="930662"/>
          </a:xfrm>
        </p:grpSpPr>
        <p:sp>
          <p:nvSpPr>
            <p:cNvPr id="123" name="Dikdörtgen 122">
              <a:extLst>
                <a:ext uri="{FF2B5EF4-FFF2-40B4-BE49-F238E27FC236}">
                  <a16:creationId xmlns:a16="http://schemas.microsoft.com/office/drawing/2014/main" id="{5EBC8CFF-6B78-4E0E-9BDA-CAA70EC89B04}"/>
                </a:ext>
              </a:extLst>
            </p:cNvPr>
            <p:cNvSpPr/>
            <p:nvPr/>
          </p:nvSpPr>
          <p:spPr>
            <a:xfrm>
              <a:off x="700855" y="279"/>
              <a:ext cx="2990776" cy="812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4" name="Metin kutusu 123">
              <a:extLst>
                <a:ext uri="{FF2B5EF4-FFF2-40B4-BE49-F238E27FC236}">
                  <a16:creationId xmlns:a16="http://schemas.microsoft.com/office/drawing/2014/main" id="{477C27D4-8B66-41C8-B478-E677107E1836}"/>
                </a:ext>
              </a:extLst>
            </p:cNvPr>
            <p:cNvSpPr txBox="1"/>
            <p:nvPr/>
          </p:nvSpPr>
          <p:spPr>
            <a:xfrm>
              <a:off x="700855" y="-118052"/>
              <a:ext cx="2990776" cy="3942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spcAft>
                  <a:spcPts val="0"/>
                </a:spcAft>
              </a:pPr>
              <a:endParaRPr lang="tr-TR" sz="22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lvl="0" algn="ctr" defTabSz="1066800">
                <a:spcAft>
                  <a:spcPts val="0"/>
                </a:spcAft>
              </a:pPr>
              <a:r>
                <a:rPr lang="tr-TR" sz="2000" i="1" dirty="0" err="1">
                  <a:solidFill>
                    <a:schemeClr val="bg2">
                      <a:lumMod val="10000"/>
                    </a:schemeClr>
                  </a:solidFill>
                </a:rPr>
                <a:t>Nocardia</a:t>
              </a:r>
              <a:endParaRPr lang="tr-TR" sz="2000" i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2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uvarlatılmış Dikdörtgen 1"/>
          <p:cNvSpPr/>
          <p:nvPr/>
        </p:nvSpPr>
        <p:spPr>
          <a:xfrm>
            <a:off x="611560" y="117475"/>
            <a:ext cx="7560840" cy="4312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tr-TR" sz="2800" b="1" dirty="0" err="1">
                <a:solidFill>
                  <a:srgbClr val="2D82F4">
                    <a:lumMod val="50000"/>
                  </a:srgbClr>
                </a:solidFill>
              </a:rPr>
              <a:t>Non-Spore-Forming</a:t>
            </a:r>
            <a:r>
              <a:rPr lang="tr-TR" sz="2800" b="1" dirty="0">
                <a:solidFill>
                  <a:srgbClr val="2D82F4">
                    <a:lumMod val="50000"/>
                  </a:srgbClr>
                </a:solidFill>
              </a:rPr>
              <a:t> Gram-</a:t>
            </a:r>
            <a:r>
              <a:rPr lang="tr-TR" sz="2800" b="1" dirty="0" err="1">
                <a:solidFill>
                  <a:srgbClr val="2D82F4">
                    <a:lumMod val="50000"/>
                  </a:srgbClr>
                </a:solidFill>
              </a:rPr>
              <a:t>Positive</a:t>
            </a:r>
            <a:r>
              <a:rPr lang="tr-TR" sz="2800" b="1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800" b="1" dirty="0" err="1">
                <a:solidFill>
                  <a:srgbClr val="2D82F4">
                    <a:lumMod val="50000"/>
                  </a:srgbClr>
                </a:solidFill>
              </a:rPr>
              <a:t>Bacilli</a:t>
            </a:r>
            <a:endParaRPr kumimoji="0" lang="tr-TR" sz="2800" b="1" i="0" u="none" strike="noStrike" kern="1200" cap="none" spc="0" normalizeH="0" baseline="0" noProof="0" dirty="0">
              <a:ln>
                <a:noFill/>
              </a:ln>
              <a:solidFill>
                <a:srgbClr val="2D82F4">
                  <a:lumMod val="50000"/>
                </a:srgbClr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179512" y="764704"/>
            <a:ext cx="8712968" cy="59766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tr-TR" sz="2600" b="1" dirty="0">
                <a:solidFill>
                  <a:srgbClr val="2D82F4">
                    <a:lumMod val="50000"/>
                  </a:srgbClr>
                </a:solidFill>
              </a:rPr>
              <a:t>			</a:t>
            </a: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ctr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ctr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ctr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ctr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ctr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ctr">
              <a:lnSpc>
                <a:spcPct val="150000"/>
              </a:lnSpc>
              <a:defRPr/>
            </a:pPr>
            <a:r>
              <a:rPr lang="tr-TR" sz="2600" b="1" dirty="0">
                <a:solidFill>
                  <a:srgbClr val="2D82F4">
                    <a:lumMod val="50000"/>
                  </a:srgbClr>
                </a:solidFill>
              </a:rPr>
              <a:t>OBJECTIVES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b="1" dirty="0">
                <a:solidFill>
                  <a:srgbClr val="2D82F4">
                    <a:lumMod val="50000"/>
                  </a:srgbClr>
                </a:solidFill>
              </a:rPr>
              <a:t>Non-</a:t>
            </a:r>
            <a:r>
              <a:rPr lang="en-US" sz="2400" b="1" dirty="0">
                <a:solidFill>
                  <a:srgbClr val="2D82F4">
                    <a:lumMod val="50000"/>
                  </a:srgbClr>
                </a:solidFill>
              </a:rPr>
              <a:t>Spore-Forming Gram-Positive Bacilli: </a:t>
            </a:r>
            <a:endParaRPr lang="tr-TR" sz="2400" b="1" dirty="0">
              <a:solidFill>
                <a:srgbClr val="2D82F4">
                  <a:lumMod val="50000"/>
                </a:srgbClr>
              </a:solidFill>
            </a:endParaRPr>
          </a:p>
          <a:p>
            <a:pPr marL="800100" lvl="1" indent="-342900" algn="just" defTabSz="179388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2D82F4">
                    <a:lumMod val="50000"/>
                  </a:srgbClr>
                </a:solidFill>
              </a:rPr>
              <a:t>Listeria</a:t>
            </a:r>
            <a:endParaRPr lang="tr-TR" sz="2400" b="1" dirty="0">
              <a:solidFill>
                <a:srgbClr val="2D82F4">
                  <a:lumMod val="50000"/>
                </a:srgbClr>
              </a:solidFill>
            </a:endParaRPr>
          </a:p>
          <a:p>
            <a:pPr marL="800100" lvl="1" indent="-342900" algn="just" defTabSz="179388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b="1" dirty="0" err="1">
                <a:solidFill>
                  <a:srgbClr val="2D82F4">
                    <a:lumMod val="50000"/>
                  </a:srgbClr>
                </a:solidFill>
              </a:rPr>
              <a:t>Erysipelothrix</a:t>
            </a:r>
            <a:endParaRPr lang="tr-TR" sz="2400" b="1" dirty="0">
              <a:solidFill>
                <a:srgbClr val="2D82F4">
                  <a:lumMod val="50000"/>
                </a:srgbClr>
              </a:solidFill>
            </a:endParaRPr>
          </a:p>
          <a:p>
            <a:pPr marL="800100" lvl="1" indent="-342900" algn="just" defTabSz="179388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b="1" dirty="0" err="1">
                <a:solidFill>
                  <a:srgbClr val="2D82F4">
                    <a:lumMod val="50000"/>
                  </a:srgbClr>
                </a:solidFill>
              </a:rPr>
              <a:t>Corynebacterium</a:t>
            </a:r>
            <a:endParaRPr lang="tr-TR" sz="2400" b="1" dirty="0">
              <a:solidFill>
                <a:srgbClr val="2D82F4">
                  <a:lumMod val="50000"/>
                </a:srgbClr>
              </a:solidFill>
            </a:endParaRPr>
          </a:p>
          <a:p>
            <a:pPr marL="800100" lvl="1" indent="-342900" algn="just" defTabSz="179388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b="1" dirty="0" err="1">
                <a:solidFill>
                  <a:srgbClr val="2D82F4">
                    <a:lumMod val="50000"/>
                  </a:srgbClr>
                </a:solidFill>
              </a:rPr>
              <a:t>Propionibacterium</a:t>
            </a:r>
            <a:endParaRPr lang="tr-TR" sz="2400" b="1" dirty="0">
              <a:solidFill>
                <a:srgbClr val="2D82F4">
                  <a:lumMod val="50000"/>
                </a:srgbClr>
              </a:solidFill>
            </a:endParaRPr>
          </a:p>
          <a:p>
            <a:pPr marL="800100" lvl="1" indent="-342900" algn="just" defTabSz="179388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b="1" dirty="0">
                <a:solidFill>
                  <a:srgbClr val="2D82F4">
                    <a:lumMod val="50000"/>
                  </a:srgbClr>
                </a:solidFill>
              </a:rPr>
              <a:t>Mycobacterium</a:t>
            </a:r>
          </a:p>
          <a:p>
            <a:pPr marL="800100" lvl="1" indent="-342900" algn="just" defTabSz="179388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b="1" dirty="0" err="1">
                <a:solidFill>
                  <a:srgbClr val="2D82F4">
                    <a:lumMod val="50000"/>
                  </a:srgbClr>
                </a:solidFill>
              </a:rPr>
              <a:t>Actinomyces</a:t>
            </a:r>
            <a:endParaRPr lang="tr-TR" sz="2400" b="1" dirty="0">
              <a:solidFill>
                <a:srgbClr val="2D82F4">
                  <a:lumMod val="50000"/>
                </a:srgbClr>
              </a:solidFill>
            </a:endParaRPr>
          </a:p>
          <a:p>
            <a:pPr marL="800100" lvl="1" indent="-342900" algn="just" defTabSz="179388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b="1" dirty="0" err="1">
                <a:solidFill>
                  <a:srgbClr val="2D82F4">
                    <a:lumMod val="50000"/>
                  </a:srgbClr>
                </a:solidFill>
              </a:rPr>
              <a:t>Nocardia</a:t>
            </a:r>
            <a:endParaRPr lang="en-US" sz="2400" b="1" dirty="0">
              <a:solidFill>
                <a:srgbClr val="2D82F4">
                  <a:lumMod val="50000"/>
                </a:srgbClr>
              </a:solidFill>
            </a:endParaRPr>
          </a:p>
          <a:p>
            <a:pPr marL="1371600" lvl="2" indent="-457200" algn="just" defTabSz="179388">
              <a:buFont typeface="Arial" panose="020B0604020202020204" pitchFamily="34" charset="0"/>
              <a:buChar char="•"/>
              <a:defRPr/>
            </a:pPr>
            <a:endParaRPr lang="tr-TR" sz="2600" i="1" dirty="0">
              <a:solidFill>
                <a:srgbClr val="2D82F4">
                  <a:lumMod val="50000"/>
                </a:srgbClr>
              </a:solidFill>
            </a:endParaRPr>
          </a:p>
          <a:p>
            <a:pPr marL="1371600" lvl="2" indent="-457200" algn="just" defTabSz="179388">
              <a:buFont typeface="Arial" panose="020B0604020202020204" pitchFamily="34" charset="0"/>
              <a:buChar char="•"/>
              <a:defRPr/>
            </a:pPr>
            <a:endParaRPr lang="tr-TR" sz="2600" i="1" dirty="0">
              <a:solidFill>
                <a:srgbClr val="2D82F4">
                  <a:lumMod val="50000"/>
                </a:srgbClr>
              </a:solidFill>
            </a:endParaRPr>
          </a:p>
          <a:p>
            <a:pPr lvl="2" algn="just" defTabSz="179388">
              <a:defRPr/>
            </a:pPr>
            <a:endParaRPr lang="tr-TR" sz="2600" i="1" dirty="0">
              <a:solidFill>
                <a:srgbClr val="2D82F4">
                  <a:lumMod val="50000"/>
                </a:srgbClr>
              </a:solidFill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600" dirty="0">
              <a:solidFill>
                <a:srgbClr val="2D82F4">
                  <a:lumMod val="50000"/>
                </a:srgbClr>
              </a:solidFill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600" dirty="0">
              <a:solidFill>
                <a:srgbClr val="2D82F4">
                  <a:lumMod val="50000"/>
                </a:srgbClr>
              </a:solidFill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600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600" b="1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tr-TR" sz="2600" b="1" dirty="0">
                <a:solidFill>
                  <a:srgbClr val="2D82F4">
                    <a:lumMod val="50000"/>
                  </a:srgbClr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29839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107504" y="692697"/>
            <a:ext cx="8784976" cy="59766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2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i="1" dirty="0">
                <a:solidFill>
                  <a:srgbClr val="2D82F4">
                    <a:lumMod val="50000"/>
                  </a:srgbClr>
                </a:solidFill>
              </a:rPr>
              <a:t>Listeria monocytogenes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is a Gram-positive, non spore-forming, motile, </a:t>
            </a:r>
            <a:r>
              <a:rPr lang="en-US" sz="2400" dirty="0" err="1">
                <a:solidFill>
                  <a:srgbClr val="2D82F4">
                    <a:lumMod val="50000"/>
                  </a:srgbClr>
                </a:solidFill>
              </a:rPr>
              <a:t>facultatively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 anaerobic, rod-shaped bacterium. 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sz="20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It is catalase-positive and oxidase-negative, and expresses a beta </a:t>
            </a:r>
            <a:r>
              <a:rPr lang="en-US" sz="2400" dirty="0" err="1">
                <a:solidFill>
                  <a:srgbClr val="2D82F4">
                    <a:lumMod val="50000"/>
                  </a:srgbClr>
                </a:solidFill>
              </a:rPr>
              <a:t>hemolysin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, which causes destruction of red blood cells. 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0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Listeria grows well on media such as 5% sheep blood agar on which it exhibits the characteristic small zone of hemolysis around and under colonies.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defRPr/>
            </a:pPr>
            <a:r>
              <a:rPr lang="tr-TR" sz="2200" dirty="0">
                <a:solidFill>
                  <a:srgbClr val="2D82F4">
                    <a:lumMod val="50000"/>
                  </a:srgbClr>
                </a:solidFill>
              </a:rPr>
              <a:t>  </a:t>
            </a: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</p:txBody>
      </p:sp>
      <p:sp>
        <p:nvSpPr>
          <p:cNvPr id="6" name="Yuvarlatılmış Dikdörtgen 1">
            <a:extLst>
              <a:ext uri="{FF2B5EF4-FFF2-40B4-BE49-F238E27FC236}">
                <a16:creationId xmlns:a16="http://schemas.microsoft.com/office/drawing/2014/main" id="{5A2858E9-B27C-471F-A1D6-1A18DB22D5E7}"/>
              </a:ext>
            </a:extLst>
          </p:cNvPr>
          <p:cNvSpPr/>
          <p:nvPr/>
        </p:nvSpPr>
        <p:spPr>
          <a:xfrm>
            <a:off x="2195736" y="117475"/>
            <a:ext cx="5184576" cy="4312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Listeria</a:t>
            </a:r>
            <a:r>
              <a:rPr lang="tr-TR" sz="2800" b="1" i="1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monocytogenes</a:t>
            </a:r>
            <a:endParaRPr lang="tr-TR" sz="2800" b="1" i="1" dirty="0">
              <a:solidFill>
                <a:srgbClr val="2D82F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097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91955" y="680864"/>
            <a:ext cx="8784976" cy="12359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This bacterium exhibits characteristic </a:t>
            </a:r>
            <a:r>
              <a:rPr lang="en-US" sz="2400" b="1" dirty="0">
                <a:solidFill>
                  <a:srgbClr val="2D82F4">
                    <a:lumMod val="50000"/>
                  </a:srgbClr>
                </a:solidFill>
              </a:rPr>
              <a:t>tumbling motility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when viewed with light microscopy. 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</p:txBody>
      </p:sp>
      <p:sp>
        <p:nvSpPr>
          <p:cNvPr id="6" name="Yuvarlatılmış Dikdörtgen 1">
            <a:extLst>
              <a:ext uri="{FF2B5EF4-FFF2-40B4-BE49-F238E27FC236}">
                <a16:creationId xmlns:a16="http://schemas.microsoft.com/office/drawing/2014/main" id="{5A2858E9-B27C-471F-A1D6-1A18DB22D5E7}"/>
              </a:ext>
            </a:extLst>
          </p:cNvPr>
          <p:cNvSpPr/>
          <p:nvPr/>
        </p:nvSpPr>
        <p:spPr>
          <a:xfrm>
            <a:off x="2195736" y="117475"/>
            <a:ext cx="5184576" cy="4312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Listeria</a:t>
            </a:r>
            <a:r>
              <a:rPr lang="tr-TR" sz="2800" b="1" i="1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monocytogenes</a:t>
            </a:r>
            <a:endParaRPr lang="tr-TR" sz="2800" b="1" i="1" dirty="0">
              <a:solidFill>
                <a:srgbClr val="2D82F4">
                  <a:lumMod val="50000"/>
                </a:srgbClr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91955" y="2132857"/>
            <a:ext cx="8794848" cy="26642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Although </a:t>
            </a:r>
            <a:r>
              <a:rPr lang="en-US" sz="2400" i="1" dirty="0">
                <a:solidFill>
                  <a:srgbClr val="2D82F4">
                    <a:lumMod val="50000"/>
                  </a:srgbClr>
                </a:solidFill>
              </a:rPr>
              <a:t>L. monocytogenes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is actively motile by means of </a:t>
            </a:r>
            <a:r>
              <a:rPr lang="en-US" sz="2400" dirty="0" err="1">
                <a:solidFill>
                  <a:srgbClr val="2D82F4">
                    <a:lumMod val="50000"/>
                  </a:srgbClr>
                </a:solidFill>
              </a:rPr>
              <a:t>peritrichous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 flagella at room temperature (20−25 °C), the organism does not synthesize flagella at body temperatures (37 °C).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</a:p>
          <a:p>
            <a:pPr lvl="0" algn="just">
              <a:lnSpc>
                <a:spcPct val="150000"/>
              </a:lnSpc>
              <a:defRPr/>
            </a:pP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They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are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non-motile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at 37 °C.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91955" y="5013175"/>
            <a:ext cx="8794848" cy="172819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The motility at room temperature and </a:t>
            </a:r>
            <a:r>
              <a:rPr lang="en-US" sz="2400" dirty="0" err="1">
                <a:solidFill>
                  <a:srgbClr val="2D82F4">
                    <a:lumMod val="50000"/>
                  </a:srgbClr>
                </a:solidFill>
              </a:rPr>
              <a:t>hemolysin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 production are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primary findings that help differentiate Listeria from </a:t>
            </a:r>
            <a:r>
              <a:rPr lang="en-US" sz="2400" dirty="0" err="1">
                <a:solidFill>
                  <a:srgbClr val="2D82F4">
                    <a:lumMod val="50000"/>
                  </a:srgbClr>
                </a:solidFill>
              </a:rPr>
              <a:t>coryneform</a:t>
            </a:r>
            <a:endParaRPr lang="en-US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479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107504" y="692697"/>
            <a:ext cx="8784976" cy="59766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lnSpc>
                <a:spcPct val="150000"/>
              </a:lnSpc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i="1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400" i="1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i="1" dirty="0">
                <a:solidFill>
                  <a:srgbClr val="2D82F4">
                    <a:lumMod val="50000"/>
                  </a:srgbClr>
                </a:solidFill>
              </a:rPr>
              <a:t>L</a:t>
            </a:r>
            <a:r>
              <a:rPr lang="tr-TR" sz="2400" i="1" dirty="0" err="1">
                <a:solidFill>
                  <a:srgbClr val="2D82F4">
                    <a:lumMod val="50000"/>
                  </a:srgbClr>
                </a:solidFill>
              </a:rPr>
              <a:t>isteria</a:t>
            </a:r>
            <a:r>
              <a:rPr lang="tr-TR" sz="2400" i="1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en-US" sz="2400" i="1" dirty="0">
                <a:solidFill>
                  <a:srgbClr val="2D82F4">
                    <a:lumMod val="50000"/>
                  </a:srgbClr>
                </a:solidFill>
              </a:rPr>
              <a:t>monocytogenes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is an </a:t>
            </a:r>
            <a:r>
              <a:rPr lang="tr-TR" sz="2400" b="1" dirty="0" err="1">
                <a:solidFill>
                  <a:srgbClr val="2D82F4">
                    <a:lumMod val="50000"/>
                  </a:srgbClr>
                </a:solidFill>
              </a:rPr>
              <a:t>intracellular</a:t>
            </a:r>
            <a:r>
              <a:rPr lang="tr-TR" sz="2400" b="1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b="1" dirty="0" err="1">
                <a:solidFill>
                  <a:srgbClr val="2D82F4">
                    <a:lumMod val="50000"/>
                  </a:srgbClr>
                </a:solidFill>
              </a:rPr>
              <a:t>parasite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,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and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it is in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this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environment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that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the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pathogen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gains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protection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and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evades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some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of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the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host’s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defences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.</a:t>
            </a:r>
            <a:endParaRPr lang="tr-TR" sz="2400" i="1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 err="1">
                <a:solidFill>
                  <a:srgbClr val="2D82F4">
                    <a:lumMod val="50000"/>
                  </a:srgbClr>
                </a:solidFill>
              </a:rPr>
              <a:t>Listeriosis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 is a serious infection caused by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this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bacteria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People usually become ill with </a:t>
            </a:r>
            <a:r>
              <a:rPr lang="en-US" sz="2400" dirty="0" err="1">
                <a:solidFill>
                  <a:srgbClr val="2D82F4">
                    <a:lumMod val="50000"/>
                  </a:srgbClr>
                </a:solidFill>
              </a:rPr>
              <a:t>listeriosis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 after eating contaminated food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.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Foodborne infection in humans occurs through the consumption of contaminated foods, particularly unpasteurized milk, soft cheeses, vegetables and prepared meat products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.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</p:txBody>
      </p:sp>
      <p:sp>
        <p:nvSpPr>
          <p:cNvPr id="6" name="Yuvarlatılmış Dikdörtgen 1">
            <a:extLst>
              <a:ext uri="{FF2B5EF4-FFF2-40B4-BE49-F238E27FC236}">
                <a16:creationId xmlns:a16="http://schemas.microsoft.com/office/drawing/2014/main" id="{5A2858E9-B27C-471F-A1D6-1A18DB22D5E7}"/>
              </a:ext>
            </a:extLst>
          </p:cNvPr>
          <p:cNvSpPr/>
          <p:nvPr/>
        </p:nvSpPr>
        <p:spPr>
          <a:xfrm>
            <a:off x="2195736" y="117475"/>
            <a:ext cx="5184576" cy="4312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Listeria</a:t>
            </a:r>
            <a:r>
              <a:rPr lang="tr-TR" sz="2800" b="1" i="1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monocytogenes</a:t>
            </a:r>
            <a:endParaRPr lang="tr-TR" sz="2800" b="1" i="1" dirty="0">
              <a:solidFill>
                <a:srgbClr val="2D82F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096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107504" y="692695"/>
            <a:ext cx="8772672" cy="604782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lnSpc>
                <a:spcPct val="150000"/>
              </a:lnSpc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82550" indent="-825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Unlike most foodborne pathogens, Listeria multiplies readily in refrigerated foods that have been contaminated. 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82550" indent="-825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It is capable of growing and surviving over a wide range of environmental conditions. It can survive at refrigerator temperatures (4°C), under conditions of low pH and high salt conditions. 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82550" indent="-825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Therefore, it is able to overcome food preservation and safety barriers, making it an important foodborne pathogen.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16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en-US" sz="24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</p:txBody>
      </p:sp>
      <p:sp>
        <p:nvSpPr>
          <p:cNvPr id="6" name="Yuvarlatılmış Dikdörtgen 1">
            <a:extLst>
              <a:ext uri="{FF2B5EF4-FFF2-40B4-BE49-F238E27FC236}">
                <a16:creationId xmlns:a16="http://schemas.microsoft.com/office/drawing/2014/main" id="{5A2858E9-B27C-471F-A1D6-1A18DB22D5E7}"/>
              </a:ext>
            </a:extLst>
          </p:cNvPr>
          <p:cNvSpPr/>
          <p:nvPr/>
        </p:nvSpPr>
        <p:spPr>
          <a:xfrm>
            <a:off x="2195736" y="117475"/>
            <a:ext cx="5184576" cy="4312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Listeria</a:t>
            </a:r>
            <a:r>
              <a:rPr lang="tr-TR" sz="2800" b="1" i="1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monocytogenes</a:t>
            </a:r>
            <a:endParaRPr lang="tr-TR" sz="2800" b="1" i="1" dirty="0">
              <a:solidFill>
                <a:srgbClr val="2D82F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10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Yuvarlatılmış Dikdörtgen 1">
            <a:extLst>
              <a:ext uri="{FF2B5EF4-FFF2-40B4-BE49-F238E27FC236}">
                <a16:creationId xmlns:a16="http://schemas.microsoft.com/office/drawing/2014/main" id="{5A2858E9-B27C-471F-A1D6-1A18DB22D5E7}"/>
              </a:ext>
            </a:extLst>
          </p:cNvPr>
          <p:cNvSpPr/>
          <p:nvPr/>
        </p:nvSpPr>
        <p:spPr>
          <a:xfrm>
            <a:off x="2195736" y="117475"/>
            <a:ext cx="5184576" cy="4312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Listeria</a:t>
            </a:r>
            <a:r>
              <a:rPr lang="tr-TR" sz="2800" b="1" i="1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monocytogenes</a:t>
            </a:r>
            <a:endParaRPr lang="tr-TR" sz="2800" b="1" i="1" dirty="0">
              <a:solidFill>
                <a:srgbClr val="2D82F4">
                  <a:lumMod val="50000"/>
                </a:srgbClr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107504" y="692696"/>
            <a:ext cx="8772672" cy="607571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lnSpc>
                <a:spcPct val="150000"/>
              </a:lnSpc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i="1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i="1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i="1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Transmission is also possible from mother to fetus or from mother to child during birth.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Infection with </a:t>
            </a:r>
            <a:r>
              <a:rPr lang="en-US" sz="2400" i="1" dirty="0">
                <a:solidFill>
                  <a:srgbClr val="2D82F4">
                    <a:lumMod val="50000"/>
                  </a:srgbClr>
                </a:solidFill>
              </a:rPr>
              <a:t>Listeria monocytogenes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may by asymptomatic, or it may result in a spectrum of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clinical presentations including acute non-febrile or febrile gastroenteritis, sepsis, or meningitis. 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The disease primarily affects pregnant women, newborns, older adults, and people with weakened immune systems.</a:t>
            </a: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034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Yuvarlatılmış Dikdörtgen 1">
            <a:extLst>
              <a:ext uri="{FF2B5EF4-FFF2-40B4-BE49-F238E27FC236}">
                <a16:creationId xmlns:a16="http://schemas.microsoft.com/office/drawing/2014/main" id="{5A2858E9-B27C-471F-A1D6-1A18DB22D5E7}"/>
              </a:ext>
            </a:extLst>
          </p:cNvPr>
          <p:cNvSpPr/>
          <p:nvPr/>
        </p:nvSpPr>
        <p:spPr>
          <a:xfrm>
            <a:off x="2195736" y="117475"/>
            <a:ext cx="5184576" cy="4312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Listeria</a:t>
            </a:r>
            <a:r>
              <a:rPr lang="tr-TR" sz="2800" b="1" i="1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800" b="1" i="1" dirty="0" err="1">
                <a:solidFill>
                  <a:srgbClr val="2D82F4">
                    <a:lumMod val="50000"/>
                  </a:srgbClr>
                </a:solidFill>
              </a:rPr>
              <a:t>monocytogenes</a:t>
            </a:r>
            <a:endParaRPr lang="tr-TR" sz="2800" b="1" i="1" dirty="0">
              <a:solidFill>
                <a:srgbClr val="2D82F4">
                  <a:lumMod val="50000"/>
                </a:srgbClr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107504" y="692696"/>
            <a:ext cx="8772672" cy="607571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lnSpc>
                <a:spcPct val="150000"/>
              </a:lnSpc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i="1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i="1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i="1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lvl="0" algn="just">
              <a:lnSpc>
                <a:spcPct val="150000"/>
              </a:lnSpc>
              <a:defRPr/>
            </a:pPr>
            <a:endParaRPr lang="tr-TR" sz="23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Listeriosis is usually a mild illness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(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limited to a mild acute febrile episode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)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for pregnant women, but it causes severe disease in the fetus or newborn baby. 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It can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cause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miscarriages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,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stillbirths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and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newborn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deaths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.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In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older adults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and people with weakened immune systems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, 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severe infections of the bloodstream (causing </a:t>
            </a:r>
            <a:r>
              <a:rPr lang="en-US" sz="2400" b="1" dirty="0">
                <a:solidFill>
                  <a:srgbClr val="2D82F4">
                    <a:lumMod val="50000"/>
                  </a:srgbClr>
                </a:solidFill>
              </a:rPr>
              <a:t>sepsis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) or brain (causing </a:t>
            </a:r>
            <a:r>
              <a:rPr lang="en-US" sz="2400" b="1" dirty="0">
                <a:solidFill>
                  <a:srgbClr val="2D82F4">
                    <a:lumMod val="50000"/>
                  </a:srgbClr>
                </a:solidFill>
              </a:rPr>
              <a:t>meningitis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 or </a:t>
            </a:r>
            <a:r>
              <a:rPr lang="en-US" sz="2400" b="1" dirty="0">
                <a:solidFill>
                  <a:srgbClr val="2D82F4">
                    <a:lumMod val="50000"/>
                  </a:srgbClr>
                </a:solidFill>
              </a:rPr>
              <a:t>encephalitis</a:t>
            </a:r>
            <a:r>
              <a:rPr lang="en-US" sz="2400" dirty="0">
                <a:solidFill>
                  <a:srgbClr val="2D82F4">
                    <a:lumMod val="50000"/>
                  </a:srgbClr>
                </a:solidFill>
              </a:rPr>
              <a:t>)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 can be </a:t>
            </a:r>
            <a:r>
              <a:rPr lang="tr-TR" sz="2400" dirty="0" err="1">
                <a:solidFill>
                  <a:srgbClr val="2D82F4">
                    <a:lumMod val="50000"/>
                  </a:srgbClr>
                </a:solidFill>
              </a:rPr>
              <a:t>seen</a:t>
            </a:r>
            <a:r>
              <a:rPr lang="tr-TR" sz="2400" dirty="0">
                <a:solidFill>
                  <a:srgbClr val="2D82F4">
                    <a:lumMod val="50000"/>
                  </a:srgbClr>
                </a:solidFill>
              </a:rPr>
              <a:t>.</a:t>
            </a:r>
          </a:p>
          <a:p>
            <a:pPr algn="just">
              <a:lnSpc>
                <a:spcPct val="150000"/>
              </a:lnSpc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2D82F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6160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el">
  <a:themeElements>
    <a:clrScheme name="Özel 2">
      <a:dk1>
        <a:sysClr val="windowText" lastClr="000000"/>
      </a:dk1>
      <a:lt1>
        <a:sysClr val="window" lastClr="FFFFFF"/>
      </a:lt1>
      <a:dk2>
        <a:srgbClr val="2D82F4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em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el">
  <a:themeElements>
    <a:clrScheme name="Özel 2">
      <a:dk1>
        <a:sysClr val="windowText" lastClr="000000"/>
      </a:dk1>
      <a:lt1>
        <a:sysClr val="window" lastClr="FFFFFF"/>
      </a:lt1>
      <a:dk2>
        <a:srgbClr val="2D82F4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em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24108</TotalTime>
  <Words>484</Words>
  <Application>Microsoft Office PowerPoint</Application>
  <PresentationFormat>Ekran Gösterisi (4:3)</PresentationFormat>
  <Paragraphs>204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Temel</vt:lpstr>
      <vt:lpstr>2_Temel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BAZI DEZENFEKTANLARIN NOZOKOMİYAL İNFEKSİYON ETKENİ OLAN BAZI BAKTERİLER ÜZERİNE ETKİLERİNİN KARŞILAŞTIRILMASI   MÜJDE ERYILMAZ  DOKTORA TEZİ -2010-</dc:title>
  <dc:creator>mame</dc:creator>
  <cp:lastModifiedBy>Lenovo</cp:lastModifiedBy>
  <cp:revision>2229</cp:revision>
  <cp:lastPrinted>2018-03-15T07:02:07Z</cp:lastPrinted>
  <dcterms:created xsi:type="dcterms:W3CDTF">2009-11-26T21:13:43Z</dcterms:created>
  <dcterms:modified xsi:type="dcterms:W3CDTF">2018-04-10T19:22:38Z</dcterms:modified>
</cp:coreProperties>
</file>