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343" r:id="rId4"/>
    <p:sldId id="344" r:id="rId5"/>
    <p:sldId id="345" r:id="rId6"/>
    <p:sldId id="346" r:id="rId7"/>
    <p:sldId id="347" r:id="rId8"/>
    <p:sldId id="348" r:id="rId9"/>
    <p:sldId id="349" r:id="rId10"/>
    <p:sldId id="350" r:id="rId11"/>
    <p:sldId id="351" r:id="rId12"/>
    <p:sldId id="352" r:id="rId13"/>
    <p:sldId id="353" r:id="rId14"/>
    <p:sldId id="305" r:id="rId15"/>
    <p:sldId id="354" r:id="rId16"/>
    <p:sldId id="355" r:id="rId17"/>
    <p:sldId id="356" r:id="rId18"/>
    <p:sldId id="359" r:id="rId19"/>
    <p:sldId id="357" r:id="rId20"/>
    <p:sldId id="360" r:id="rId21"/>
    <p:sldId id="358" r:id="rId22"/>
    <p:sldId id="361" r:id="rId23"/>
    <p:sldId id="362" r:id="rId24"/>
    <p:sldId id="363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00206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4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ECB897-AACF-4E1F-9A8C-4589E2FF8A39}" type="datetimeFigureOut">
              <a:rPr lang="en-US" smtClean="0"/>
              <a:t>7/17/2020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961739-16E2-48AC-8377-1CC24ABBB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6383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575FBA-7DC0-4341-8835-98A31B4FC22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32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8E77B-D2A5-4C1A-ABB6-933FEA61B2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DE66FA-D237-4D13-9DA0-87CA8F9582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2A9F3D-A111-4257-BCA4-CE40BB679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08EF9-63ED-4DED-8373-BC1664A53354}" type="datetime1">
              <a:rPr lang="en-US" smtClean="0"/>
              <a:t>7/17/2020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5AB827-D6DE-45DC-9252-384CC60BB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2835BF-F051-4164-A5C3-37EAB4C2B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431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B4B5B-1C7B-457C-975A-8A10FA30D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841E41-2B54-4D53-9F81-F2E6EC48E0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593849-431C-40CA-835C-41BB89FE1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581B2-E20E-418F-9FCE-BFAB67145885}" type="datetime1">
              <a:rPr lang="en-US" smtClean="0"/>
              <a:t>7/17/2020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56E5F2-B1FD-46F1-AD6C-BF8B1C8E9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4BC7CE-9F78-473F-90CA-3AD51ECF4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171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00339EB-A761-4385-9DA6-04562B9203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AE81EC-B73A-4825-9FEA-B347C6E9CD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A43A88-33B7-4416-BA42-9BF99A1A3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CE232-8FF6-4FA8-8FBD-20DFF0210E97}" type="datetime1">
              <a:rPr lang="en-US" smtClean="0"/>
              <a:t>7/17/2020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B4A76A-B54E-4E14-A3D9-C730A45F2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1A2D7D-80D9-411C-AEE0-2425AFC7C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114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C4C31-779B-4832-803F-68FDF6654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83D27D-1330-43E5-BC1E-BC3195014B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25703E-F0FB-40F9-B6D2-B72D9D824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6FB6B-D47B-4F47-BD4D-034B087F3853}" type="datetime1">
              <a:rPr lang="en-US" smtClean="0"/>
              <a:t>7/17/2020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D2C836-041C-4523-B8BB-D355FA6B5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63D601-75F0-494D-ACAE-A3C6A5BA5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813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5054B-6FED-4B8F-ACF2-9F667E473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D86BA6-3DBE-4967-A330-A843A01B41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FCFCB5-FDF9-4993-933B-E6AE0B108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A9ECF-D8BC-41DA-B209-FFAC857C7788}" type="datetime1">
              <a:rPr lang="en-US" smtClean="0"/>
              <a:t>7/17/2020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533EE0-2831-44AB-8E23-11832C02A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BD9C0B-2078-4ED5-8E90-3A4A2DB96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134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206AD-75B0-4BF8-A699-469518B07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175988-91E5-418E-91DD-1D6151A064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DD95D0-B1E0-460D-9E58-C2BB770056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0E3F8D-F50F-4EA6-ABF2-1945F06BE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C2B5-6B73-4578-AA1C-ECAD4EFF5972}" type="datetime1">
              <a:rPr lang="en-US" smtClean="0"/>
              <a:t>7/17/2020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1ABA54-3577-4FC4-A316-66FDB229A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AF145C-B829-426B-93FB-A0416A20F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729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6DA7A-5939-41F5-AC2D-63BF5750F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6F3D1F-C91E-4AD6-935D-70F2670700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700353-7E83-4C80-A8BB-DEF2F5D778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9A04EC-59AB-4AE7-9E44-8F94F01B02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D4F03B-C486-4F3C-BBA5-509AB81983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B5A495-CE41-47E9-B70D-19053C056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2E58E-C9DD-41BD-AEB5-428D92A80B26}" type="datetime1">
              <a:rPr lang="en-US" smtClean="0"/>
              <a:t>7/17/2020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B3DE81-5DEF-4E7D-8C66-B4CED7768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E685460-5D51-4CE3-817E-5CFA0509B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407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9B2CD-A0CE-433E-B1CB-59F6D5210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3B54F3-8B8C-41A8-9E4E-9F10BE947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9D49E-6F36-43C3-9684-08F64AFCECF1}" type="datetime1">
              <a:rPr lang="en-US" smtClean="0"/>
              <a:t>7/17/2020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685125-8749-4733-8946-6D6B875DF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A45D6C-4B8E-4169-8576-E81A37C8F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721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B6148A-C527-40E3-AA58-F95FD69E0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46E93-8D95-4684-9666-2B87B4B90DD7}" type="datetime1">
              <a:rPr lang="en-US" smtClean="0"/>
              <a:t>7/17/2020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A75436B-E806-47FA-9FD7-31646D469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944418-B703-4718-BA37-9CBDF5504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72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6EEFC-982C-4250-B962-AB511FC57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0805B1-C710-4B73-9BB4-6B1A72CF95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3F5C59-F459-4A9C-A10D-6AC7DB411A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E8E608-E5B2-48D9-B0A6-890D08292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CC1A7-D2DC-4E87-A7FC-C2594C73CC49}" type="datetime1">
              <a:rPr lang="en-US" smtClean="0"/>
              <a:t>7/17/2020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E51DEC-98C4-4D95-86F9-48487E530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13F4F6-5610-42BD-A89B-4CC83E164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170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6D2AB-1CF4-46B0-A30A-374D55CC2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3F5572-CB8C-47D8-B384-975F4438F5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EB1425-CE20-46A0-BDD3-D5811603A6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A9E4EF-8371-43B1-B608-DD982AC82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DE37-3336-4DA1-93DD-3680B28CAA90}" type="datetime1">
              <a:rPr lang="en-US" smtClean="0"/>
              <a:t>7/17/2020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42035E-65B9-4155-85C7-839CC5F5A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601C79-1282-4E5F-926B-6492B209B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639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219F74-FE9D-45B8-B598-95F0D5FE4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C551AC-86F3-45D9-9BA8-0A2474417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25519F-E922-4F54-A20E-CE389C7BEB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B5920-2937-41A7-B5BD-43EEEFB2BBDF}" type="datetime1">
              <a:rPr lang="en-US" smtClean="0"/>
              <a:t>7/17/2020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FFDEA8-A0F2-4000-86A5-E6D4506BC7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Doç. Dr. Yasemin G. İŞGÖR/Modül-1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1CDFF-C490-4310-B498-95FC1129BC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50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isgor@ankara.edu.t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C6D9451-AE50-4674-932F-14AF774E16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817"/>
          <a:stretch/>
        </p:blipFill>
        <p:spPr>
          <a:xfrm>
            <a:off x="4275137" y="3787745"/>
            <a:ext cx="3641725" cy="168048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9B3ACB0-D433-4484-B55C-4BE702673D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8763"/>
            <a:ext cx="9144000" cy="2387600"/>
          </a:xfrm>
          <a:ln w="57150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en-US"/>
              <a:t>MODÜL 12-A</a:t>
            </a:r>
            <a:br>
              <a:rPr lang="en-US" dirty="0"/>
            </a:br>
            <a:r>
              <a:rPr lang="en-US" dirty="0" err="1"/>
              <a:t>Klinik</a:t>
            </a:r>
            <a:r>
              <a:rPr lang="en-US" dirty="0"/>
              <a:t> </a:t>
            </a:r>
            <a:r>
              <a:rPr lang="en-US" dirty="0" err="1"/>
              <a:t>Laboratuvarın</a:t>
            </a:r>
            <a:r>
              <a:rPr lang="en-US" dirty="0"/>
              <a:t> ana </a:t>
            </a:r>
            <a:r>
              <a:rPr lang="en-US" dirty="0" err="1"/>
              <a:t>İşlevi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2F1C09-71DC-4226-80C5-C820EF36AA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793355"/>
            <a:ext cx="9144000" cy="1000898"/>
          </a:xfrm>
          <a:ln w="57150">
            <a:solidFill>
              <a:srgbClr val="002060"/>
            </a:solidFill>
          </a:ln>
          <a:effectLst/>
        </p:spPr>
        <p:txBody>
          <a:bodyPr vert="horz" lIns="91440" tIns="45720" rIns="91440" bIns="45720" rtlCol="0" anchor="b">
            <a:normAutofit fontScale="97500"/>
          </a:bodyPr>
          <a:lstStyle/>
          <a:p>
            <a:pPr>
              <a:spcBef>
                <a:spcPct val="0"/>
              </a:spcBef>
            </a:pPr>
            <a:r>
              <a:rPr lang="en-US" b="1" dirty="0">
                <a:latin typeface="+mj-lt"/>
                <a:ea typeface="+mj-ea"/>
                <a:cs typeface="+mj-cs"/>
              </a:rPr>
              <a:t>Pre </a:t>
            </a:r>
            <a:r>
              <a:rPr lang="en-US" b="1" dirty="0" err="1">
                <a:latin typeface="+mj-lt"/>
                <a:ea typeface="+mj-ea"/>
                <a:cs typeface="+mj-cs"/>
              </a:rPr>
              <a:t>Analitik</a:t>
            </a:r>
            <a:r>
              <a:rPr lang="en-US" b="1" dirty="0">
                <a:latin typeface="+mj-lt"/>
                <a:ea typeface="+mj-ea"/>
                <a:cs typeface="+mj-cs"/>
              </a:rPr>
              <a:t> </a:t>
            </a:r>
            <a:r>
              <a:rPr lang="en-US" b="1" dirty="0" err="1">
                <a:latin typeface="+mj-lt"/>
                <a:ea typeface="+mj-ea"/>
                <a:cs typeface="+mj-cs"/>
              </a:rPr>
              <a:t>Evre</a:t>
            </a:r>
            <a:r>
              <a:rPr lang="en-US" b="1" dirty="0">
                <a:latin typeface="+mj-lt"/>
                <a:ea typeface="+mj-ea"/>
                <a:cs typeface="+mj-cs"/>
              </a:rPr>
              <a:t> </a:t>
            </a:r>
            <a:r>
              <a:rPr lang="en-US" b="1" dirty="0" err="1">
                <a:latin typeface="+mj-lt"/>
                <a:ea typeface="+mj-ea"/>
                <a:cs typeface="+mj-cs"/>
              </a:rPr>
              <a:t>Kuralları</a:t>
            </a:r>
            <a:endParaRPr lang="en-US" b="1" dirty="0">
              <a:latin typeface="+mj-lt"/>
              <a:ea typeface="+mj-ea"/>
              <a:cs typeface="+mj-cs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A07469DB-70AE-40F9-AD8C-43EB03317247}"/>
              </a:ext>
            </a:extLst>
          </p:cNvPr>
          <p:cNvSpPr txBox="1">
            <a:spLocks/>
          </p:cNvSpPr>
          <p:nvPr/>
        </p:nvSpPr>
        <p:spPr>
          <a:xfrm>
            <a:off x="1524000" y="5468228"/>
            <a:ext cx="9144000" cy="1237372"/>
          </a:xfrm>
          <a:prstGeom prst="rect">
            <a:avLst/>
          </a:prstGeom>
          <a:ln w="57150">
            <a:solidFill>
              <a:srgbClr val="002060"/>
            </a:solidFill>
          </a:ln>
          <a:effectLst/>
        </p:spPr>
        <p:txBody>
          <a:bodyPr vert="horz" lIns="91440" tIns="45720" rIns="91440" bIns="45720" rtlCol="0" anchor="b">
            <a:normAutofit fontScale="8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en-US" dirty="0">
                <a:latin typeface="+mj-lt"/>
                <a:ea typeface="+mj-ea"/>
                <a:cs typeface="+mj-cs"/>
              </a:rPr>
              <a:t>Doç. Dr. Yasemin G. İŞGÖR</a:t>
            </a:r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en-US" dirty="0">
                <a:latin typeface="+mj-lt"/>
                <a:ea typeface="+mj-ea"/>
                <a:cs typeface="+mj-cs"/>
                <a:hlinkClick r:id="rId3"/>
              </a:rPr>
              <a:t>isgor@ankara.edu.tr</a:t>
            </a:r>
            <a:endParaRPr lang="en-US" dirty="0">
              <a:latin typeface="+mj-lt"/>
              <a:ea typeface="+mj-ea"/>
              <a:cs typeface="+mj-cs"/>
            </a:endParaRPr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en-US" dirty="0">
                <a:latin typeface="+mj-lt"/>
                <a:ea typeface="+mj-ea"/>
                <a:cs typeface="+mj-cs"/>
              </a:rPr>
              <a:t>Ankara </a:t>
            </a:r>
            <a:r>
              <a:rPr lang="en-US" dirty="0" err="1">
                <a:latin typeface="+mj-lt"/>
                <a:ea typeface="+mj-ea"/>
                <a:cs typeface="+mj-cs"/>
              </a:rPr>
              <a:t>Üniversitesi</a:t>
            </a:r>
            <a:endParaRPr lang="en-US" dirty="0">
              <a:latin typeface="+mj-lt"/>
              <a:ea typeface="+mj-ea"/>
              <a:cs typeface="+mj-cs"/>
            </a:endParaRPr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en-US" dirty="0">
                <a:latin typeface="+mj-lt"/>
                <a:ea typeface="+mj-ea"/>
                <a:cs typeface="+mj-cs"/>
              </a:rPr>
              <a:t>SHMYO </a:t>
            </a:r>
            <a:r>
              <a:rPr lang="en-US" dirty="0" err="1">
                <a:latin typeface="+mj-lt"/>
                <a:ea typeface="+mj-ea"/>
                <a:cs typeface="+mj-cs"/>
              </a:rPr>
              <a:t>Tıbbi</a:t>
            </a:r>
            <a:r>
              <a:rPr lang="en-US" dirty="0"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latin typeface="+mj-lt"/>
                <a:ea typeface="+mj-ea"/>
                <a:cs typeface="+mj-cs"/>
              </a:rPr>
              <a:t>Laboratuvar</a:t>
            </a:r>
            <a:r>
              <a:rPr lang="en-US" dirty="0"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latin typeface="+mj-lt"/>
                <a:ea typeface="+mj-ea"/>
                <a:cs typeface="+mj-cs"/>
              </a:rPr>
              <a:t>Teknikleri</a:t>
            </a:r>
            <a:r>
              <a:rPr lang="en-US" dirty="0"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latin typeface="+mj-lt"/>
                <a:ea typeface="+mj-ea"/>
                <a:cs typeface="+mj-cs"/>
              </a:rPr>
              <a:t>Programı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36222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2144" y="3467860"/>
            <a:ext cx="2857500" cy="1600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4165071" y="121316"/>
            <a:ext cx="2635139" cy="213725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5851" y="658693"/>
            <a:ext cx="2143125" cy="21431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383" y="2302752"/>
            <a:ext cx="3179776" cy="233021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/>
          <a:srcRect r="1676" b="12500"/>
          <a:stretch/>
        </p:blipFill>
        <p:spPr>
          <a:xfrm>
            <a:off x="2590276" y="4360053"/>
            <a:ext cx="3719310" cy="242555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95455" y="5124450"/>
            <a:ext cx="2638425" cy="17335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49602" y="4544582"/>
            <a:ext cx="2628900" cy="17335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9"/>
          <a:srcRect r="30172" b="9960"/>
          <a:stretch/>
        </p:blipFill>
        <p:spPr>
          <a:xfrm>
            <a:off x="7815399" y="1368000"/>
            <a:ext cx="2193705" cy="2028116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Box 12"/>
          <p:cNvSpPr txBox="1"/>
          <p:nvPr/>
        </p:nvSpPr>
        <p:spPr>
          <a:xfrm>
            <a:off x="7459206" y="216112"/>
            <a:ext cx="1281185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wrap="none" rtlCol="0" anchor="ctr" anchorCtr="1">
            <a:spAutoFit/>
          </a:bodyPr>
          <a:lstStyle/>
          <a:p>
            <a:r>
              <a:rPr lang="tr-TR" b="1" dirty="0"/>
              <a:t>Hasta kaydı</a:t>
            </a:r>
            <a:endParaRPr 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911260" y="1762151"/>
            <a:ext cx="1510606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wrap="none" rtlCol="0" anchor="ctr" anchorCtr="1">
            <a:spAutoFit/>
          </a:bodyPr>
          <a:lstStyle/>
          <a:p>
            <a:r>
              <a:rPr lang="tr-TR" b="1" dirty="0"/>
              <a:t>Hasta öyküsü </a:t>
            </a:r>
          </a:p>
        </p:txBody>
      </p:sp>
      <p:sp>
        <p:nvSpPr>
          <p:cNvPr id="15" name="Right Arrow 14"/>
          <p:cNvSpPr/>
          <p:nvPr/>
        </p:nvSpPr>
        <p:spPr>
          <a:xfrm flipH="1">
            <a:off x="6657500" y="224423"/>
            <a:ext cx="677706" cy="421018"/>
          </a:xfrm>
          <a:prstGeom prst="rightArrow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569746" y="556722"/>
            <a:ext cx="1397819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wrap="none" rtlCol="0" anchor="ctr" anchorCtr="1">
            <a:spAutoFit/>
          </a:bodyPr>
          <a:lstStyle/>
          <a:p>
            <a:r>
              <a:rPr lang="tr-TR" b="1" dirty="0"/>
              <a:t>Ön muayene</a:t>
            </a:r>
            <a:endParaRPr lang="en-US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199359" y="4122711"/>
            <a:ext cx="2324675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wrap="none" rtlCol="0" anchor="ctr" anchorCtr="1">
            <a:spAutoFit/>
          </a:bodyPr>
          <a:lstStyle/>
          <a:p>
            <a:r>
              <a:rPr lang="tr-TR" b="1" dirty="0"/>
              <a:t>Hekim:</a:t>
            </a:r>
          </a:p>
          <a:p>
            <a:r>
              <a:rPr lang="tr-TR" b="1" dirty="0"/>
              <a:t>Analiz </a:t>
            </a:r>
            <a:r>
              <a:rPr lang="tr-TR" b="1" dirty="0" err="1"/>
              <a:t>önbilgilendirme</a:t>
            </a:r>
            <a:endParaRPr lang="en-US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6994714" y="5873416"/>
            <a:ext cx="1534394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wrap="none" rtlCol="0" anchor="ctr" anchorCtr="1">
            <a:spAutoFit/>
          </a:bodyPr>
          <a:lstStyle/>
          <a:p>
            <a:r>
              <a:rPr lang="tr-TR" b="1" dirty="0"/>
              <a:t>Hemşire:</a:t>
            </a:r>
          </a:p>
          <a:p>
            <a:r>
              <a:rPr lang="tr-TR" b="1" dirty="0"/>
              <a:t>Numune alma</a:t>
            </a:r>
            <a:endParaRPr lang="en-US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1847841" y="6069858"/>
            <a:ext cx="2324675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wrap="none" rtlCol="0" anchor="ctr" anchorCtr="1">
            <a:spAutoFit/>
          </a:bodyPr>
          <a:lstStyle/>
          <a:p>
            <a:r>
              <a:rPr lang="tr-TR" b="1" dirty="0"/>
              <a:t>Hemşire:</a:t>
            </a:r>
          </a:p>
          <a:p>
            <a:r>
              <a:rPr lang="tr-TR" b="1" dirty="0"/>
              <a:t>Analiz </a:t>
            </a:r>
            <a:r>
              <a:rPr lang="tr-TR" b="1" dirty="0" err="1"/>
              <a:t>önbilgilendirme</a:t>
            </a:r>
            <a:endParaRPr lang="en-US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10226439" y="2302752"/>
            <a:ext cx="1828037" cy="120032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tr-TR" b="1" dirty="0"/>
              <a:t>Hemşire-Laboratuvar Teknisyeni</a:t>
            </a:r>
          </a:p>
          <a:p>
            <a:r>
              <a:rPr lang="tr-TR" b="1" dirty="0"/>
              <a:t>Numune iletimi</a:t>
            </a:r>
            <a:endParaRPr lang="en-US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8792916" y="1123613"/>
            <a:ext cx="2171172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wrap="none" rtlCol="0" anchor="ctr" anchorCtr="1">
            <a:spAutoFit/>
          </a:bodyPr>
          <a:lstStyle/>
          <a:p>
            <a:r>
              <a:rPr lang="tr-TR" b="1" dirty="0"/>
              <a:t>Laboratuvar:</a:t>
            </a:r>
          </a:p>
          <a:p>
            <a:r>
              <a:rPr lang="tr-TR" b="1" dirty="0"/>
              <a:t>Numune teslim alma</a:t>
            </a:r>
            <a:endParaRPr lang="en-US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88211" y="2644023"/>
            <a:ext cx="3342339" cy="1341547"/>
          </a:xfrm>
          <a:prstGeom prst="ellipse">
            <a:avLst/>
          </a:prstGeom>
          <a:solidFill>
            <a:srgbClr val="00206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tr-TR" sz="3200" b="1" dirty="0">
                <a:solidFill>
                  <a:srgbClr val="FFFF00"/>
                </a:solidFill>
              </a:rPr>
              <a:t>Preanalitik aşama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26" name="Right Arrow 25"/>
          <p:cNvSpPr/>
          <p:nvPr/>
        </p:nvSpPr>
        <p:spPr>
          <a:xfrm rot="18677851" flipH="1">
            <a:off x="4050768" y="1153330"/>
            <a:ext cx="677706" cy="421018"/>
          </a:xfrm>
          <a:prstGeom prst="rightArrow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ight Arrow 26"/>
          <p:cNvSpPr/>
          <p:nvPr/>
        </p:nvSpPr>
        <p:spPr>
          <a:xfrm rot="19172094" flipH="1">
            <a:off x="3087477" y="2359604"/>
            <a:ext cx="677706" cy="421018"/>
          </a:xfrm>
          <a:prstGeom prst="rightArrow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ight Arrow 27"/>
          <p:cNvSpPr/>
          <p:nvPr/>
        </p:nvSpPr>
        <p:spPr>
          <a:xfrm rot="16200000" flipH="1">
            <a:off x="2774734" y="4149544"/>
            <a:ext cx="677706" cy="421018"/>
          </a:xfrm>
          <a:prstGeom prst="rightArrow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ight Arrow 28"/>
          <p:cNvSpPr/>
          <p:nvPr/>
        </p:nvSpPr>
        <p:spPr>
          <a:xfrm rot="12262988" flipH="1">
            <a:off x="4826739" y="5362322"/>
            <a:ext cx="677706" cy="421018"/>
          </a:xfrm>
          <a:prstGeom prst="rightArrow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ight Arrow 29"/>
          <p:cNvSpPr/>
          <p:nvPr/>
        </p:nvSpPr>
        <p:spPr>
          <a:xfrm rot="9780501" flipH="1">
            <a:off x="6981304" y="5362322"/>
            <a:ext cx="677706" cy="421018"/>
          </a:xfrm>
          <a:prstGeom prst="rightArrow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ight Arrow 30"/>
          <p:cNvSpPr/>
          <p:nvPr/>
        </p:nvSpPr>
        <p:spPr>
          <a:xfrm rot="8664381" flipH="1">
            <a:off x="8971466" y="4422460"/>
            <a:ext cx="677706" cy="421018"/>
          </a:xfrm>
          <a:prstGeom prst="rightArrow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ight Arrow 31"/>
          <p:cNvSpPr/>
          <p:nvPr/>
        </p:nvSpPr>
        <p:spPr>
          <a:xfrm rot="2260226" flipH="1">
            <a:off x="8817444" y="3124001"/>
            <a:ext cx="677706" cy="421018"/>
          </a:xfrm>
          <a:prstGeom prst="rightArrow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8623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291548" y="1272210"/>
            <a:ext cx="8114467" cy="3846443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klinisyen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hastaya</a:t>
            </a:r>
            <a:r>
              <a:rPr lang="en-US" dirty="0"/>
              <a:t> </a:t>
            </a:r>
            <a:r>
              <a:rPr lang="en-US" dirty="0" err="1"/>
              <a:t>muayenenin</a:t>
            </a:r>
            <a:r>
              <a:rPr lang="en-US" dirty="0"/>
              <a:t> </a:t>
            </a:r>
            <a:r>
              <a:rPr lang="en-US" dirty="0" err="1"/>
              <a:t>gerekliliğini</a:t>
            </a:r>
            <a:r>
              <a:rPr lang="en-US" dirty="0"/>
              <a:t> </a:t>
            </a:r>
            <a:r>
              <a:rPr lang="en-US" dirty="0" err="1"/>
              <a:t>açıkla</a:t>
            </a:r>
            <a:r>
              <a:rPr lang="tr-TR" dirty="0"/>
              <a:t>r</a:t>
            </a:r>
            <a:r>
              <a:rPr lang="en-US" dirty="0"/>
              <a:t> </a:t>
            </a:r>
            <a:endParaRPr lang="tr-TR" dirty="0"/>
          </a:p>
          <a:p>
            <a:pPr algn="just"/>
            <a:r>
              <a:rPr lang="en-US" dirty="0" err="1"/>
              <a:t>hemşire</a:t>
            </a:r>
            <a:r>
              <a:rPr lang="en-US" dirty="0"/>
              <a:t> </a:t>
            </a:r>
            <a:r>
              <a:rPr lang="en-US" dirty="0" err="1"/>
              <a:t>hastayı</a:t>
            </a:r>
            <a:r>
              <a:rPr lang="en-US" dirty="0"/>
              <a:t> </a:t>
            </a:r>
            <a:r>
              <a:rPr lang="en-US" dirty="0" err="1"/>
              <a:t>muayeneye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hazırlanacağı</a:t>
            </a:r>
            <a:r>
              <a:rPr lang="en-US" dirty="0"/>
              <a:t> </a:t>
            </a:r>
            <a:r>
              <a:rPr lang="en-US" dirty="0" err="1"/>
              <a:t>konusunda</a:t>
            </a:r>
            <a:r>
              <a:rPr lang="en-US" dirty="0"/>
              <a:t> </a:t>
            </a:r>
            <a:r>
              <a:rPr lang="en-US" dirty="0" err="1"/>
              <a:t>bilgilendirir</a:t>
            </a:r>
            <a:r>
              <a:rPr lang="en-US" dirty="0"/>
              <a:t> </a:t>
            </a:r>
            <a:endParaRPr lang="tr-TR" dirty="0"/>
          </a:p>
          <a:p>
            <a:pPr algn="just"/>
            <a:r>
              <a:rPr lang="en-US" dirty="0" err="1"/>
              <a:t>klinisyen</a:t>
            </a:r>
            <a:r>
              <a:rPr lang="en-US" dirty="0"/>
              <a:t> </a:t>
            </a:r>
            <a:r>
              <a:rPr lang="en-US" dirty="0" err="1"/>
              <a:t>hastaya</a:t>
            </a:r>
            <a:r>
              <a:rPr lang="en-US" dirty="0"/>
              <a:t> laboratuvar </a:t>
            </a:r>
            <a:r>
              <a:rPr lang="tr-TR" dirty="0"/>
              <a:t>testleri ve </a:t>
            </a:r>
            <a:r>
              <a:rPr lang="en-US" dirty="0" err="1"/>
              <a:t>gerekliliğini</a:t>
            </a:r>
            <a:r>
              <a:rPr lang="en-US" dirty="0"/>
              <a:t> </a:t>
            </a:r>
            <a:r>
              <a:rPr lang="en-US" dirty="0" err="1"/>
              <a:t>açıkla</a:t>
            </a:r>
            <a:r>
              <a:rPr lang="tr-TR" dirty="0"/>
              <a:t>r</a:t>
            </a:r>
            <a:r>
              <a:rPr lang="en-US" dirty="0"/>
              <a:t> </a:t>
            </a:r>
            <a:endParaRPr lang="tr-TR" dirty="0"/>
          </a:p>
          <a:p>
            <a:pPr algn="just"/>
            <a:r>
              <a:rPr lang="en-US" dirty="0" err="1"/>
              <a:t>hemşire</a:t>
            </a:r>
            <a:r>
              <a:rPr lang="en-US" dirty="0"/>
              <a:t> </a:t>
            </a:r>
            <a:r>
              <a:rPr lang="en-US" dirty="0" err="1"/>
              <a:t>hastay</a:t>
            </a:r>
            <a:r>
              <a:rPr lang="tr-TR" dirty="0"/>
              <a:t>a testler için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hazırlanacağı</a:t>
            </a:r>
            <a:r>
              <a:rPr lang="en-US" dirty="0"/>
              <a:t> </a:t>
            </a:r>
            <a:r>
              <a:rPr lang="en-US" dirty="0" err="1"/>
              <a:t>konusunda</a:t>
            </a:r>
            <a:r>
              <a:rPr lang="en-US" dirty="0"/>
              <a:t> </a:t>
            </a:r>
            <a:r>
              <a:rPr lang="en-US" dirty="0" err="1"/>
              <a:t>bilgilendir</a:t>
            </a:r>
            <a:r>
              <a:rPr lang="tr-TR" dirty="0"/>
              <a:t>ir</a:t>
            </a:r>
          </a:p>
          <a:p>
            <a:pPr algn="just"/>
            <a:r>
              <a:rPr lang="en-US" dirty="0"/>
              <a:t>He</a:t>
            </a:r>
            <a:r>
              <a:rPr lang="tr-TR" dirty="0"/>
              <a:t>kim/he</a:t>
            </a:r>
            <a:r>
              <a:rPr lang="en-US" dirty="0" err="1"/>
              <a:t>mşire</a:t>
            </a:r>
            <a:r>
              <a:rPr lang="en-US" dirty="0"/>
              <a:t> hasta</a:t>
            </a:r>
            <a:r>
              <a:rPr lang="tr-TR" dirty="0"/>
              <a:t>dan numuneleri alır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2279" y="619195"/>
            <a:ext cx="10363200" cy="440979"/>
          </a:xfrm>
        </p:spPr>
        <p:txBody>
          <a:bodyPr>
            <a:normAutofit fontScale="90000"/>
          </a:bodyPr>
          <a:lstStyle/>
          <a:p>
            <a:r>
              <a:rPr lang="tr-TR" sz="2800" b="1" dirty="0" err="1">
                <a:solidFill>
                  <a:srgbClr val="0070C0"/>
                </a:solidFill>
              </a:rPr>
              <a:t>Pre</a:t>
            </a:r>
            <a:r>
              <a:rPr lang="tr-TR" sz="2800" b="1" dirty="0">
                <a:solidFill>
                  <a:srgbClr val="0070C0"/>
                </a:solidFill>
              </a:rPr>
              <a:t>-analitik </a:t>
            </a:r>
            <a:r>
              <a:rPr lang="en-US" sz="2800" b="1" dirty="0" err="1">
                <a:solidFill>
                  <a:srgbClr val="0070C0"/>
                </a:solidFill>
              </a:rPr>
              <a:t>aşama</a:t>
            </a:r>
            <a:r>
              <a:rPr lang="tr-TR" sz="2800" b="1" dirty="0">
                <a:solidFill>
                  <a:srgbClr val="0070C0"/>
                </a:solidFill>
              </a:rPr>
              <a:t>da sağlık personelinin rolü:</a:t>
            </a:r>
            <a:endParaRPr lang="en-US" sz="2800" b="1" dirty="0">
              <a:solidFill>
                <a:srgbClr val="0070C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0371" y="455051"/>
            <a:ext cx="2658035" cy="194515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2882" y="2692599"/>
            <a:ext cx="2645524" cy="172609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0802" y="4711091"/>
            <a:ext cx="2627604" cy="1731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372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424070" y="702365"/>
            <a:ext cx="11158330" cy="53174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b="1" dirty="0" err="1"/>
              <a:t>Pre</a:t>
            </a:r>
            <a:r>
              <a:rPr lang="tr-TR" b="1" dirty="0"/>
              <a:t>-Analitik aşamanın laboratuvar kısmı</a:t>
            </a:r>
            <a:r>
              <a:rPr lang="tr-TR" dirty="0"/>
              <a:t>, </a:t>
            </a:r>
          </a:p>
          <a:p>
            <a:pPr marL="0" indent="0" algn="just">
              <a:buNone/>
            </a:pPr>
            <a:r>
              <a:rPr lang="tr-TR" dirty="0"/>
              <a:t>Hastanın numune vermesi ve numunenin laboratuvarda çalışılması anında başlar. Bu bölüm aşağıdaki adımları içermektedir:</a:t>
            </a:r>
          </a:p>
          <a:p>
            <a:pPr algn="just"/>
            <a:r>
              <a:rPr lang="tr-TR" dirty="0"/>
              <a:t>test performansının ve uygulamalarının organizasyonu (hasta testlerinin kaydı);</a:t>
            </a:r>
          </a:p>
          <a:p>
            <a:pPr algn="just"/>
            <a:r>
              <a:rPr lang="tr-TR" dirty="0"/>
              <a:t>numunelerin tanımlanması, </a:t>
            </a:r>
            <a:r>
              <a:rPr lang="tr-TR" dirty="0" err="1"/>
              <a:t>santrifüjleme</a:t>
            </a:r>
            <a:r>
              <a:rPr lang="tr-TR" dirty="0"/>
              <a:t>;</a:t>
            </a:r>
          </a:p>
          <a:p>
            <a:pPr algn="just"/>
            <a:r>
              <a:rPr lang="tr-TR" dirty="0"/>
              <a:t>gerekirse örneklerin muhafaza koşullarını ve şartlarını sağlamak;</a:t>
            </a:r>
          </a:p>
          <a:p>
            <a:pPr algn="just"/>
            <a:r>
              <a:rPr lang="tr-TR" dirty="0"/>
              <a:t>etkilerin tespiti (</a:t>
            </a:r>
            <a:r>
              <a:rPr lang="tr-TR" dirty="0" err="1"/>
              <a:t>hemoliz</a:t>
            </a:r>
            <a:r>
              <a:rPr lang="tr-TR" dirty="0"/>
              <a:t>, </a:t>
            </a:r>
            <a:r>
              <a:rPr lang="tr-TR" dirty="0" err="1"/>
              <a:t>lipemi</a:t>
            </a:r>
            <a:r>
              <a:rPr lang="tr-TR" dirty="0"/>
              <a:t>) ve katkı maddeleri (ilaç </a:t>
            </a:r>
            <a:r>
              <a:rPr lang="tr-TR" dirty="0" err="1"/>
              <a:t>metabolitleri</a:t>
            </a:r>
            <a:r>
              <a:rPr lang="tr-TR" dirty="0"/>
              <a:t>, </a:t>
            </a:r>
            <a:r>
              <a:rPr lang="tr-TR" dirty="0" err="1"/>
              <a:t>safsızlık</a:t>
            </a:r>
            <a:r>
              <a:rPr lang="tr-TR" dirty="0"/>
              <a:t>);</a:t>
            </a:r>
          </a:p>
          <a:p>
            <a:pPr algn="just"/>
            <a:r>
              <a:rPr lang="tr-TR" dirty="0" err="1"/>
              <a:t>Laboratuar</a:t>
            </a:r>
            <a:r>
              <a:rPr lang="tr-TR" dirty="0"/>
              <a:t> bölümlerine örnek dağıtımı,</a:t>
            </a:r>
          </a:p>
          <a:p>
            <a:pPr algn="just"/>
            <a:r>
              <a:rPr lang="tr-TR" dirty="0"/>
              <a:t>analiz performansına başlanması.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524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609600" y="967409"/>
            <a:ext cx="10972800" cy="5052391"/>
          </a:xfrm>
        </p:spPr>
        <p:txBody>
          <a:bodyPr/>
          <a:lstStyle/>
          <a:p>
            <a:r>
              <a:rPr lang="tr-TR" dirty="0"/>
              <a:t>Analiz sonuçlarının kullanılabilirliği şunlara bağlıdır:</a:t>
            </a:r>
          </a:p>
          <a:p>
            <a:endParaRPr lang="tr-TR" dirty="0"/>
          </a:p>
          <a:p>
            <a:pPr lvl="1">
              <a:buClr>
                <a:srgbClr val="0070C0"/>
              </a:buClr>
            </a:pPr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Hekimin doğru testi istemesine</a:t>
            </a:r>
          </a:p>
          <a:p>
            <a:pPr lvl="1">
              <a:buClr>
                <a:srgbClr val="0070C0"/>
              </a:buClr>
            </a:pPr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Numunelerin doğru </a:t>
            </a:r>
            <a:r>
              <a:rPr lang="tr-TR" dirty="0" err="1">
                <a:solidFill>
                  <a:schemeClr val="accent1">
                    <a:lumMod val="50000"/>
                  </a:schemeClr>
                </a:solidFill>
              </a:rPr>
              <a:t>standardlarda</a:t>
            </a:r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 alınması, saklanması ve laboratuvara iletilmesine</a:t>
            </a:r>
          </a:p>
          <a:p>
            <a:pPr lvl="1">
              <a:buClr>
                <a:srgbClr val="0070C0"/>
              </a:buClr>
            </a:pPr>
            <a:endParaRPr lang="tr-TR" dirty="0">
              <a:solidFill>
                <a:schemeClr val="accent1">
                  <a:lumMod val="50000"/>
                </a:schemeClr>
              </a:solidFill>
            </a:endParaRPr>
          </a:p>
          <a:p>
            <a:pPr lvl="1">
              <a:buClr>
                <a:srgbClr val="FF0000"/>
              </a:buClr>
            </a:pPr>
            <a:r>
              <a:rPr lang="tr-TR" dirty="0">
                <a:solidFill>
                  <a:srgbClr val="FF0000"/>
                </a:solidFill>
              </a:rPr>
              <a:t>Laboratuvarda test öncesi önişlemlerin hatasız gerçekleştirilmesine</a:t>
            </a:r>
          </a:p>
          <a:p>
            <a:pPr lvl="1">
              <a:buClr>
                <a:srgbClr val="FF0000"/>
              </a:buClr>
            </a:pPr>
            <a:r>
              <a:rPr lang="tr-TR" dirty="0">
                <a:solidFill>
                  <a:srgbClr val="FF0000"/>
                </a:solidFill>
              </a:rPr>
              <a:t>Laboratuvarda numunenin doğru bölümlere iletilmesine ve buralarda testin hatasız gerçekleştirilmesine</a:t>
            </a:r>
          </a:p>
          <a:p>
            <a:pPr lvl="1">
              <a:buClr>
                <a:srgbClr val="FF0000"/>
              </a:buClr>
            </a:pPr>
            <a:r>
              <a:rPr lang="tr-TR" dirty="0">
                <a:solidFill>
                  <a:srgbClr val="FF0000"/>
                </a:solidFill>
              </a:rPr>
              <a:t>Laboratuvar testinin belirli bir süre içinde rapor edilecek şekilde gerçekleştirilmesine</a:t>
            </a:r>
          </a:p>
          <a:p>
            <a:pPr lvl="1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37322" y="274638"/>
            <a:ext cx="11145078" cy="560249"/>
          </a:xfrm>
        </p:spPr>
        <p:txBody>
          <a:bodyPr>
            <a:normAutofit/>
          </a:bodyPr>
          <a:lstStyle/>
          <a:p>
            <a:r>
              <a:rPr lang="en-US" sz="2800" dirty="0" err="1"/>
              <a:t>Analiz</a:t>
            </a:r>
            <a:r>
              <a:rPr lang="en-US" sz="2800" dirty="0"/>
              <a:t> </a:t>
            </a:r>
            <a:r>
              <a:rPr lang="en-US" sz="2800" dirty="0" err="1"/>
              <a:t>sonuçları</a:t>
            </a:r>
            <a:r>
              <a:rPr lang="en-US" sz="2800" dirty="0"/>
              <a:t> </a:t>
            </a:r>
            <a:r>
              <a:rPr lang="en-US" sz="2800" dirty="0" err="1"/>
              <a:t>kullanılmazsa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önemli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testin</a:t>
            </a:r>
            <a:r>
              <a:rPr lang="en-US" sz="2800" dirty="0"/>
              <a:t> </a:t>
            </a:r>
            <a:r>
              <a:rPr lang="en-US" sz="2800" dirty="0" err="1"/>
              <a:t>hiçbir</a:t>
            </a:r>
            <a:r>
              <a:rPr lang="en-US" sz="2800" dirty="0"/>
              <a:t> </a:t>
            </a:r>
            <a:r>
              <a:rPr lang="en-US" sz="2800" dirty="0" err="1"/>
              <a:t>faydası</a:t>
            </a:r>
            <a:r>
              <a:rPr lang="en-US" sz="2800" dirty="0"/>
              <a:t> </a:t>
            </a:r>
            <a:r>
              <a:rPr lang="en-US" sz="2800" dirty="0" err="1"/>
              <a:t>olmaz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7677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EDA05-79A9-4C04-AF67-5834F600E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5628" y="1584325"/>
            <a:ext cx="5011057" cy="3452132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en-GB" dirty="0" err="1"/>
              <a:t>Öğrenme</a:t>
            </a:r>
            <a:r>
              <a:rPr lang="en-GB" dirty="0"/>
              <a:t> </a:t>
            </a:r>
            <a:r>
              <a:rPr lang="en-GB" dirty="0" err="1"/>
              <a:t>Hedefleriyle</a:t>
            </a:r>
            <a:r>
              <a:rPr lang="en-GB" dirty="0"/>
              <a:t> </a:t>
            </a:r>
            <a:r>
              <a:rPr lang="en-GB" dirty="0" err="1"/>
              <a:t>İlgili</a:t>
            </a:r>
            <a:r>
              <a:rPr lang="en-GB" dirty="0"/>
              <a:t> </a:t>
            </a:r>
            <a:r>
              <a:rPr lang="en-GB" dirty="0" err="1"/>
              <a:t>Sorular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B64D3D-B37A-4F0A-B879-0C7100602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B19E56-8CC8-49AF-8F66-E667DEF08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8648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08ACF-D72B-4025-81D8-7569D72F5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200" dirty="0">
                <a:solidFill>
                  <a:srgbClr val="000000"/>
                </a:solidFill>
                <a:latin typeface="verdana" panose="020B0604030504040204" pitchFamily="34" charset="0"/>
              </a:rPr>
              <a:t>1. </a:t>
            </a:r>
            <a:r>
              <a:rPr lang="en-US" sz="2200" dirty="0" err="1">
                <a:solidFill>
                  <a:srgbClr val="000000"/>
                </a:solidFill>
                <a:latin typeface="verdana" panose="020B0604030504040204" pitchFamily="34" charset="0"/>
              </a:rPr>
              <a:t>Aşağıdakilerden</a:t>
            </a:r>
            <a:r>
              <a:rPr lang="en-US" sz="22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verdana" panose="020B0604030504040204" pitchFamily="34" charset="0"/>
              </a:rPr>
              <a:t>hangisi</a:t>
            </a:r>
            <a:r>
              <a:rPr lang="en-US" sz="22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verdana" panose="020B0604030504040204" pitchFamily="34" charset="0"/>
              </a:rPr>
              <a:t>klinik</a:t>
            </a:r>
            <a:r>
              <a:rPr lang="en-US" sz="22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verdana" panose="020B0604030504040204" pitchFamily="34" charset="0"/>
              </a:rPr>
              <a:t>teşhis</a:t>
            </a:r>
            <a:r>
              <a:rPr lang="en-US" sz="22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verdana" panose="020B0604030504040204" pitchFamily="34" charset="0"/>
              </a:rPr>
              <a:t>laboratuvarının</a:t>
            </a:r>
            <a:r>
              <a:rPr lang="en-US" sz="2200" dirty="0">
                <a:solidFill>
                  <a:srgbClr val="000000"/>
                </a:solidFill>
                <a:latin typeface="verdana" panose="020B0604030504040204" pitchFamily="34" charset="0"/>
              </a:rPr>
              <a:t> ana </a:t>
            </a:r>
            <a:r>
              <a:rPr lang="en-US" sz="2200" dirty="0" err="1">
                <a:solidFill>
                  <a:srgbClr val="000000"/>
                </a:solidFill>
                <a:latin typeface="verdana" panose="020B0604030504040204" pitchFamily="34" charset="0"/>
              </a:rPr>
              <a:t>işlevlerinin</a:t>
            </a:r>
            <a:r>
              <a:rPr lang="en-US" sz="22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verdana" panose="020B0604030504040204" pitchFamily="34" charset="0"/>
              </a:rPr>
              <a:t>sonucu</a:t>
            </a:r>
            <a:r>
              <a:rPr lang="en-US" sz="22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verdana" panose="020B0604030504040204" pitchFamily="34" charset="0"/>
              </a:rPr>
              <a:t>değildir</a:t>
            </a:r>
            <a:r>
              <a:rPr lang="en-US" sz="2200" dirty="0">
                <a:solidFill>
                  <a:srgbClr val="000000"/>
                </a:solidFill>
                <a:latin typeface="verdana" panose="020B0604030504040204" pitchFamily="34" charset="0"/>
              </a:rPr>
              <a:t>?</a:t>
            </a:r>
            <a:br>
              <a:rPr lang="en-US" sz="2200" dirty="0">
                <a:solidFill>
                  <a:srgbClr val="000000"/>
                </a:solidFill>
                <a:latin typeface="verdana" panose="020B060403050404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D39A90-AAFE-4543-BDB1-A63AEB9A13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en-US" sz="20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Bir </a:t>
            </a:r>
            <a:r>
              <a:rPr lang="en-US" sz="20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hastalığı</a:t>
            </a:r>
            <a:r>
              <a:rPr lang="en-US" sz="20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teşis</a:t>
            </a:r>
            <a:r>
              <a:rPr lang="en-US" sz="20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etmek</a:t>
            </a:r>
            <a:r>
              <a:rPr lang="en-US" sz="20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20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Hastalığın</a:t>
            </a:r>
            <a:r>
              <a:rPr lang="en-US" sz="20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seyrini</a:t>
            </a:r>
            <a:r>
              <a:rPr lang="en-US" sz="20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tespit</a:t>
            </a:r>
            <a:r>
              <a:rPr lang="en-US" sz="20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edip</a:t>
            </a:r>
            <a:r>
              <a:rPr lang="en-US" sz="20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izlemek</a:t>
            </a:r>
            <a:endParaRPr lang="en-US" sz="200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sz="20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toplumsal</a:t>
            </a:r>
            <a:r>
              <a:rPr lang="en-US" sz="20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ya</a:t>
            </a:r>
            <a:r>
              <a:rPr lang="en-US" sz="20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da </a:t>
            </a:r>
            <a:r>
              <a:rPr lang="en-US" sz="20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hastane</a:t>
            </a:r>
            <a:r>
              <a:rPr lang="en-US" sz="20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ortamında</a:t>
            </a:r>
            <a:r>
              <a:rPr lang="en-US" sz="20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bir</a:t>
            </a:r>
            <a:r>
              <a:rPr lang="en-US" sz="20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hastalıkla</a:t>
            </a:r>
            <a:r>
              <a:rPr lang="en-US" sz="20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ilgili</a:t>
            </a:r>
            <a:r>
              <a:rPr lang="en-US" sz="20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tarama</a:t>
            </a:r>
            <a:r>
              <a:rPr lang="en-US" sz="20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testleri</a:t>
            </a:r>
            <a:r>
              <a:rPr lang="en-US" sz="20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yapmak</a:t>
            </a:r>
            <a:endParaRPr lang="en-US" sz="200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sz="20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büyüme</a:t>
            </a:r>
            <a:r>
              <a:rPr lang="en-US" sz="20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ve </a:t>
            </a:r>
            <a:r>
              <a:rPr lang="en-US" sz="20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gelişim</a:t>
            </a:r>
            <a:r>
              <a:rPr lang="en-US" sz="20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sürecini</a:t>
            </a:r>
            <a:r>
              <a:rPr lang="en-US" sz="20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takip</a:t>
            </a:r>
            <a:r>
              <a:rPr lang="en-US" sz="20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için</a:t>
            </a:r>
            <a:r>
              <a:rPr lang="en-US" sz="20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tarama</a:t>
            </a:r>
            <a:r>
              <a:rPr lang="en-US" sz="20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testleri</a:t>
            </a:r>
            <a:r>
              <a:rPr lang="en-US" sz="20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yapmak</a:t>
            </a:r>
            <a:endParaRPr lang="en-US" sz="200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sz="20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analiz</a:t>
            </a:r>
            <a:r>
              <a:rPr lang="en-US" sz="20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kitleri</a:t>
            </a:r>
            <a:r>
              <a:rPr lang="en-US" sz="20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tasarlamak</a:t>
            </a:r>
            <a:r>
              <a:rPr lang="en-US" sz="20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ve </a:t>
            </a:r>
            <a:r>
              <a:rPr lang="en-US" sz="20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üretmek</a:t>
            </a:r>
            <a:endParaRPr lang="en-US" sz="200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endParaRPr lang="en-US" sz="2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181EA1-7DA2-4FE3-8F74-7A7894864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C8FB50-8A29-4C12-BFA9-3486ADA11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9612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08ACF-D72B-4025-81D8-7569D72F5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200" dirty="0">
                <a:solidFill>
                  <a:srgbClr val="000000"/>
                </a:solidFill>
                <a:latin typeface="verdana" panose="020B0604030504040204" pitchFamily="34" charset="0"/>
              </a:rPr>
              <a:t>1. </a:t>
            </a:r>
            <a:r>
              <a:rPr lang="en-US" sz="2200" dirty="0" err="1">
                <a:solidFill>
                  <a:srgbClr val="000000"/>
                </a:solidFill>
                <a:latin typeface="verdana" panose="020B0604030504040204" pitchFamily="34" charset="0"/>
              </a:rPr>
              <a:t>Aşağıdakilerden</a:t>
            </a:r>
            <a:r>
              <a:rPr lang="en-US" sz="22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verdana" panose="020B0604030504040204" pitchFamily="34" charset="0"/>
              </a:rPr>
              <a:t>hangisi</a:t>
            </a:r>
            <a:r>
              <a:rPr lang="en-US" sz="22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verdana" panose="020B0604030504040204" pitchFamily="34" charset="0"/>
              </a:rPr>
              <a:t>klinik</a:t>
            </a:r>
            <a:r>
              <a:rPr lang="en-US" sz="22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verdana" panose="020B0604030504040204" pitchFamily="34" charset="0"/>
              </a:rPr>
              <a:t>teşhis</a:t>
            </a:r>
            <a:r>
              <a:rPr lang="en-US" sz="22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verdana" panose="020B0604030504040204" pitchFamily="34" charset="0"/>
              </a:rPr>
              <a:t>laboratuvarının</a:t>
            </a:r>
            <a:r>
              <a:rPr lang="en-US" sz="2200" dirty="0">
                <a:solidFill>
                  <a:srgbClr val="000000"/>
                </a:solidFill>
                <a:latin typeface="verdana" panose="020B0604030504040204" pitchFamily="34" charset="0"/>
              </a:rPr>
              <a:t> ana </a:t>
            </a:r>
            <a:r>
              <a:rPr lang="en-US" sz="2200" dirty="0" err="1">
                <a:solidFill>
                  <a:srgbClr val="000000"/>
                </a:solidFill>
                <a:latin typeface="verdana" panose="020B0604030504040204" pitchFamily="34" charset="0"/>
              </a:rPr>
              <a:t>işlevlerinin</a:t>
            </a:r>
            <a:r>
              <a:rPr lang="en-US" sz="22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verdana" panose="020B0604030504040204" pitchFamily="34" charset="0"/>
              </a:rPr>
              <a:t>sonucu</a:t>
            </a:r>
            <a:r>
              <a:rPr lang="en-US" sz="22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verdana" panose="020B0604030504040204" pitchFamily="34" charset="0"/>
              </a:rPr>
              <a:t>değildir</a:t>
            </a:r>
            <a:r>
              <a:rPr lang="en-US" sz="2200" dirty="0">
                <a:solidFill>
                  <a:srgbClr val="000000"/>
                </a:solidFill>
                <a:latin typeface="verdana" panose="020B0604030504040204" pitchFamily="34" charset="0"/>
              </a:rPr>
              <a:t>?</a:t>
            </a:r>
            <a:br>
              <a:rPr lang="en-US" sz="2200" dirty="0">
                <a:solidFill>
                  <a:srgbClr val="000000"/>
                </a:solidFill>
                <a:latin typeface="verdana" panose="020B060403050404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D39A90-AAFE-4543-BDB1-A63AEB9A13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en-US" sz="20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Bir </a:t>
            </a:r>
            <a:r>
              <a:rPr lang="en-US" sz="20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hastalığı</a:t>
            </a:r>
            <a:r>
              <a:rPr lang="en-US" sz="20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teşis</a:t>
            </a:r>
            <a:r>
              <a:rPr lang="en-US" sz="20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etmek</a:t>
            </a:r>
            <a:r>
              <a:rPr lang="en-US" sz="20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20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Hastalığın</a:t>
            </a:r>
            <a:r>
              <a:rPr lang="en-US" sz="20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seyrini</a:t>
            </a:r>
            <a:r>
              <a:rPr lang="en-US" sz="20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tespit</a:t>
            </a:r>
            <a:r>
              <a:rPr lang="en-US" sz="20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edip</a:t>
            </a:r>
            <a:r>
              <a:rPr lang="en-US" sz="20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izlemek</a:t>
            </a:r>
            <a:endParaRPr lang="en-US" sz="200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sz="20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toplumsal</a:t>
            </a:r>
            <a:r>
              <a:rPr lang="en-US" sz="20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ya</a:t>
            </a:r>
            <a:r>
              <a:rPr lang="en-US" sz="20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da </a:t>
            </a:r>
            <a:r>
              <a:rPr lang="en-US" sz="20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hastane</a:t>
            </a:r>
            <a:r>
              <a:rPr lang="en-US" sz="20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ortamında</a:t>
            </a:r>
            <a:r>
              <a:rPr lang="en-US" sz="20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bir</a:t>
            </a:r>
            <a:r>
              <a:rPr lang="en-US" sz="20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hastalıkla</a:t>
            </a:r>
            <a:r>
              <a:rPr lang="en-US" sz="20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ilgili</a:t>
            </a:r>
            <a:r>
              <a:rPr lang="en-US" sz="20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tarama</a:t>
            </a:r>
            <a:r>
              <a:rPr lang="en-US" sz="20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testleri</a:t>
            </a:r>
            <a:r>
              <a:rPr lang="en-US" sz="20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yapmak</a:t>
            </a:r>
            <a:endParaRPr lang="en-US" sz="200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sz="20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büyüme</a:t>
            </a:r>
            <a:r>
              <a:rPr lang="en-US" sz="20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ve </a:t>
            </a:r>
            <a:r>
              <a:rPr lang="en-US" sz="20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gelişim</a:t>
            </a:r>
            <a:r>
              <a:rPr lang="en-US" sz="20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sürecini</a:t>
            </a:r>
            <a:r>
              <a:rPr lang="en-US" sz="20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takip</a:t>
            </a:r>
            <a:r>
              <a:rPr lang="en-US" sz="20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için</a:t>
            </a:r>
            <a:r>
              <a:rPr lang="en-US" sz="20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tarama</a:t>
            </a:r>
            <a:r>
              <a:rPr lang="en-US" sz="20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testleri</a:t>
            </a:r>
            <a:r>
              <a:rPr lang="en-US" sz="20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yapmak</a:t>
            </a:r>
            <a:endParaRPr lang="en-US" sz="200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sz="2000" dirty="0" err="1">
                <a:solidFill>
                  <a:srgbClr val="FF6600"/>
                </a:solidFill>
                <a:effectLst/>
                <a:latin typeface="verdana" panose="020B0604030504040204" pitchFamily="34" charset="0"/>
              </a:rPr>
              <a:t>analiz</a:t>
            </a:r>
            <a:r>
              <a:rPr lang="en-US" sz="2000" dirty="0">
                <a:solidFill>
                  <a:srgbClr val="FF66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FF6600"/>
                </a:solidFill>
                <a:effectLst/>
                <a:latin typeface="verdana" panose="020B0604030504040204" pitchFamily="34" charset="0"/>
              </a:rPr>
              <a:t>kitleri</a:t>
            </a:r>
            <a:r>
              <a:rPr lang="en-US" sz="2000" dirty="0">
                <a:solidFill>
                  <a:srgbClr val="FF66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FF6600"/>
                </a:solidFill>
                <a:effectLst/>
                <a:latin typeface="verdana" panose="020B0604030504040204" pitchFamily="34" charset="0"/>
              </a:rPr>
              <a:t>tasarlamak</a:t>
            </a:r>
            <a:r>
              <a:rPr lang="en-US" sz="2000" dirty="0">
                <a:solidFill>
                  <a:srgbClr val="FF6600"/>
                </a:solidFill>
                <a:effectLst/>
                <a:latin typeface="verdana" panose="020B0604030504040204" pitchFamily="34" charset="0"/>
              </a:rPr>
              <a:t> ve </a:t>
            </a:r>
            <a:r>
              <a:rPr lang="en-US" sz="2000" dirty="0" err="1">
                <a:solidFill>
                  <a:srgbClr val="FF6600"/>
                </a:solidFill>
                <a:effectLst/>
                <a:latin typeface="verdana" panose="020B0604030504040204" pitchFamily="34" charset="0"/>
              </a:rPr>
              <a:t>üretmek</a:t>
            </a:r>
            <a:endParaRPr lang="en-US" sz="2000" dirty="0">
              <a:solidFill>
                <a:srgbClr val="FF6600"/>
              </a:solidFill>
              <a:effectLst/>
              <a:latin typeface="verdana" panose="020B0604030504040204" pitchFamily="34" charset="0"/>
            </a:endParaRPr>
          </a:p>
          <a:p>
            <a:endParaRPr lang="en-US" sz="2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181EA1-7DA2-4FE3-8F74-7A7894864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C8FB50-8A29-4C12-BFA9-3486ADA11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3216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BFEEA-63F6-469A-BA15-76C3187DA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2.Hastanın </a:t>
            </a:r>
            <a:r>
              <a:rPr lang="en-US" sz="2800" dirty="0" err="1"/>
              <a:t>laboratuvar</a:t>
            </a:r>
            <a:r>
              <a:rPr lang="en-US" sz="2800" dirty="0"/>
              <a:t> </a:t>
            </a:r>
            <a:r>
              <a:rPr lang="en-US" sz="2800" dirty="0" err="1"/>
              <a:t>analiz</a:t>
            </a:r>
            <a:r>
              <a:rPr lang="en-US" sz="2800" dirty="0"/>
              <a:t> </a:t>
            </a:r>
            <a:r>
              <a:rPr lang="en-US" sz="2800" dirty="0" err="1"/>
              <a:t>süreci</a:t>
            </a:r>
            <a:r>
              <a:rPr lang="en-US" sz="2800" dirty="0"/>
              <a:t> </a:t>
            </a:r>
            <a:r>
              <a:rPr lang="en-US" sz="2800" dirty="0" err="1"/>
              <a:t>genellikle</a:t>
            </a:r>
            <a:r>
              <a:rPr lang="en-US" sz="2800" dirty="0"/>
              <a:t> </a:t>
            </a:r>
            <a:r>
              <a:rPr lang="en-US" sz="2800" dirty="0" err="1"/>
              <a:t>üç</a:t>
            </a:r>
            <a:r>
              <a:rPr lang="en-US" sz="2800" dirty="0"/>
              <a:t> </a:t>
            </a:r>
            <a:r>
              <a:rPr lang="en-US" sz="2800" dirty="0" err="1"/>
              <a:t>aşamaya</a:t>
            </a:r>
            <a:r>
              <a:rPr lang="en-US" sz="2800" dirty="0"/>
              <a:t> </a:t>
            </a:r>
            <a:r>
              <a:rPr lang="en-US" sz="2800" dirty="0" err="1"/>
              <a:t>ayrılır</a:t>
            </a:r>
            <a:r>
              <a:rPr lang="en-US" sz="2800" dirty="0"/>
              <a:t>. Bu </a:t>
            </a:r>
            <a:r>
              <a:rPr lang="en-US" sz="2800" dirty="0" err="1"/>
              <a:t>tanıma</a:t>
            </a:r>
            <a:r>
              <a:rPr lang="en-US" sz="2800" dirty="0"/>
              <a:t> </a:t>
            </a:r>
            <a:r>
              <a:rPr lang="en-US" sz="2800" dirty="0" err="1"/>
              <a:t>göre</a:t>
            </a:r>
            <a:r>
              <a:rPr lang="en-US" sz="2800" dirty="0"/>
              <a:t> </a:t>
            </a:r>
            <a:r>
              <a:rPr lang="en-US" sz="2800" dirty="0" err="1"/>
              <a:t>hastanın</a:t>
            </a:r>
            <a:r>
              <a:rPr lang="en-US" sz="2800" dirty="0"/>
              <a:t> </a:t>
            </a:r>
            <a:r>
              <a:rPr lang="en-US" sz="2800" dirty="0" err="1"/>
              <a:t>öyküsünün</a:t>
            </a:r>
            <a:r>
              <a:rPr lang="en-US" sz="2800" dirty="0"/>
              <a:t> </a:t>
            </a:r>
            <a:r>
              <a:rPr lang="en-US" sz="2800" dirty="0" err="1"/>
              <a:t>dinlenmesi</a:t>
            </a:r>
            <a:r>
              <a:rPr lang="en-US" sz="2800" dirty="0"/>
              <a:t> </a:t>
            </a:r>
            <a:r>
              <a:rPr lang="en-US" sz="2800" dirty="0" err="1"/>
              <a:t>hangi</a:t>
            </a:r>
            <a:r>
              <a:rPr lang="en-US" sz="2800" dirty="0"/>
              <a:t> </a:t>
            </a:r>
            <a:r>
              <a:rPr lang="en-US" sz="2800" dirty="0" err="1"/>
              <a:t>aşamada</a:t>
            </a:r>
            <a:r>
              <a:rPr lang="en-US" sz="2800" dirty="0"/>
              <a:t> </a:t>
            </a:r>
            <a:r>
              <a:rPr lang="en-US" sz="2800" dirty="0" err="1"/>
              <a:t>sayılabilir</a:t>
            </a:r>
            <a:r>
              <a:rPr lang="en-US" sz="2800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282382-3B26-40A1-8DCD-630CEAF50D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lphaUcPeriod"/>
            </a:pP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pre-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analitik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aşama</a:t>
            </a:r>
            <a:endParaRPr lang="en-US" sz="180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marL="342900" indent="-342900">
              <a:buFont typeface="+mj-lt"/>
              <a:buAutoNum type="alphaUcPeriod"/>
            </a:pP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pos-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analitik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aşama</a:t>
            </a:r>
            <a:endParaRPr lang="en-US" sz="180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marL="342900" indent="-342900">
              <a:buFont typeface="+mj-lt"/>
              <a:buAutoNum type="alphaUcPeriod"/>
            </a:pP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analitik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aşama</a:t>
            </a:r>
            <a:endParaRPr lang="en-US" sz="180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marL="342900" indent="-342900">
              <a:buFont typeface="+mj-lt"/>
              <a:buAutoNum type="alphaUcPeriod"/>
            </a:pP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öykü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aşaması</a:t>
            </a:r>
            <a:endParaRPr lang="en-US" sz="180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marL="342900" indent="-342900">
              <a:buFont typeface="+mj-lt"/>
              <a:buAutoNum type="alphaUcPeriod"/>
            </a:pP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geçiş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aşaması</a:t>
            </a:r>
            <a:endParaRPr lang="en-US" sz="180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7F2237-1750-48E2-B8E3-175CFAAAF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B58DC2-DBF7-4DD7-8815-8E44F5EBA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5518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BFEEA-63F6-469A-BA15-76C3187DA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2.Hastanın </a:t>
            </a:r>
            <a:r>
              <a:rPr lang="en-US" sz="2800" dirty="0" err="1"/>
              <a:t>laboratuvar</a:t>
            </a:r>
            <a:r>
              <a:rPr lang="en-US" sz="2800" dirty="0"/>
              <a:t> </a:t>
            </a:r>
            <a:r>
              <a:rPr lang="en-US" sz="2800" dirty="0" err="1"/>
              <a:t>analiz</a:t>
            </a:r>
            <a:r>
              <a:rPr lang="en-US" sz="2800" dirty="0"/>
              <a:t> </a:t>
            </a:r>
            <a:r>
              <a:rPr lang="en-US" sz="2800" dirty="0" err="1"/>
              <a:t>süreci</a:t>
            </a:r>
            <a:r>
              <a:rPr lang="en-US" sz="2800" dirty="0"/>
              <a:t> </a:t>
            </a:r>
            <a:r>
              <a:rPr lang="en-US" sz="2800" dirty="0" err="1"/>
              <a:t>genellikle</a:t>
            </a:r>
            <a:r>
              <a:rPr lang="en-US" sz="2800" dirty="0"/>
              <a:t> </a:t>
            </a:r>
            <a:r>
              <a:rPr lang="en-US" sz="2800" dirty="0" err="1"/>
              <a:t>üç</a:t>
            </a:r>
            <a:r>
              <a:rPr lang="en-US" sz="2800" dirty="0"/>
              <a:t> </a:t>
            </a:r>
            <a:r>
              <a:rPr lang="en-US" sz="2800" dirty="0" err="1"/>
              <a:t>aşamaya</a:t>
            </a:r>
            <a:r>
              <a:rPr lang="en-US" sz="2800" dirty="0"/>
              <a:t> </a:t>
            </a:r>
            <a:r>
              <a:rPr lang="en-US" sz="2800" dirty="0" err="1"/>
              <a:t>ayrılır</a:t>
            </a:r>
            <a:r>
              <a:rPr lang="en-US" sz="2800" dirty="0"/>
              <a:t>. Bu </a:t>
            </a:r>
            <a:r>
              <a:rPr lang="en-US" sz="2800" dirty="0" err="1"/>
              <a:t>tanıma</a:t>
            </a:r>
            <a:r>
              <a:rPr lang="en-US" sz="2800" dirty="0"/>
              <a:t> </a:t>
            </a:r>
            <a:r>
              <a:rPr lang="en-US" sz="2800" dirty="0" err="1"/>
              <a:t>göre</a:t>
            </a:r>
            <a:r>
              <a:rPr lang="en-US" sz="2800" dirty="0"/>
              <a:t> </a:t>
            </a:r>
            <a:r>
              <a:rPr lang="en-US" sz="2800" dirty="0" err="1"/>
              <a:t>hastanın</a:t>
            </a:r>
            <a:r>
              <a:rPr lang="en-US" sz="2800" dirty="0"/>
              <a:t> </a:t>
            </a:r>
            <a:r>
              <a:rPr lang="en-US" sz="2800" dirty="0" err="1"/>
              <a:t>öyküsünün</a:t>
            </a:r>
            <a:r>
              <a:rPr lang="en-US" sz="2800" dirty="0"/>
              <a:t> </a:t>
            </a:r>
            <a:r>
              <a:rPr lang="en-US" sz="2800" dirty="0" err="1"/>
              <a:t>dinlenmesi</a:t>
            </a:r>
            <a:r>
              <a:rPr lang="en-US" sz="2800" dirty="0"/>
              <a:t> </a:t>
            </a:r>
            <a:r>
              <a:rPr lang="en-US" sz="2800" dirty="0" err="1"/>
              <a:t>hangi</a:t>
            </a:r>
            <a:r>
              <a:rPr lang="en-US" sz="2800" dirty="0"/>
              <a:t> </a:t>
            </a:r>
            <a:r>
              <a:rPr lang="en-US" sz="2800" dirty="0" err="1"/>
              <a:t>aşamada</a:t>
            </a:r>
            <a:r>
              <a:rPr lang="en-US" sz="2800" dirty="0"/>
              <a:t> </a:t>
            </a:r>
            <a:r>
              <a:rPr lang="en-US" sz="2800" dirty="0" err="1"/>
              <a:t>sayılabilir</a:t>
            </a:r>
            <a:r>
              <a:rPr lang="en-US" sz="2800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282382-3B26-40A1-8DCD-630CEAF50D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lphaUcPeriod"/>
            </a:pPr>
            <a:r>
              <a:rPr lang="en-US" sz="180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pre-</a:t>
            </a:r>
            <a:r>
              <a:rPr lang="en-US" sz="1800" dirty="0" err="1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analitik</a:t>
            </a:r>
            <a:r>
              <a:rPr lang="en-US" sz="180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aşama</a:t>
            </a:r>
            <a:endParaRPr lang="en-US" sz="1800" dirty="0">
              <a:solidFill>
                <a:srgbClr val="FF0000"/>
              </a:solidFill>
              <a:effectLst/>
              <a:latin typeface="verdana" panose="020B0604030504040204" pitchFamily="34" charset="0"/>
            </a:endParaRPr>
          </a:p>
          <a:p>
            <a:pPr marL="342900" indent="-342900">
              <a:buFont typeface="+mj-lt"/>
              <a:buAutoNum type="alphaUcPeriod"/>
            </a:pP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pos-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analitik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aşama</a:t>
            </a:r>
            <a:endParaRPr lang="en-US" sz="180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marL="342900" indent="-342900">
              <a:buFont typeface="+mj-lt"/>
              <a:buAutoNum type="alphaUcPeriod"/>
            </a:pP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analitik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aşama</a:t>
            </a:r>
            <a:endParaRPr lang="en-US" sz="180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marL="342900" indent="-342900">
              <a:buFont typeface="+mj-lt"/>
              <a:buAutoNum type="alphaUcPeriod"/>
            </a:pP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öykü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aşaması</a:t>
            </a:r>
            <a:endParaRPr lang="en-US" sz="180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marL="342900" indent="-342900">
              <a:buFont typeface="+mj-lt"/>
              <a:buAutoNum type="alphaUcPeriod"/>
            </a:pP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geçiş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aşaması</a:t>
            </a:r>
            <a:endParaRPr lang="en-US" sz="180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7F2237-1750-48E2-B8E3-175CFAAAF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B58DC2-DBF7-4DD7-8815-8E44F5EBA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0048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260CD-EB59-4C43-BE3C-6CB0241C0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>
                <a:solidFill>
                  <a:srgbClr val="000000"/>
                </a:solidFill>
                <a:latin typeface="verdana" panose="020B0604030504040204" pitchFamily="34" charset="0"/>
              </a:rPr>
              <a:t>3.Analiz </a:t>
            </a:r>
            <a:r>
              <a:rPr lang="en-US" sz="2000" dirty="0" err="1">
                <a:solidFill>
                  <a:srgbClr val="000000"/>
                </a:solidFill>
                <a:latin typeface="verdana" panose="020B0604030504040204" pitchFamily="34" charset="0"/>
              </a:rPr>
              <a:t>sonuçlarının</a:t>
            </a:r>
            <a:r>
              <a:rPr lang="en-US" sz="20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verdana" panose="020B0604030504040204" pitchFamily="34" charset="0"/>
              </a:rPr>
              <a:t>kullanılabilirliği</a:t>
            </a:r>
            <a:r>
              <a:rPr lang="en-US" sz="20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verdana" panose="020B0604030504040204" pitchFamily="34" charset="0"/>
              </a:rPr>
              <a:t>aşağıdakilerden</a:t>
            </a:r>
            <a:r>
              <a:rPr lang="en-US" sz="20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verdana" panose="020B0604030504040204" pitchFamily="34" charset="0"/>
              </a:rPr>
              <a:t>hangisine</a:t>
            </a:r>
            <a:r>
              <a:rPr lang="en-US" sz="20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verdana" panose="020B0604030504040204" pitchFamily="34" charset="0"/>
              </a:rPr>
              <a:t>bağlı</a:t>
            </a:r>
            <a:r>
              <a:rPr lang="en-US" sz="2000" b="1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verdana" panose="020B0604030504040204" pitchFamily="34" charset="0"/>
              </a:rPr>
              <a:t>değildir</a:t>
            </a:r>
            <a:r>
              <a:rPr lang="en-US" sz="2000" dirty="0">
                <a:solidFill>
                  <a:srgbClr val="000000"/>
                </a:solidFill>
                <a:latin typeface="verdana" panose="020B0604030504040204" pitchFamily="34" charset="0"/>
              </a:rPr>
              <a:t>?</a:t>
            </a:r>
            <a:br>
              <a:rPr lang="en-US" sz="2000" dirty="0">
                <a:solidFill>
                  <a:srgbClr val="000000"/>
                </a:solidFill>
                <a:latin typeface="verdana" panose="020B0604030504040204" pitchFamily="34" charset="0"/>
              </a:rPr>
            </a:br>
            <a:endParaRPr lang="en-US" sz="2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276D2A-986A-4C6D-A7CC-D1464F884F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Hekimin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doğru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testi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istemesine</a:t>
            </a:r>
            <a:endParaRPr lang="en-US" sz="240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Numunelerin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doğru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standardlarda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alınması</a:t>
            </a:r>
            <a:endParaRPr lang="en-US" sz="240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sz="2400" dirty="0" err="1">
                <a:solidFill>
                  <a:srgbClr val="000000"/>
                </a:solidFill>
                <a:latin typeface="verdana" panose="020B0604030504040204" pitchFamily="34" charset="0"/>
              </a:rPr>
              <a:t>Numu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nelerin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doğru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standardlarda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 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saklanması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ve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laboratuvara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iletilmesine</a:t>
            </a:r>
            <a:endParaRPr lang="en-US" sz="240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Laboratuvarda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numunenin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doğru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bölümlere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iletilmesine</a:t>
            </a:r>
            <a:endParaRPr lang="en-US" sz="240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Hekim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veya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Hemşireden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hangisinin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hasta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numunesini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aldığına</a:t>
            </a:r>
            <a:endParaRPr lang="en-US" sz="240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endParaRPr lang="en-US" sz="240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endParaRPr lang="en-US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B991AB-C560-4C79-B9DF-7C784FA4A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3F4019-EDE6-44F6-973A-B8226AB4C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4974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55C0E-B8A7-4712-9907-8897750E2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4375"/>
          </a:xfrm>
          <a:ln w="57150">
            <a:solidFill>
              <a:srgbClr val="002060"/>
            </a:solidFill>
          </a:ln>
          <a:effectLst/>
        </p:spPr>
        <p:txBody>
          <a:bodyPr vert="horz" lIns="91440" tIns="45720" rIns="91440" bIns="45720" rtlCol="0" anchor="b">
            <a:normAutofit/>
          </a:bodyPr>
          <a:lstStyle/>
          <a:p>
            <a:pPr>
              <a:buFont typeface="Arial" panose="020B0604020202020204" pitchFamily="34" charset="0"/>
            </a:pPr>
            <a:r>
              <a:rPr lang="en-GB" sz="3600" dirty="0"/>
              <a:t>Bu </a:t>
            </a:r>
            <a:r>
              <a:rPr lang="en-GB" sz="3600" dirty="0" err="1"/>
              <a:t>dersin</a:t>
            </a:r>
            <a:r>
              <a:rPr lang="en-GB" sz="3600" dirty="0"/>
              <a:t> </a:t>
            </a:r>
            <a:r>
              <a:rPr lang="en-GB" sz="3600" dirty="0" err="1"/>
              <a:t>hedefleri</a:t>
            </a:r>
            <a:r>
              <a:rPr lang="en-GB" sz="3600" dirty="0"/>
              <a:t>: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4F5720-9719-47B6-9AD6-7A9C8C6313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8925"/>
            <a:ext cx="10515600" cy="4351338"/>
          </a:xfrm>
          <a:ln w="57150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pPr algn="just">
              <a:spcBef>
                <a:spcPct val="0"/>
              </a:spcBef>
            </a:pPr>
            <a:r>
              <a:rPr lang="sv-SE" dirty="0">
                <a:solidFill>
                  <a:schemeClr val="dk1"/>
                </a:solidFill>
              </a:rPr>
              <a:t>Laboratuvar Hizmet Kapsamına göre </a:t>
            </a:r>
          </a:p>
          <a:p>
            <a:pPr lvl="1" algn="just">
              <a:spcBef>
                <a:spcPct val="0"/>
              </a:spcBef>
            </a:pPr>
            <a:r>
              <a:rPr lang="en-GB" dirty="0" err="1">
                <a:solidFill>
                  <a:schemeClr val="dk1"/>
                </a:solidFill>
              </a:rPr>
              <a:t>Laboratuvar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güvenliği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açısından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laborauvar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iş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akışı</a:t>
            </a:r>
            <a:r>
              <a:rPr lang="en-GB" dirty="0"/>
              <a:t>, </a:t>
            </a:r>
            <a:r>
              <a:rPr lang="en-GB" dirty="0" err="1">
                <a:solidFill>
                  <a:schemeClr val="dk1"/>
                </a:solidFill>
              </a:rPr>
              <a:t>bu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işlemlerin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gerekli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kontrolü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ve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tedbirler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alınması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için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/>
              <a:t>sürecin</a:t>
            </a:r>
            <a:r>
              <a:rPr lang="en-GB" dirty="0"/>
              <a:t> </a:t>
            </a:r>
            <a:r>
              <a:rPr lang="en-GB" dirty="0" err="1"/>
              <a:t>nasıl</a:t>
            </a:r>
            <a:r>
              <a:rPr lang="en-GB" dirty="0"/>
              <a:t> </a:t>
            </a:r>
            <a:r>
              <a:rPr lang="en-GB" dirty="0" err="1"/>
              <a:t>işlediğini</a:t>
            </a:r>
            <a:endParaRPr lang="tr-TR" dirty="0">
              <a:solidFill>
                <a:schemeClr val="dk1"/>
              </a:solidFill>
            </a:endParaRPr>
          </a:p>
          <a:p>
            <a:pPr lvl="1"/>
            <a:r>
              <a:rPr lang="en-GB" dirty="0" err="1">
                <a:solidFill>
                  <a:schemeClr val="dk1"/>
                </a:solidFill>
              </a:rPr>
              <a:t>Numunelerin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doğru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saklanma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ve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iletilmesi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Koşullarının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nasıl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olduğunu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öğrenmek</a:t>
            </a:r>
            <a:r>
              <a:rPr lang="en-GB" dirty="0">
                <a:solidFill>
                  <a:schemeClr val="dk1"/>
                </a:solidFill>
              </a:rPr>
              <a:t>,</a:t>
            </a:r>
          </a:p>
          <a:p>
            <a:pPr lvl="1"/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2FDAA6-C139-4A75-8D7F-860D81D5F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25DECC-9EF3-4FFE-B770-AAF27C29E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5142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260CD-EB59-4C43-BE3C-6CB0241C0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>
                <a:solidFill>
                  <a:srgbClr val="000000"/>
                </a:solidFill>
                <a:latin typeface="verdana" panose="020B0604030504040204" pitchFamily="34" charset="0"/>
              </a:rPr>
              <a:t>3.Analiz </a:t>
            </a:r>
            <a:r>
              <a:rPr lang="en-US" sz="2000" dirty="0" err="1">
                <a:solidFill>
                  <a:srgbClr val="000000"/>
                </a:solidFill>
                <a:latin typeface="verdana" panose="020B0604030504040204" pitchFamily="34" charset="0"/>
              </a:rPr>
              <a:t>sonuçlarının</a:t>
            </a:r>
            <a:r>
              <a:rPr lang="en-US" sz="20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verdana" panose="020B0604030504040204" pitchFamily="34" charset="0"/>
              </a:rPr>
              <a:t>kullanılabilirliği</a:t>
            </a:r>
            <a:r>
              <a:rPr lang="en-US" sz="20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verdana" panose="020B0604030504040204" pitchFamily="34" charset="0"/>
              </a:rPr>
              <a:t>aşağıdakilerden</a:t>
            </a:r>
            <a:r>
              <a:rPr lang="en-US" sz="20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verdana" panose="020B0604030504040204" pitchFamily="34" charset="0"/>
              </a:rPr>
              <a:t>hangisine</a:t>
            </a:r>
            <a:r>
              <a:rPr lang="en-US" sz="20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verdana" panose="020B0604030504040204" pitchFamily="34" charset="0"/>
              </a:rPr>
              <a:t>bağlı</a:t>
            </a:r>
            <a:r>
              <a:rPr lang="en-US" sz="2000" b="1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verdana" panose="020B0604030504040204" pitchFamily="34" charset="0"/>
              </a:rPr>
              <a:t>değildir</a:t>
            </a:r>
            <a:r>
              <a:rPr lang="en-US" sz="2000" dirty="0">
                <a:solidFill>
                  <a:srgbClr val="000000"/>
                </a:solidFill>
                <a:latin typeface="verdana" panose="020B0604030504040204" pitchFamily="34" charset="0"/>
              </a:rPr>
              <a:t>?</a:t>
            </a:r>
            <a:br>
              <a:rPr lang="en-US" sz="2000" dirty="0">
                <a:solidFill>
                  <a:srgbClr val="000000"/>
                </a:solidFill>
                <a:latin typeface="verdana" panose="020B0604030504040204" pitchFamily="34" charset="0"/>
              </a:rPr>
            </a:br>
            <a:endParaRPr lang="en-US" sz="2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276D2A-986A-4C6D-A7CC-D1464F884F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Hekimin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doğru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testi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istemesine</a:t>
            </a:r>
            <a:endParaRPr lang="en-US" sz="240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Numunelerin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doğru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standardlarda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alınması</a:t>
            </a:r>
            <a:endParaRPr lang="en-US" sz="240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sz="2400" dirty="0" err="1">
                <a:solidFill>
                  <a:srgbClr val="000000"/>
                </a:solidFill>
                <a:latin typeface="verdana" panose="020B0604030504040204" pitchFamily="34" charset="0"/>
              </a:rPr>
              <a:t>Numu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nelerin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doğru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standardlarda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 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saklanması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ve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laboratuvara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iletilmesine</a:t>
            </a:r>
            <a:endParaRPr lang="en-US" sz="240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Laboratuvarda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numunenin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doğru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bölümlere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iletilmesine</a:t>
            </a:r>
            <a:endParaRPr lang="en-US" sz="240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sz="2400" dirty="0" err="1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Hekim</a:t>
            </a:r>
            <a:r>
              <a:rPr lang="en-US" sz="240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veya</a:t>
            </a:r>
            <a:r>
              <a:rPr lang="en-US" sz="240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Hemşireden</a:t>
            </a:r>
            <a:r>
              <a:rPr lang="en-US" sz="240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hangisinin</a:t>
            </a:r>
            <a:r>
              <a:rPr lang="en-US" sz="240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 hasta </a:t>
            </a:r>
            <a:r>
              <a:rPr lang="en-US" sz="2400" dirty="0" err="1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numunesini</a:t>
            </a:r>
            <a:r>
              <a:rPr lang="en-US" sz="240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aldığına</a:t>
            </a:r>
            <a:endParaRPr lang="en-US" sz="2400" dirty="0">
              <a:solidFill>
                <a:srgbClr val="FF0000"/>
              </a:solidFill>
              <a:effectLst/>
              <a:latin typeface="verdana" panose="020B0604030504040204" pitchFamily="34" charset="0"/>
            </a:endParaRPr>
          </a:p>
          <a:p>
            <a:endParaRPr lang="en-US" sz="240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endParaRPr lang="en-US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B991AB-C560-4C79-B9DF-7C784FA4A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3F4019-EDE6-44F6-973A-B8226AB4C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4543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D79FE-935E-4D53-895F-E4B8D570C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4.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Aşağıdakilerden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hangisi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  Pre-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analitik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fazda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kan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alınırken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uyulması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gereken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kurallardandır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?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F6AC2-9BD4-4154-886A-EBB5371E55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Kan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örneklemesinden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hemen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önce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bir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hasta 10-30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dakika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oturmalıdır</a:t>
            </a:r>
            <a:endParaRPr lang="en-US" sz="180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Zorunlu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yatak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istirahati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olan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hastalarda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kan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mutlaka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oturu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pozisyonda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alınmış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olmalıdır</a:t>
            </a:r>
            <a:endParaRPr lang="en-US" sz="180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kan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numunelerinin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alınacağı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tüpler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37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dereceye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ısıtılmalıdır</a:t>
            </a:r>
            <a:endParaRPr lang="en-US" sz="180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Kan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alınacak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tüplerin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hepsine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antikoagülan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eklenmelidir</a:t>
            </a:r>
            <a:endParaRPr lang="en-US" sz="180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Kan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numunesi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lipit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ölçümü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içeriyorsa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turnike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çıkarılmadan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kanın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alınması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sağlanmalıdır</a:t>
            </a:r>
            <a:endParaRPr lang="en-US" sz="180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endParaRPr lang="en-US" sz="1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A9D39E-239C-494D-9B98-36D7FD5AB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B93828-B840-40FA-94C6-4E32A4CC5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5040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D79FE-935E-4D53-895F-E4B8D570C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4.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Aşağıdakilerden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hangisi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  Pre-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analitik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fazda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kan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alınırken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uyulması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gereken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kurallardandır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?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F6AC2-9BD4-4154-886A-EBB5371E55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en-US" sz="180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Kan </a:t>
            </a:r>
            <a:r>
              <a:rPr lang="en-US" sz="1800" dirty="0" err="1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örneklemesinden</a:t>
            </a:r>
            <a:r>
              <a:rPr lang="en-US" sz="180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hemen</a:t>
            </a:r>
            <a:r>
              <a:rPr lang="en-US" sz="180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önce</a:t>
            </a:r>
            <a:r>
              <a:rPr lang="en-US" sz="180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bir</a:t>
            </a:r>
            <a:r>
              <a:rPr lang="en-US" sz="180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 hasta 10-30 </a:t>
            </a:r>
            <a:r>
              <a:rPr lang="en-US" sz="1800" dirty="0" err="1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dakika</a:t>
            </a:r>
            <a:r>
              <a:rPr lang="en-US" sz="180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oturmalıdır</a:t>
            </a:r>
            <a:endParaRPr lang="en-US" sz="1800" dirty="0">
              <a:solidFill>
                <a:srgbClr val="FF0000"/>
              </a:solidFill>
              <a:effectLst/>
              <a:latin typeface="verdana" panose="020B0604030504040204" pitchFamily="34" charset="0"/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Zorunlu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yatak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istirahati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olan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hastalarda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kan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mutlaka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oturu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pozisyonda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alınmış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olmalıdır</a:t>
            </a:r>
            <a:endParaRPr lang="en-US" sz="180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kan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numunelerinin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alınacağı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tüpler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37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dereceye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ısıtılmalıdır</a:t>
            </a:r>
            <a:endParaRPr lang="en-US" sz="180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Kan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alınacak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tüplerin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hepsine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antikoagülan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eklenmelidir</a:t>
            </a:r>
            <a:endParaRPr lang="en-US" sz="180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Kan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numunesi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lipit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ölçümü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içeriyorsa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turnike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çıkarılmadan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kanın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alınması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sağlanmalıdır</a:t>
            </a:r>
            <a:endParaRPr lang="en-US" sz="180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endParaRPr lang="en-US" sz="1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A9D39E-239C-494D-9B98-36D7FD5AB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B93828-B840-40FA-94C6-4E32A4CC5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5792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D79FE-935E-4D53-895F-E4B8D570C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5. Post-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Analitik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aşamayla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ilgili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hangisi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doğrudur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?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F6AC2-9BD4-4154-886A-EBB5371E55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en-US" sz="1800" dirty="0" err="1">
                <a:effectLst/>
                <a:latin typeface="verdana" panose="020B0604030504040204" pitchFamily="34" charset="0"/>
              </a:rPr>
              <a:t>Laboratuvar</a:t>
            </a:r>
            <a:r>
              <a:rPr lang="en-US" sz="1800" dirty="0"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effectLst/>
                <a:latin typeface="verdana" panose="020B0604030504040204" pitchFamily="34" charset="0"/>
              </a:rPr>
              <a:t>dışı</a:t>
            </a:r>
            <a:r>
              <a:rPr lang="en-US" sz="1800" dirty="0"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effectLst/>
                <a:latin typeface="verdana" panose="020B0604030504040204" pitchFamily="34" charset="0"/>
              </a:rPr>
              <a:t>aşamadır</a:t>
            </a:r>
            <a:endParaRPr lang="en-US" sz="1800" dirty="0">
              <a:effectLst/>
              <a:latin typeface="verdana" panose="020B0604030504040204" pitchFamily="34" charset="0"/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sz="1800" dirty="0" err="1">
                <a:effectLst/>
                <a:latin typeface="verdana" panose="020B0604030504040204" pitchFamily="34" charset="0"/>
              </a:rPr>
              <a:t>Laboratuvar</a:t>
            </a:r>
            <a:r>
              <a:rPr lang="en-US" sz="1800" dirty="0"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effectLst/>
                <a:latin typeface="verdana" panose="020B0604030504040204" pitchFamily="34" charset="0"/>
              </a:rPr>
              <a:t>çalışması</a:t>
            </a:r>
            <a:r>
              <a:rPr lang="en-US" sz="1800" dirty="0"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effectLst/>
                <a:latin typeface="verdana" panose="020B0604030504040204" pitchFamily="34" charset="0"/>
              </a:rPr>
              <a:t>devam</a:t>
            </a:r>
            <a:r>
              <a:rPr lang="en-US" sz="1800" dirty="0"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effectLst/>
                <a:latin typeface="verdana" panose="020B0604030504040204" pitchFamily="34" charset="0"/>
              </a:rPr>
              <a:t>etmektedir</a:t>
            </a:r>
            <a:endParaRPr lang="en-US" sz="1800" dirty="0">
              <a:effectLst/>
              <a:latin typeface="verdana" panose="020B0604030504040204" pitchFamily="34" charset="0"/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sz="1800" dirty="0">
                <a:effectLst/>
                <a:latin typeface="verdana" panose="020B0604030504040204" pitchFamily="34" charset="0"/>
              </a:rPr>
              <a:t>Hasta </a:t>
            </a:r>
            <a:r>
              <a:rPr lang="en-US" sz="1800" dirty="0" err="1">
                <a:effectLst/>
                <a:latin typeface="verdana" panose="020B0604030504040204" pitchFamily="34" charset="0"/>
              </a:rPr>
              <a:t>öyküsünün</a:t>
            </a:r>
            <a:r>
              <a:rPr lang="en-US" sz="1800" dirty="0"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effectLst/>
                <a:latin typeface="verdana" panose="020B0604030504040204" pitchFamily="34" charset="0"/>
              </a:rPr>
              <a:t>dinlendiği</a:t>
            </a:r>
            <a:r>
              <a:rPr lang="en-US" sz="1800" dirty="0"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effectLst/>
                <a:latin typeface="verdana" panose="020B0604030504040204" pitchFamily="34" charset="0"/>
              </a:rPr>
              <a:t>aşamadır</a:t>
            </a:r>
            <a:endParaRPr lang="en-US" sz="1800" dirty="0">
              <a:effectLst/>
              <a:latin typeface="verdana" panose="020B0604030504040204" pitchFamily="34" charset="0"/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sz="1800" dirty="0" err="1">
                <a:effectLst/>
                <a:latin typeface="verdana" panose="020B0604030504040204" pitchFamily="34" charset="0"/>
              </a:rPr>
              <a:t>Hastanın</a:t>
            </a:r>
            <a:r>
              <a:rPr lang="en-US" sz="1800" dirty="0"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effectLst/>
                <a:latin typeface="verdana" panose="020B0604030504040204" pitchFamily="34" charset="0"/>
              </a:rPr>
              <a:t>sağlık</a:t>
            </a:r>
            <a:r>
              <a:rPr lang="en-US" sz="1800" dirty="0"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effectLst/>
                <a:latin typeface="verdana" panose="020B0604030504040204" pitchFamily="34" charset="0"/>
              </a:rPr>
              <a:t>personelince</a:t>
            </a:r>
            <a:r>
              <a:rPr lang="en-US" sz="1800" dirty="0"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effectLst/>
                <a:latin typeface="verdana" panose="020B0604030504040204" pitchFamily="34" charset="0"/>
              </a:rPr>
              <a:t>analizler</a:t>
            </a:r>
            <a:r>
              <a:rPr lang="en-US" sz="1800" dirty="0"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effectLst/>
                <a:latin typeface="verdana" panose="020B0604030504040204" pitchFamily="34" charset="0"/>
              </a:rPr>
              <a:t>hakkında</a:t>
            </a:r>
            <a:r>
              <a:rPr lang="en-US" sz="1800" dirty="0"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effectLst/>
                <a:latin typeface="verdana" panose="020B0604030504040204" pitchFamily="34" charset="0"/>
              </a:rPr>
              <a:t>bilgilendşrşldiği</a:t>
            </a:r>
            <a:r>
              <a:rPr lang="en-US" sz="1800" dirty="0"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effectLst/>
                <a:latin typeface="verdana" panose="020B0604030504040204" pitchFamily="34" charset="0"/>
              </a:rPr>
              <a:t>aşamadır</a:t>
            </a:r>
            <a:endParaRPr lang="en-US" sz="1800" dirty="0">
              <a:effectLst/>
              <a:latin typeface="verdana" panose="020B0604030504040204" pitchFamily="34" charset="0"/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sz="1800" dirty="0" err="1">
                <a:effectLst/>
                <a:latin typeface="verdana" panose="020B0604030504040204" pitchFamily="34" charset="0"/>
              </a:rPr>
              <a:t>Doktor</a:t>
            </a:r>
            <a:r>
              <a:rPr lang="en-US" sz="1800" dirty="0">
                <a:latin typeface="verdana" panose="020B0604030504040204" pitchFamily="34" charset="0"/>
              </a:rPr>
              <a:t>, </a:t>
            </a:r>
            <a:r>
              <a:rPr lang="en-US" sz="1800" dirty="0" err="1">
                <a:latin typeface="verdana" panose="020B0604030504040204" pitchFamily="34" charset="0"/>
              </a:rPr>
              <a:t>hemşire</a:t>
            </a:r>
            <a:r>
              <a:rPr lang="en-US" sz="1800" dirty="0">
                <a:latin typeface="verdana" panose="020B0604030504040204" pitchFamily="34" charset="0"/>
              </a:rPr>
              <a:t> </a:t>
            </a:r>
            <a:r>
              <a:rPr lang="en-US" sz="1800" dirty="0" err="1">
                <a:latin typeface="verdana" panose="020B0604030504040204" pitchFamily="34" charset="0"/>
              </a:rPr>
              <a:t>veya</a:t>
            </a:r>
            <a:r>
              <a:rPr lang="en-US" sz="1800" dirty="0">
                <a:latin typeface="verdana" panose="020B0604030504040204" pitchFamily="34" charset="0"/>
              </a:rPr>
              <a:t> </a:t>
            </a:r>
            <a:r>
              <a:rPr lang="en-US" sz="1800" dirty="0" err="1">
                <a:latin typeface="verdana" panose="020B0604030504040204" pitchFamily="34" charset="0"/>
              </a:rPr>
              <a:t>diğer</a:t>
            </a:r>
            <a:r>
              <a:rPr lang="en-US" sz="1800" dirty="0">
                <a:latin typeface="verdana" panose="020B0604030504040204" pitchFamily="34" charset="0"/>
              </a:rPr>
              <a:t> </a:t>
            </a:r>
            <a:r>
              <a:rPr lang="en-US" sz="1800" dirty="0" err="1">
                <a:latin typeface="verdana" panose="020B0604030504040204" pitchFamily="34" charset="0"/>
              </a:rPr>
              <a:t>sağlık</a:t>
            </a:r>
            <a:r>
              <a:rPr lang="en-US" sz="1800" dirty="0">
                <a:latin typeface="verdana" panose="020B0604030504040204" pitchFamily="34" charset="0"/>
              </a:rPr>
              <a:t> </a:t>
            </a:r>
            <a:r>
              <a:rPr lang="en-US" sz="1800" dirty="0" err="1">
                <a:latin typeface="verdana" panose="020B0604030504040204" pitchFamily="34" charset="0"/>
              </a:rPr>
              <a:t>ersonellerinin</a:t>
            </a:r>
            <a:r>
              <a:rPr lang="en-US" sz="1800" dirty="0">
                <a:latin typeface="verdana" panose="020B0604030504040204" pitchFamily="34" charset="0"/>
              </a:rPr>
              <a:t> </a:t>
            </a:r>
            <a:r>
              <a:rPr lang="en-US" sz="1800" dirty="0" err="1">
                <a:latin typeface="verdana" panose="020B0604030504040204" pitchFamily="34" charset="0"/>
              </a:rPr>
              <a:t>hastadan</a:t>
            </a:r>
            <a:r>
              <a:rPr lang="en-US" sz="1800" dirty="0">
                <a:latin typeface="verdana" panose="020B0604030504040204" pitchFamily="34" charset="0"/>
              </a:rPr>
              <a:t> </a:t>
            </a:r>
            <a:r>
              <a:rPr lang="en-US" sz="1800" dirty="0" err="1">
                <a:latin typeface="verdana" panose="020B0604030504040204" pitchFamily="34" charset="0"/>
              </a:rPr>
              <a:t>numune</a:t>
            </a:r>
            <a:r>
              <a:rPr lang="en-US" sz="1800" dirty="0">
                <a:latin typeface="verdana" panose="020B0604030504040204" pitchFamily="34" charset="0"/>
              </a:rPr>
              <a:t> </a:t>
            </a:r>
            <a:r>
              <a:rPr lang="en-US" sz="1800" dirty="0" err="1">
                <a:latin typeface="verdana" panose="020B0604030504040204" pitchFamily="34" charset="0"/>
              </a:rPr>
              <a:t>aldığı</a:t>
            </a:r>
            <a:r>
              <a:rPr lang="en-US" sz="1800" dirty="0">
                <a:latin typeface="verdana" panose="020B0604030504040204" pitchFamily="34" charset="0"/>
              </a:rPr>
              <a:t> </a:t>
            </a:r>
            <a:r>
              <a:rPr lang="en-US" sz="1800" dirty="0" err="1">
                <a:latin typeface="verdana" panose="020B0604030504040204" pitchFamily="34" charset="0"/>
              </a:rPr>
              <a:t>aşamadır</a:t>
            </a:r>
            <a:r>
              <a:rPr lang="en-US" sz="1800" dirty="0">
                <a:latin typeface="verdana" panose="020B0604030504040204" pitchFamily="34" charset="0"/>
              </a:rPr>
              <a:t>.</a:t>
            </a:r>
            <a:endParaRPr lang="en-US" sz="1800" dirty="0">
              <a:effectLst/>
              <a:latin typeface="verdana" panose="020B0604030504040204" pitchFamily="34" charset="0"/>
            </a:endParaRPr>
          </a:p>
          <a:p>
            <a:endParaRPr lang="en-US" sz="1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A9D39E-239C-494D-9B98-36D7FD5AB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B93828-B840-40FA-94C6-4E32A4CC5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9797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D79FE-935E-4D53-895F-E4B8D570C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5. Post-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Analitik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aşamayla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ilgili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hangisi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doğrudur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?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F6AC2-9BD4-4154-886A-EBB5371E55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en-US" sz="1800" dirty="0" err="1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Laboratuvar</a:t>
            </a:r>
            <a:r>
              <a:rPr lang="en-US" sz="180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dışı</a:t>
            </a:r>
            <a:r>
              <a:rPr lang="en-US" sz="180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aşamadır</a:t>
            </a:r>
            <a:endParaRPr lang="en-US" sz="1800" dirty="0">
              <a:solidFill>
                <a:srgbClr val="FF0000"/>
              </a:solidFill>
              <a:effectLst/>
              <a:latin typeface="verdana" panose="020B0604030504040204" pitchFamily="34" charset="0"/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Laboratuvar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çalışması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devam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etmektedir</a:t>
            </a:r>
            <a:endParaRPr lang="en-US" sz="180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Hasta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öyküsünün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dinlendiği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aşamadır</a:t>
            </a:r>
            <a:endParaRPr lang="en-US" sz="180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Hastanın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sağlık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personelince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analizler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hakkında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bilgilendşrşldiği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aşamadır</a:t>
            </a:r>
            <a:endParaRPr lang="en-US" sz="180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Doktor</a:t>
            </a:r>
            <a:r>
              <a:rPr lang="en-US" sz="1800" dirty="0">
                <a:solidFill>
                  <a:srgbClr val="000000"/>
                </a:solidFill>
                <a:latin typeface="verdana" panose="020B0604030504040204" pitchFamily="34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verdana" panose="020B0604030504040204" pitchFamily="34" charset="0"/>
              </a:rPr>
              <a:t>hemşire</a:t>
            </a:r>
            <a:r>
              <a:rPr lang="en-US" sz="18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verdana" panose="020B0604030504040204" pitchFamily="34" charset="0"/>
              </a:rPr>
              <a:t>veya</a:t>
            </a:r>
            <a:r>
              <a:rPr lang="en-US" sz="18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verdana" panose="020B0604030504040204" pitchFamily="34" charset="0"/>
              </a:rPr>
              <a:t>diğer</a:t>
            </a:r>
            <a:r>
              <a:rPr lang="en-US" sz="18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verdana" panose="020B0604030504040204" pitchFamily="34" charset="0"/>
              </a:rPr>
              <a:t>sağlık</a:t>
            </a:r>
            <a:r>
              <a:rPr lang="en-US" sz="18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verdana" panose="020B0604030504040204" pitchFamily="34" charset="0"/>
              </a:rPr>
              <a:t>ersonellerinin</a:t>
            </a:r>
            <a:r>
              <a:rPr lang="en-US" sz="18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verdana" panose="020B0604030504040204" pitchFamily="34" charset="0"/>
              </a:rPr>
              <a:t>hastadan</a:t>
            </a:r>
            <a:r>
              <a:rPr lang="en-US" sz="18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verdana" panose="020B0604030504040204" pitchFamily="34" charset="0"/>
              </a:rPr>
              <a:t>numune</a:t>
            </a:r>
            <a:r>
              <a:rPr lang="en-US" sz="18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verdana" panose="020B0604030504040204" pitchFamily="34" charset="0"/>
              </a:rPr>
              <a:t>aldığı</a:t>
            </a:r>
            <a:r>
              <a:rPr lang="en-US" sz="18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verdana" panose="020B0604030504040204" pitchFamily="34" charset="0"/>
              </a:rPr>
              <a:t>aşamadır</a:t>
            </a:r>
            <a:r>
              <a:rPr lang="en-US" sz="1800" dirty="0">
                <a:solidFill>
                  <a:srgbClr val="000000"/>
                </a:solidFill>
                <a:latin typeface="verdana" panose="020B0604030504040204" pitchFamily="34" charset="0"/>
              </a:rPr>
              <a:t>.</a:t>
            </a:r>
            <a:endParaRPr lang="en-US" sz="180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endParaRPr lang="en-US" sz="1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A9D39E-239C-494D-9B98-36D7FD5AB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B93828-B840-40FA-94C6-4E32A4CC5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395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583096" y="318052"/>
            <a:ext cx="11330608" cy="6202018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dirty="0"/>
              <a:t>Laboratuvar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hastanın</a:t>
            </a:r>
            <a:r>
              <a:rPr lang="en-US" dirty="0"/>
              <a:t> </a:t>
            </a:r>
            <a:r>
              <a:rPr lang="en-US" dirty="0" err="1"/>
              <a:t>biyolojik</a:t>
            </a:r>
            <a:r>
              <a:rPr lang="en-US" dirty="0"/>
              <a:t> </a:t>
            </a:r>
            <a:r>
              <a:rPr lang="en-US" dirty="0" err="1"/>
              <a:t>malzeme</a:t>
            </a:r>
            <a:r>
              <a:rPr lang="en-US" dirty="0"/>
              <a:t> </a:t>
            </a:r>
            <a:r>
              <a:rPr lang="en-US" dirty="0" err="1"/>
              <a:t>örneklerini</a:t>
            </a:r>
            <a:r>
              <a:rPr lang="en-US" dirty="0"/>
              <a:t> </a:t>
            </a:r>
            <a:r>
              <a:rPr lang="en-US" dirty="0" err="1"/>
              <a:t>inceler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teşhis</a:t>
            </a:r>
            <a:r>
              <a:rPr lang="en-US" dirty="0"/>
              <a:t> </a:t>
            </a:r>
            <a:r>
              <a:rPr lang="en-US" dirty="0" err="1"/>
              <a:t>açısından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özellikleri</a:t>
            </a:r>
            <a:r>
              <a:rPr lang="en-US" dirty="0"/>
              <a:t> </a:t>
            </a:r>
            <a:r>
              <a:rPr lang="en-US" dirty="0" err="1"/>
              <a:t>tespit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:</a:t>
            </a:r>
            <a:endParaRPr lang="tr-TR" dirty="0"/>
          </a:p>
          <a:p>
            <a:pPr marL="777240" lvl="1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n-US" b="1" dirty="0" err="1"/>
              <a:t>Kalitatif</a:t>
            </a:r>
            <a:r>
              <a:rPr lang="en-US" b="1" dirty="0"/>
              <a:t> (</a:t>
            </a:r>
            <a:r>
              <a:rPr lang="tr-TR" b="1" dirty="0"/>
              <a:t>nitel, </a:t>
            </a:r>
            <a:r>
              <a:rPr lang="en-US" b="1" dirty="0" err="1"/>
              <a:t>yapısal</a:t>
            </a:r>
            <a:r>
              <a:rPr lang="en-US" b="1" dirty="0"/>
              <a:t>) </a:t>
            </a:r>
            <a:r>
              <a:rPr lang="en-US" dirty="0"/>
              <a:t>- </a:t>
            </a:r>
            <a:r>
              <a:rPr lang="en-US" dirty="0" err="1"/>
              <a:t>hücrelerin</a:t>
            </a:r>
            <a:r>
              <a:rPr lang="en-US" dirty="0"/>
              <a:t> </a:t>
            </a:r>
            <a:r>
              <a:rPr lang="en-US" dirty="0" err="1"/>
              <a:t>şekli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yapısı</a:t>
            </a:r>
            <a:r>
              <a:rPr lang="en-US" dirty="0"/>
              <a:t>, </a:t>
            </a:r>
            <a:r>
              <a:rPr lang="en-US" dirty="0" err="1"/>
              <a:t>spesifik</a:t>
            </a:r>
            <a:r>
              <a:rPr lang="en-US" dirty="0"/>
              <a:t> </a:t>
            </a:r>
            <a:r>
              <a:rPr lang="en-US" dirty="0" err="1"/>
              <a:t>yapıya</a:t>
            </a:r>
            <a:r>
              <a:rPr lang="en-US" dirty="0"/>
              <a:t> </a:t>
            </a:r>
            <a:r>
              <a:rPr lang="en-US" dirty="0" err="1"/>
              <a:t>sahip</a:t>
            </a:r>
            <a:r>
              <a:rPr lang="en-US" dirty="0"/>
              <a:t> </a:t>
            </a:r>
            <a:r>
              <a:rPr lang="en-US" dirty="0" err="1"/>
              <a:t>kimyasal</a:t>
            </a:r>
            <a:r>
              <a:rPr lang="en-US" dirty="0"/>
              <a:t> </a:t>
            </a:r>
            <a:r>
              <a:rPr lang="en-US" dirty="0" err="1"/>
              <a:t>bileşiklerin</a:t>
            </a:r>
            <a:r>
              <a:rPr lang="en-US" dirty="0"/>
              <a:t> </a:t>
            </a:r>
            <a:r>
              <a:rPr lang="en-US" dirty="0" err="1"/>
              <a:t>varlığı</a:t>
            </a:r>
            <a:r>
              <a:rPr lang="en-US" dirty="0"/>
              <a:t> (</a:t>
            </a:r>
            <a:r>
              <a:rPr lang="en-US" dirty="0" err="1"/>
              <a:t>örneğin</a:t>
            </a:r>
            <a:r>
              <a:rPr lang="en-US" dirty="0"/>
              <a:t>, hemoglobin </a:t>
            </a:r>
            <a:r>
              <a:rPr lang="en-US" dirty="0" err="1"/>
              <a:t>varyantları</a:t>
            </a:r>
            <a:r>
              <a:rPr lang="en-US" dirty="0"/>
              <a:t>, </a:t>
            </a:r>
            <a:r>
              <a:rPr lang="en-US" dirty="0" err="1"/>
              <a:t>idrardaki</a:t>
            </a:r>
            <a:r>
              <a:rPr lang="en-US" dirty="0"/>
              <a:t> </a:t>
            </a:r>
            <a:r>
              <a:rPr lang="en-US" dirty="0" err="1"/>
              <a:t>enzimler</a:t>
            </a:r>
            <a:r>
              <a:rPr lang="en-US" dirty="0"/>
              <a:t>, vb.);</a:t>
            </a:r>
            <a:endParaRPr lang="tr-TR" dirty="0"/>
          </a:p>
          <a:p>
            <a:pPr marL="777240" lvl="1" indent="-457200" algn="just">
              <a:lnSpc>
                <a:spcPct val="150000"/>
              </a:lnSpc>
              <a:buFont typeface="+mj-lt"/>
              <a:buAutoNum type="arabicPeriod"/>
            </a:pPr>
            <a:endParaRPr lang="tr-TR" dirty="0"/>
          </a:p>
          <a:p>
            <a:pPr marL="777240" lvl="1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tr-TR" b="1" dirty="0"/>
              <a:t>Kantitatif (</a:t>
            </a:r>
            <a:r>
              <a:rPr lang="en-US" b="1" dirty="0" err="1"/>
              <a:t>Nicel</a:t>
            </a:r>
            <a:r>
              <a:rPr lang="tr-TR" b="1" dirty="0"/>
              <a:t>)</a:t>
            </a:r>
            <a:r>
              <a:rPr lang="en-US" b="1" dirty="0"/>
              <a:t> </a:t>
            </a:r>
            <a:r>
              <a:rPr lang="en-US" dirty="0"/>
              <a:t>- </a:t>
            </a:r>
            <a:r>
              <a:rPr lang="en-US" dirty="0" err="1"/>
              <a:t>yapısal</a:t>
            </a:r>
            <a:r>
              <a:rPr lang="en-US" dirty="0"/>
              <a:t> </a:t>
            </a:r>
            <a:r>
              <a:rPr lang="en-US" dirty="0" err="1"/>
              <a:t>bileşenlerin</a:t>
            </a:r>
            <a:r>
              <a:rPr lang="en-US" dirty="0"/>
              <a:t> </a:t>
            </a:r>
            <a:r>
              <a:rPr lang="en-US" dirty="0" err="1"/>
              <a:t>büyüklüğü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korelasyonu</a:t>
            </a:r>
            <a:r>
              <a:rPr lang="en-US" dirty="0"/>
              <a:t>; </a:t>
            </a:r>
            <a:r>
              <a:rPr lang="en-US" dirty="0" err="1"/>
              <a:t>kimyasal</a:t>
            </a:r>
            <a:r>
              <a:rPr lang="en-US" dirty="0"/>
              <a:t> </a:t>
            </a:r>
            <a:r>
              <a:rPr lang="en-US" dirty="0" err="1"/>
              <a:t>bileşiklerin</a:t>
            </a:r>
            <a:r>
              <a:rPr lang="en-US" dirty="0"/>
              <a:t> </a:t>
            </a:r>
            <a:r>
              <a:rPr lang="en-US" dirty="0" err="1"/>
              <a:t>konsantrasyonu</a:t>
            </a:r>
            <a:r>
              <a:rPr lang="en-US" dirty="0"/>
              <a:t>; </a:t>
            </a:r>
            <a:r>
              <a:rPr lang="en-US" dirty="0" err="1"/>
              <a:t>belirli</a:t>
            </a:r>
            <a:r>
              <a:rPr lang="en-US" dirty="0"/>
              <a:t> </a:t>
            </a:r>
            <a:r>
              <a:rPr lang="en-US" dirty="0" err="1"/>
              <a:t>hücresel</a:t>
            </a:r>
            <a:r>
              <a:rPr lang="en-US" dirty="0"/>
              <a:t> </a:t>
            </a:r>
            <a:r>
              <a:rPr lang="en-US" dirty="0" err="1"/>
              <a:t>elementlerin</a:t>
            </a:r>
            <a:r>
              <a:rPr lang="en-US" dirty="0"/>
              <a:t> </a:t>
            </a:r>
            <a:r>
              <a:rPr lang="en-US" dirty="0" err="1"/>
              <a:t>sayısı</a:t>
            </a:r>
            <a:r>
              <a:rPr lang="en-US" dirty="0"/>
              <a:t>; </a:t>
            </a:r>
            <a:r>
              <a:rPr lang="en-US" dirty="0" err="1"/>
              <a:t>yapısal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yakın</a:t>
            </a:r>
            <a:r>
              <a:rPr lang="en-US" dirty="0"/>
              <a:t> </a:t>
            </a:r>
            <a:r>
              <a:rPr lang="en-US" dirty="0" err="1"/>
              <a:t>elemanların</a:t>
            </a:r>
            <a:r>
              <a:rPr lang="en-US" dirty="0"/>
              <a:t> </a:t>
            </a:r>
            <a:r>
              <a:rPr lang="en-US" dirty="0" err="1"/>
              <a:t>dengesi</a:t>
            </a:r>
            <a:r>
              <a:rPr lang="en-US" dirty="0"/>
              <a:t> (</a:t>
            </a:r>
            <a:r>
              <a:rPr lang="en-US" dirty="0" err="1"/>
              <a:t>örneğin</a:t>
            </a:r>
            <a:r>
              <a:rPr lang="en-US" dirty="0"/>
              <a:t>, </a:t>
            </a:r>
            <a:r>
              <a:rPr lang="en-US" dirty="0" err="1"/>
              <a:t>albümin</a:t>
            </a:r>
            <a:r>
              <a:rPr lang="en-US" dirty="0"/>
              <a:t>-globulin </a:t>
            </a:r>
            <a:r>
              <a:rPr lang="en-US" dirty="0" err="1"/>
              <a:t>katsayısı</a:t>
            </a:r>
            <a:r>
              <a:rPr lang="en-US" dirty="0"/>
              <a:t>);</a:t>
            </a:r>
            <a:endParaRPr lang="tr-TR" dirty="0"/>
          </a:p>
          <a:p>
            <a:pPr marL="777240" lvl="1" indent="-457200" algn="just">
              <a:lnSpc>
                <a:spcPct val="150000"/>
              </a:lnSpc>
              <a:buFont typeface="+mj-lt"/>
              <a:buAutoNum type="arabicPeriod"/>
            </a:pPr>
            <a:endParaRPr lang="tr-TR" dirty="0"/>
          </a:p>
          <a:p>
            <a:pPr marL="777240" lvl="1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n-US" b="1" dirty="0" err="1"/>
              <a:t>Fonksiyonel</a:t>
            </a:r>
            <a:r>
              <a:rPr lang="en-US" b="1" dirty="0"/>
              <a:t> -</a:t>
            </a:r>
            <a:r>
              <a:rPr lang="en-US" dirty="0"/>
              <a:t> </a:t>
            </a:r>
            <a:r>
              <a:rPr lang="en-US" dirty="0" err="1"/>
              <a:t>dönüşüm</a:t>
            </a:r>
            <a:r>
              <a:rPr lang="en-US" dirty="0"/>
              <a:t> </a:t>
            </a:r>
            <a:r>
              <a:rPr lang="en-US" dirty="0" err="1"/>
              <a:t>döngüsünün</a:t>
            </a:r>
            <a:r>
              <a:rPr lang="en-US" dirty="0"/>
              <a:t> </a:t>
            </a:r>
            <a:r>
              <a:rPr lang="en-US" dirty="0" err="1"/>
              <a:t>gerçekleştirilmesi</a:t>
            </a:r>
            <a:r>
              <a:rPr lang="en-US" dirty="0"/>
              <a:t> (</a:t>
            </a:r>
            <a:r>
              <a:rPr lang="en-US" dirty="0" err="1"/>
              <a:t>glikoz</a:t>
            </a:r>
            <a:r>
              <a:rPr lang="en-US" dirty="0"/>
              <a:t> </a:t>
            </a:r>
            <a:r>
              <a:rPr lang="en-US" dirty="0" err="1"/>
              <a:t>tolerans</a:t>
            </a:r>
            <a:r>
              <a:rPr lang="en-US" dirty="0"/>
              <a:t> </a:t>
            </a:r>
            <a:r>
              <a:rPr lang="en-US" dirty="0" err="1"/>
              <a:t>testi</a:t>
            </a:r>
            <a:r>
              <a:rPr lang="en-US" dirty="0"/>
              <a:t>)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organizmada</a:t>
            </a:r>
            <a:r>
              <a:rPr lang="en-US" dirty="0"/>
              <a:t> </a:t>
            </a:r>
            <a:r>
              <a:rPr lang="en-US" dirty="0" err="1"/>
              <a:t>maddelerin</a:t>
            </a:r>
            <a:r>
              <a:rPr lang="en-US" dirty="0"/>
              <a:t> </a:t>
            </a:r>
            <a:r>
              <a:rPr lang="en-US" dirty="0" err="1"/>
              <a:t>dolaşımı</a:t>
            </a:r>
            <a:r>
              <a:rPr lang="en-US" dirty="0"/>
              <a:t>, </a:t>
            </a:r>
            <a:r>
              <a:rPr lang="en-US" dirty="0" err="1"/>
              <a:t>gelişme</a:t>
            </a:r>
            <a:r>
              <a:rPr lang="en-US" dirty="0"/>
              <a:t> </a:t>
            </a:r>
            <a:r>
              <a:rPr lang="en-US" dirty="0" err="1"/>
              <a:t>döngüsü</a:t>
            </a:r>
            <a:r>
              <a:rPr lang="en-US" dirty="0"/>
              <a:t>, </a:t>
            </a:r>
            <a:r>
              <a:rPr lang="en-US" dirty="0" err="1"/>
              <a:t>hücre</a:t>
            </a:r>
            <a:r>
              <a:rPr lang="en-US" dirty="0"/>
              <a:t> </a:t>
            </a:r>
            <a:r>
              <a:rPr lang="en-US" dirty="0" err="1"/>
              <a:t>olgunlaşması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09778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384313" y="397565"/>
            <a:ext cx="11198087" cy="5622235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n-US" b="1" dirty="0" err="1"/>
              <a:t>Klinik</a:t>
            </a:r>
            <a:r>
              <a:rPr lang="en-US" b="1" dirty="0"/>
              <a:t> </a:t>
            </a:r>
            <a:r>
              <a:rPr lang="en-US" b="1" dirty="0" err="1"/>
              <a:t>teşhis</a:t>
            </a:r>
            <a:r>
              <a:rPr lang="en-US" b="1" dirty="0"/>
              <a:t> </a:t>
            </a:r>
            <a:r>
              <a:rPr lang="en-US" b="1" dirty="0" err="1"/>
              <a:t>laboratuvarının</a:t>
            </a:r>
            <a:r>
              <a:rPr lang="en-US" b="1" dirty="0"/>
              <a:t> </a:t>
            </a:r>
            <a:r>
              <a:rPr lang="en-US" b="1" dirty="0" err="1"/>
              <a:t>ana</a:t>
            </a:r>
            <a:r>
              <a:rPr lang="en-US" b="1" dirty="0"/>
              <a:t> </a:t>
            </a:r>
            <a:r>
              <a:rPr lang="en-US" b="1" dirty="0" err="1"/>
              <a:t>işlevi</a:t>
            </a:r>
            <a:r>
              <a:rPr lang="en-US" b="1" dirty="0"/>
              <a:t>, </a:t>
            </a:r>
            <a:endParaRPr lang="tr-TR" b="1" dirty="0"/>
          </a:p>
          <a:p>
            <a:pPr lvl="1" algn="just">
              <a:lnSpc>
                <a:spcPct val="150000"/>
              </a:lnSpc>
            </a:pPr>
            <a:r>
              <a:rPr lang="tr-TR" dirty="0"/>
              <a:t>Klinik teşhis laboratuvarının ana işlevi, bir hastadan alınan biyolojik malzeme örneklerinin bileşimi ve bu bileşimlerin genel kabul görmüş bir norm ile bir dereceye uygunluğu hakkında gerçek bilgiler sunmaktır.</a:t>
            </a:r>
          </a:p>
          <a:p>
            <a:pPr algn="just">
              <a:lnSpc>
                <a:spcPct val="150000"/>
              </a:lnSpc>
            </a:pPr>
            <a:r>
              <a:rPr lang="en-US" b="1" dirty="0" err="1"/>
              <a:t>Klinik</a:t>
            </a:r>
            <a:r>
              <a:rPr lang="en-US" b="1" dirty="0"/>
              <a:t> laboratuvar </a:t>
            </a:r>
            <a:r>
              <a:rPr lang="tr-TR" b="1" dirty="0"/>
              <a:t>tanılama süreci</a:t>
            </a:r>
            <a:r>
              <a:rPr lang="en-US" dirty="0"/>
              <a:t>, </a:t>
            </a:r>
            <a:endParaRPr lang="tr-TR" dirty="0"/>
          </a:p>
          <a:p>
            <a:pPr lvl="1" algn="just">
              <a:lnSpc>
                <a:spcPct val="150000"/>
              </a:lnSpc>
            </a:pP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hastalı</a:t>
            </a:r>
            <a:r>
              <a:rPr lang="tr-TR" dirty="0" err="1"/>
              <a:t>ğı</a:t>
            </a:r>
            <a:r>
              <a:rPr lang="tr-TR" dirty="0"/>
              <a:t> </a:t>
            </a:r>
            <a:r>
              <a:rPr lang="tr-TR" dirty="0" err="1"/>
              <a:t>teşis</a:t>
            </a:r>
            <a:r>
              <a:rPr lang="tr-TR" dirty="0"/>
              <a:t> etmek (hastalığın oluşum ve gelişimindeki değişimleri belirlemek)</a:t>
            </a:r>
          </a:p>
          <a:p>
            <a:pPr lvl="1" algn="just">
              <a:lnSpc>
                <a:spcPct val="150000"/>
              </a:lnSpc>
            </a:pPr>
            <a:r>
              <a:rPr lang="tr-TR" dirty="0"/>
              <a:t>Hastalığın seyrini (</a:t>
            </a:r>
            <a:r>
              <a:rPr lang="tr-TR" dirty="0" err="1"/>
              <a:t>prognozunu</a:t>
            </a:r>
            <a:r>
              <a:rPr lang="tr-TR" dirty="0"/>
              <a:t>) tespit edip izlemek,</a:t>
            </a:r>
          </a:p>
          <a:p>
            <a:pPr lvl="1" algn="just">
              <a:lnSpc>
                <a:spcPct val="150000"/>
              </a:lnSpc>
            </a:pPr>
            <a:r>
              <a:rPr lang="tr-TR" dirty="0"/>
              <a:t>Hastalığın </a:t>
            </a:r>
            <a:r>
              <a:rPr lang="en-US" dirty="0" err="1"/>
              <a:t>taramak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kandaki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insanın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biyolojik</a:t>
            </a:r>
            <a:r>
              <a:rPr lang="en-US" dirty="0"/>
              <a:t> </a:t>
            </a:r>
            <a:r>
              <a:rPr lang="en-US" dirty="0" err="1"/>
              <a:t>sıvılarındaki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anorganik</a:t>
            </a:r>
            <a:r>
              <a:rPr lang="en-US" dirty="0"/>
              <a:t> </a:t>
            </a:r>
            <a:r>
              <a:rPr lang="en-US" dirty="0" err="1"/>
              <a:t>kimyasal</a:t>
            </a:r>
            <a:r>
              <a:rPr lang="en-US" dirty="0"/>
              <a:t> </a:t>
            </a:r>
            <a:r>
              <a:rPr lang="en-US" dirty="0" err="1"/>
              <a:t>maddelerin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biyokimyasal</a:t>
            </a:r>
            <a:r>
              <a:rPr lang="en-US" dirty="0"/>
              <a:t> </a:t>
            </a:r>
            <a:r>
              <a:rPr lang="en-US" dirty="0" err="1"/>
              <a:t>süreçlerin</a:t>
            </a:r>
            <a:r>
              <a:rPr lang="en-US" dirty="0"/>
              <a:t> </a:t>
            </a:r>
            <a:r>
              <a:rPr lang="en-US" dirty="0" err="1"/>
              <a:t>incelenmesini</a:t>
            </a:r>
            <a:r>
              <a:rPr lang="en-US" dirty="0"/>
              <a:t> </a:t>
            </a:r>
            <a:r>
              <a:rPr lang="en-US" dirty="0" err="1"/>
              <a:t>içerir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17480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424070" y="715617"/>
            <a:ext cx="11158330" cy="5791200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</a:pPr>
            <a:r>
              <a:rPr lang="en-US" b="1" dirty="0" err="1"/>
              <a:t>Klinik</a:t>
            </a:r>
            <a:r>
              <a:rPr lang="en-US" b="1" dirty="0"/>
              <a:t> laboratuvar </a:t>
            </a:r>
            <a:r>
              <a:rPr lang="tr-TR" b="1" dirty="0"/>
              <a:t>tanılama yöntemleri :</a:t>
            </a:r>
          </a:p>
          <a:p>
            <a:pPr lvl="1" algn="just">
              <a:lnSpc>
                <a:spcPct val="150000"/>
              </a:lnSpc>
            </a:pPr>
            <a:r>
              <a:rPr lang="en-US" dirty="0" err="1"/>
              <a:t>bilimsel</a:t>
            </a:r>
            <a:r>
              <a:rPr lang="en-US" dirty="0"/>
              <a:t> </a:t>
            </a:r>
            <a:r>
              <a:rPr lang="en-US" dirty="0" err="1"/>
              <a:t>temelli</a:t>
            </a:r>
            <a:r>
              <a:rPr lang="en-US" dirty="0"/>
              <a:t> </a:t>
            </a:r>
            <a:r>
              <a:rPr lang="en-US" dirty="0" err="1"/>
              <a:t>teşhisi</a:t>
            </a:r>
            <a:r>
              <a:rPr lang="en-US" dirty="0"/>
              <a:t> </a:t>
            </a:r>
            <a:r>
              <a:rPr lang="en-US" dirty="0" err="1"/>
              <a:t>kolaylaştırır</a:t>
            </a:r>
            <a:r>
              <a:rPr lang="en-US" dirty="0"/>
              <a:t>, </a:t>
            </a:r>
            <a:endParaRPr lang="tr-TR" dirty="0"/>
          </a:p>
          <a:p>
            <a:pPr lvl="1" algn="just">
              <a:lnSpc>
                <a:spcPct val="150000"/>
              </a:lnSpc>
            </a:pPr>
            <a:r>
              <a:rPr lang="tr-TR" dirty="0"/>
              <a:t>Uygun </a:t>
            </a:r>
            <a:r>
              <a:rPr lang="en-US" dirty="0" err="1"/>
              <a:t>tedavi</a:t>
            </a:r>
            <a:r>
              <a:rPr lang="en-US" dirty="0"/>
              <a:t> </a:t>
            </a:r>
            <a:r>
              <a:rPr lang="en-US" dirty="0" err="1"/>
              <a:t>yöntemlerini</a:t>
            </a:r>
            <a:r>
              <a:rPr lang="en-US" dirty="0"/>
              <a:t> </a:t>
            </a:r>
            <a:r>
              <a:rPr lang="en-US" dirty="0" err="1"/>
              <a:t>seçmeye</a:t>
            </a:r>
            <a:r>
              <a:rPr lang="en-US" dirty="0"/>
              <a:t> </a:t>
            </a:r>
            <a:r>
              <a:rPr lang="en-US" dirty="0" err="1"/>
              <a:t>yardımcı</a:t>
            </a:r>
            <a:r>
              <a:rPr lang="en-US" dirty="0"/>
              <a:t> </a:t>
            </a:r>
            <a:r>
              <a:rPr lang="en-US" dirty="0" err="1"/>
              <a:t>olur</a:t>
            </a:r>
            <a:endParaRPr lang="tr-TR" dirty="0"/>
          </a:p>
          <a:p>
            <a:pPr lvl="1" algn="just">
              <a:lnSpc>
                <a:spcPct val="150000"/>
              </a:lnSpc>
            </a:pPr>
            <a:r>
              <a:rPr lang="tr-TR" dirty="0"/>
              <a:t>H</a:t>
            </a:r>
            <a:r>
              <a:rPr lang="en-US" dirty="0" err="1"/>
              <a:t>astalık</a:t>
            </a:r>
            <a:r>
              <a:rPr lang="en-US" dirty="0"/>
              <a:t> </a:t>
            </a:r>
            <a:r>
              <a:rPr lang="en-US" dirty="0" err="1"/>
              <a:t>önleme</a:t>
            </a:r>
            <a:r>
              <a:rPr lang="tr-TR" dirty="0"/>
              <a:t>de uygun </a:t>
            </a:r>
            <a:r>
              <a:rPr lang="en-US" dirty="0" err="1"/>
              <a:t>yöntemleri</a:t>
            </a:r>
            <a:r>
              <a:rPr lang="en-US" dirty="0"/>
              <a:t> </a:t>
            </a:r>
            <a:r>
              <a:rPr lang="en-US" dirty="0" err="1"/>
              <a:t>seçmeye</a:t>
            </a:r>
            <a:r>
              <a:rPr lang="en-US" dirty="0"/>
              <a:t> </a:t>
            </a:r>
            <a:r>
              <a:rPr lang="en-US" dirty="0" err="1"/>
              <a:t>yardımcı</a:t>
            </a:r>
            <a:r>
              <a:rPr lang="en-US" dirty="0"/>
              <a:t> </a:t>
            </a:r>
            <a:r>
              <a:rPr lang="en-US" dirty="0" err="1"/>
              <a:t>olur</a:t>
            </a:r>
            <a:endParaRPr lang="tr-TR" dirty="0"/>
          </a:p>
          <a:p>
            <a:pPr algn="just">
              <a:lnSpc>
                <a:spcPct val="150000"/>
              </a:lnSpc>
            </a:pPr>
            <a:r>
              <a:rPr lang="en-US" b="1" dirty="0" err="1"/>
              <a:t>Klinik</a:t>
            </a:r>
            <a:r>
              <a:rPr lang="en-US" b="1" dirty="0"/>
              <a:t> laboratuvar</a:t>
            </a:r>
            <a:r>
              <a:rPr lang="tr-TR" b="1" dirty="0"/>
              <a:t>:</a:t>
            </a:r>
            <a:endParaRPr lang="tr-TR" dirty="0"/>
          </a:p>
          <a:p>
            <a:pPr lvl="1" algn="just">
              <a:lnSpc>
                <a:spcPct val="150000"/>
              </a:lnSpc>
            </a:pPr>
            <a:r>
              <a:rPr lang="en-US" dirty="0" err="1"/>
              <a:t>klinik</a:t>
            </a:r>
            <a:r>
              <a:rPr lang="en-US" dirty="0"/>
              <a:t> </a:t>
            </a:r>
            <a:r>
              <a:rPr lang="en-US" dirty="0" err="1"/>
              <a:t>biyokimya</a:t>
            </a:r>
            <a:r>
              <a:rPr lang="en-US" dirty="0"/>
              <a:t>, </a:t>
            </a:r>
            <a:endParaRPr lang="tr-TR" dirty="0"/>
          </a:p>
          <a:p>
            <a:pPr lvl="1" algn="just">
              <a:lnSpc>
                <a:spcPct val="150000"/>
              </a:lnSpc>
            </a:pPr>
            <a:r>
              <a:rPr lang="en-US" dirty="0" err="1"/>
              <a:t>klinik</a:t>
            </a:r>
            <a:r>
              <a:rPr lang="en-US" dirty="0"/>
              <a:t> laboratuvar </a:t>
            </a:r>
            <a:r>
              <a:rPr lang="en-US" dirty="0" err="1"/>
              <a:t>hematolojisi</a:t>
            </a:r>
            <a:r>
              <a:rPr lang="en-US" dirty="0"/>
              <a:t>, </a:t>
            </a:r>
            <a:endParaRPr lang="tr-TR" dirty="0"/>
          </a:p>
          <a:p>
            <a:pPr lvl="1" algn="just">
              <a:lnSpc>
                <a:spcPct val="150000"/>
              </a:lnSpc>
            </a:pPr>
            <a:r>
              <a:rPr lang="en-US" dirty="0" err="1"/>
              <a:t>immünoloji</a:t>
            </a:r>
            <a:r>
              <a:rPr lang="en-US" dirty="0"/>
              <a:t>, </a:t>
            </a:r>
            <a:endParaRPr lang="tr-TR" dirty="0"/>
          </a:p>
          <a:p>
            <a:pPr lvl="1" algn="just">
              <a:lnSpc>
                <a:spcPct val="150000"/>
              </a:lnSpc>
            </a:pPr>
            <a:r>
              <a:rPr lang="en-US" dirty="0" err="1"/>
              <a:t>klinik</a:t>
            </a:r>
            <a:r>
              <a:rPr lang="en-US" dirty="0"/>
              <a:t> </a:t>
            </a:r>
            <a:r>
              <a:rPr lang="en-US" dirty="0" err="1"/>
              <a:t>seroloji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mikrobiyoloji</a:t>
            </a:r>
            <a:r>
              <a:rPr lang="en-US" dirty="0"/>
              <a:t>, </a:t>
            </a:r>
            <a:endParaRPr lang="tr-TR" dirty="0"/>
          </a:p>
          <a:p>
            <a:pPr lvl="1" algn="just">
              <a:lnSpc>
                <a:spcPct val="150000"/>
              </a:lnSpc>
            </a:pPr>
            <a:r>
              <a:rPr lang="en-US" dirty="0" err="1"/>
              <a:t>klinik</a:t>
            </a:r>
            <a:r>
              <a:rPr lang="en-US" dirty="0"/>
              <a:t> </a:t>
            </a:r>
            <a:r>
              <a:rPr lang="en-US" dirty="0" err="1"/>
              <a:t>toksikoloji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diğerleri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bölümleri</a:t>
            </a:r>
            <a:r>
              <a:rPr lang="en-US" dirty="0"/>
              <a:t> </a:t>
            </a:r>
            <a:r>
              <a:rPr lang="en-US" dirty="0" err="1"/>
              <a:t>içerir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80881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477078" y="781878"/>
            <a:ext cx="10363200" cy="5330687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n-US" b="1" dirty="0" err="1"/>
              <a:t>Klinik</a:t>
            </a:r>
            <a:r>
              <a:rPr lang="en-US" b="1" dirty="0"/>
              <a:t> laboratuvar</a:t>
            </a:r>
            <a:r>
              <a:rPr lang="tr-TR" b="1" dirty="0"/>
              <a:t>:</a:t>
            </a:r>
            <a:endParaRPr lang="tr-TR" dirty="0"/>
          </a:p>
          <a:p>
            <a:pPr algn="just">
              <a:lnSpc>
                <a:spcPct val="150000"/>
              </a:lnSpc>
            </a:pP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klinisyenin</a:t>
            </a:r>
            <a:r>
              <a:rPr lang="en-US" dirty="0"/>
              <a:t> </a:t>
            </a:r>
            <a:r>
              <a:rPr lang="en-US" dirty="0" err="1"/>
              <a:t>patogenez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patolojik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sürecin</a:t>
            </a:r>
            <a:r>
              <a:rPr lang="en-US" dirty="0"/>
              <a:t> </a:t>
            </a:r>
            <a:r>
              <a:rPr lang="en-US" dirty="0" err="1"/>
              <a:t>etiyolojisi</a:t>
            </a:r>
            <a:r>
              <a:rPr lang="en-US" dirty="0"/>
              <a:t> </a:t>
            </a:r>
            <a:r>
              <a:rPr lang="en-US" dirty="0" err="1"/>
              <a:t>sorularını</a:t>
            </a:r>
            <a:r>
              <a:rPr lang="en-US" dirty="0"/>
              <a:t> </a:t>
            </a:r>
            <a:r>
              <a:rPr lang="en-US" dirty="0" err="1"/>
              <a:t>çözmesini</a:t>
            </a:r>
            <a:r>
              <a:rPr lang="en-US" dirty="0"/>
              <a:t> </a:t>
            </a:r>
            <a:r>
              <a:rPr lang="en-US" dirty="0" err="1"/>
              <a:t>sağlayan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çeşitli</a:t>
            </a:r>
            <a:r>
              <a:rPr lang="en-US" dirty="0"/>
              <a:t> </a:t>
            </a:r>
            <a:r>
              <a:rPr lang="en-US" dirty="0" err="1"/>
              <a:t>teşhis</a:t>
            </a:r>
            <a:r>
              <a:rPr lang="en-US" dirty="0"/>
              <a:t> </a:t>
            </a:r>
            <a:r>
              <a:rPr lang="en-US" dirty="0" err="1"/>
              <a:t>testleri</a:t>
            </a:r>
            <a:r>
              <a:rPr lang="tr-TR" dirty="0"/>
              <a:t>, bu testlerin sonucuyla elde edilecek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tr-TR" dirty="0"/>
              <a:t>ve bu bilgiyle geliştirilecek olası testleri </a:t>
            </a:r>
            <a:r>
              <a:rPr lang="en-US" dirty="0" err="1"/>
              <a:t>içerir</a:t>
            </a:r>
            <a:r>
              <a:rPr lang="en-US" dirty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53010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410817" y="463826"/>
            <a:ext cx="11171583" cy="5555974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US" dirty="0" err="1"/>
              <a:t>Hastanın</a:t>
            </a:r>
            <a:r>
              <a:rPr lang="en-US" dirty="0"/>
              <a:t> </a:t>
            </a:r>
            <a:r>
              <a:rPr lang="en-US" dirty="0" err="1"/>
              <a:t>laboratuvar</a:t>
            </a:r>
            <a:r>
              <a:rPr lang="en-US" dirty="0"/>
              <a:t> </a:t>
            </a:r>
            <a:r>
              <a:rPr lang="en-US" dirty="0" err="1"/>
              <a:t>analiz</a:t>
            </a:r>
            <a:r>
              <a:rPr lang="en-US" dirty="0"/>
              <a:t> </a:t>
            </a:r>
            <a:r>
              <a:rPr lang="en-US" dirty="0" err="1"/>
              <a:t>süreci</a:t>
            </a:r>
            <a:r>
              <a:rPr lang="en-US" dirty="0"/>
              <a:t> </a:t>
            </a:r>
            <a:r>
              <a:rPr lang="en-US" dirty="0" err="1"/>
              <a:t>genellikle</a:t>
            </a:r>
            <a:r>
              <a:rPr lang="en-US" dirty="0"/>
              <a:t> </a:t>
            </a:r>
            <a:r>
              <a:rPr lang="en-US" dirty="0" err="1"/>
              <a:t>üç</a:t>
            </a:r>
            <a:r>
              <a:rPr lang="en-US" dirty="0"/>
              <a:t> </a:t>
            </a:r>
            <a:r>
              <a:rPr lang="en-US" dirty="0" err="1"/>
              <a:t>aşamaya</a:t>
            </a:r>
            <a:r>
              <a:rPr lang="en-US" dirty="0"/>
              <a:t> </a:t>
            </a:r>
            <a:r>
              <a:rPr lang="en-US" dirty="0" err="1"/>
              <a:t>ayrılır</a:t>
            </a:r>
            <a:r>
              <a:rPr lang="en-US" dirty="0"/>
              <a:t>: </a:t>
            </a:r>
            <a:endParaRPr lang="tr-TR" dirty="0"/>
          </a:p>
          <a:p>
            <a:pPr marL="1776413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/>
              <a:t>anali</a:t>
            </a:r>
            <a:r>
              <a:rPr lang="tr-TR" dirty="0"/>
              <a:t>z</a:t>
            </a:r>
            <a:r>
              <a:rPr lang="en-US" dirty="0"/>
              <a:t> </a:t>
            </a:r>
            <a:r>
              <a:rPr lang="en-US" dirty="0" err="1"/>
              <a:t>öncesi</a:t>
            </a:r>
            <a:r>
              <a:rPr lang="tr-TR" dirty="0"/>
              <a:t> (</a:t>
            </a:r>
            <a:r>
              <a:rPr lang="tr-TR" dirty="0" err="1"/>
              <a:t>pre</a:t>
            </a:r>
            <a:r>
              <a:rPr lang="tr-TR" dirty="0"/>
              <a:t>-analitik)</a:t>
            </a:r>
            <a:r>
              <a:rPr lang="en-US" dirty="0"/>
              <a:t>, </a:t>
            </a:r>
            <a:endParaRPr lang="tr-TR" dirty="0"/>
          </a:p>
          <a:p>
            <a:pPr marL="1776413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/>
              <a:t>analitik</a:t>
            </a:r>
            <a:r>
              <a:rPr lang="en-US" dirty="0"/>
              <a:t> </a:t>
            </a:r>
            <a:r>
              <a:rPr lang="tr-TR" dirty="0"/>
              <a:t>(analiz gerçekleşmesi), </a:t>
            </a:r>
            <a:r>
              <a:rPr lang="en-US" dirty="0" err="1"/>
              <a:t>ve</a:t>
            </a:r>
            <a:r>
              <a:rPr lang="en-US" dirty="0"/>
              <a:t> </a:t>
            </a:r>
            <a:endParaRPr lang="tr-TR" dirty="0"/>
          </a:p>
          <a:p>
            <a:pPr marL="1776413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/>
              <a:t>analitik</a:t>
            </a:r>
            <a:r>
              <a:rPr lang="en-US" dirty="0"/>
              <a:t> </a:t>
            </a:r>
            <a:r>
              <a:rPr lang="en-US" dirty="0" err="1"/>
              <a:t>sonrası</a:t>
            </a:r>
            <a:r>
              <a:rPr lang="tr-TR" dirty="0"/>
              <a:t> (post-analitik) aşama</a:t>
            </a:r>
            <a:r>
              <a:rPr lang="en-US" dirty="0"/>
              <a:t>. </a:t>
            </a:r>
            <a:endParaRPr lang="tr-TR" dirty="0"/>
          </a:p>
          <a:p>
            <a:pPr>
              <a:lnSpc>
                <a:spcPct val="150000"/>
              </a:lnSpc>
            </a:pPr>
            <a:endParaRPr lang="tr-TR" dirty="0"/>
          </a:p>
          <a:p>
            <a:pPr>
              <a:lnSpc>
                <a:spcPct val="150000"/>
              </a:lnSpc>
            </a:pPr>
            <a:r>
              <a:rPr lang="en-US" dirty="0" err="1"/>
              <a:t>Analitik</a:t>
            </a:r>
            <a:r>
              <a:rPr lang="en-US" dirty="0"/>
              <a:t> </a:t>
            </a:r>
            <a:r>
              <a:rPr lang="en-US" dirty="0" err="1"/>
              <a:t>aşama</a:t>
            </a:r>
            <a:r>
              <a:rPr lang="en-US" dirty="0"/>
              <a:t> </a:t>
            </a:r>
            <a:r>
              <a:rPr lang="en-US" dirty="0" err="1"/>
              <a:t>laboratuvarda</a:t>
            </a:r>
            <a:r>
              <a:rPr lang="en-US" dirty="0"/>
              <a:t> </a:t>
            </a:r>
            <a:r>
              <a:rPr lang="en-US" dirty="0" err="1"/>
              <a:t>gerçekleşir</a:t>
            </a:r>
            <a:r>
              <a:rPr lang="en-US" dirty="0"/>
              <a:t>; 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 err="1"/>
              <a:t>pre</a:t>
            </a:r>
            <a:r>
              <a:rPr lang="tr-TR" dirty="0"/>
              <a:t>-analitik ve post-analitik </a:t>
            </a:r>
            <a:r>
              <a:rPr lang="en-US" dirty="0" err="1"/>
              <a:t>aşamada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ölçüde</a:t>
            </a:r>
            <a:r>
              <a:rPr lang="en-US" dirty="0"/>
              <a:t> laboratuvar</a:t>
            </a:r>
            <a:r>
              <a:rPr lang="tr-TR" dirty="0"/>
              <a:t> dışı</a:t>
            </a:r>
            <a:r>
              <a:rPr lang="en-US" dirty="0"/>
              <a:t> </a:t>
            </a:r>
            <a:r>
              <a:rPr lang="en-US" dirty="0" err="1"/>
              <a:t>çalışma</a:t>
            </a:r>
            <a:r>
              <a:rPr lang="tr-TR" dirty="0"/>
              <a:t>y</a:t>
            </a:r>
            <a:r>
              <a:rPr lang="en-US" dirty="0" err="1"/>
              <a:t>ı</a:t>
            </a:r>
            <a:r>
              <a:rPr lang="en-US" dirty="0"/>
              <a:t> </a:t>
            </a:r>
            <a:r>
              <a:rPr lang="en-US" dirty="0" err="1"/>
              <a:t>gerek</a:t>
            </a:r>
            <a:r>
              <a:rPr lang="tr-TR" dirty="0"/>
              <a:t>tir</a:t>
            </a:r>
            <a:r>
              <a:rPr lang="en-US" dirty="0" err="1"/>
              <a:t>ir.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5689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291548" y="1298713"/>
            <a:ext cx="11290852" cy="5764695"/>
          </a:xfrm>
        </p:spPr>
        <p:txBody>
          <a:bodyPr>
            <a:normAutofit/>
          </a:bodyPr>
          <a:lstStyle/>
          <a:p>
            <a:r>
              <a:rPr lang="tr-TR" dirty="0" err="1"/>
              <a:t>Pre</a:t>
            </a:r>
            <a:r>
              <a:rPr lang="tr-TR" dirty="0"/>
              <a:t>-analitik </a:t>
            </a:r>
            <a:r>
              <a:rPr lang="en-US" dirty="0" err="1"/>
              <a:t>aşama</a:t>
            </a:r>
            <a:r>
              <a:rPr lang="en-US" dirty="0"/>
              <a:t> </a:t>
            </a:r>
            <a:r>
              <a:rPr lang="en-US" dirty="0" err="1"/>
              <a:t>performansında</a:t>
            </a:r>
            <a:r>
              <a:rPr lang="en-US" dirty="0"/>
              <a:t> </a:t>
            </a:r>
            <a:r>
              <a:rPr lang="tr-TR" dirty="0"/>
              <a:t>dünyanın </a:t>
            </a:r>
            <a:r>
              <a:rPr lang="tr-TR" dirty="0" err="1"/>
              <a:t>heryerinde</a:t>
            </a:r>
            <a:r>
              <a:rPr lang="tr-TR" dirty="0"/>
              <a:t> geçerli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standart</a:t>
            </a:r>
            <a:r>
              <a:rPr lang="en-US" dirty="0"/>
              <a:t> </a:t>
            </a:r>
            <a:r>
              <a:rPr lang="en-US" dirty="0" err="1"/>
              <a:t>yoktur</a:t>
            </a:r>
            <a:r>
              <a:rPr lang="en-US" dirty="0"/>
              <a:t> </a:t>
            </a:r>
            <a:endParaRPr lang="tr-TR" dirty="0"/>
          </a:p>
          <a:p>
            <a:r>
              <a:rPr lang="tr-TR" dirty="0"/>
              <a:t>kamusal ve özel sağlık kurumlarının takip ettiği ortak bir uygulamanın  </a:t>
            </a:r>
            <a:r>
              <a:rPr lang="tr-TR" dirty="0" err="1"/>
              <a:t>detaysal</a:t>
            </a:r>
            <a:r>
              <a:rPr lang="tr-TR" dirty="0"/>
              <a:t> benzerliği </a:t>
            </a:r>
            <a:r>
              <a:rPr lang="en-US" dirty="0" err="1"/>
              <a:t>neredeyse</a:t>
            </a:r>
            <a:r>
              <a:rPr lang="en-US" dirty="0"/>
              <a:t> </a:t>
            </a:r>
            <a:r>
              <a:rPr lang="en-US" dirty="0" err="1"/>
              <a:t>hiç</a:t>
            </a:r>
            <a:r>
              <a:rPr lang="en-US" dirty="0"/>
              <a:t> </a:t>
            </a:r>
            <a:r>
              <a:rPr lang="tr-TR" dirty="0"/>
              <a:t>görülmemiştir.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91548" y="274638"/>
            <a:ext cx="10363200" cy="904805"/>
          </a:xfrm>
        </p:spPr>
        <p:txBody>
          <a:bodyPr>
            <a:noAutofit/>
          </a:bodyPr>
          <a:lstStyle/>
          <a:p>
            <a:r>
              <a:rPr lang="tr-TR" sz="3400" b="1" dirty="0" err="1">
                <a:solidFill>
                  <a:srgbClr val="0070C0"/>
                </a:solidFill>
              </a:rPr>
              <a:t>Pre</a:t>
            </a:r>
            <a:r>
              <a:rPr lang="tr-TR" sz="3400" b="1" dirty="0">
                <a:solidFill>
                  <a:srgbClr val="0070C0"/>
                </a:solidFill>
              </a:rPr>
              <a:t>-analitik </a:t>
            </a:r>
            <a:r>
              <a:rPr lang="en-US" sz="3400" b="1" dirty="0" err="1">
                <a:solidFill>
                  <a:srgbClr val="0070C0"/>
                </a:solidFill>
              </a:rPr>
              <a:t>aşama</a:t>
            </a:r>
            <a:endParaRPr lang="en-US" sz="3400" b="1" dirty="0">
              <a:solidFill>
                <a:srgbClr val="0070C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227" y="3352799"/>
            <a:ext cx="3378498" cy="312088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7826" y="2994990"/>
            <a:ext cx="2994574" cy="3574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964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410817" y="437322"/>
            <a:ext cx="11171583" cy="55824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Preanalitik faz-genel olarak şunları içerir:</a:t>
            </a:r>
          </a:p>
          <a:p>
            <a:pPr marL="788670" lvl="1" indent="-514350">
              <a:buFont typeface="+mj-lt"/>
              <a:buAutoNum type="arabicPeriod"/>
            </a:pPr>
            <a:r>
              <a:rPr lang="tr-TR" dirty="0"/>
              <a:t>Genel itibariyle hasta kaydının alınması </a:t>
            </a:r>
          </a:p>
          <a:p>
            <a:pPr marL="788670" lvl="1" indent="-514350">
              <a:buFont typeface="+mj-lt"/>
              <a:buAutoNum type="arabicPeriod"/>
            </a:pPr>
            <a:r>
              <a:rPr lang="tr-TR" dirty="0"/>
              <a:t>Hastanın hekimle görüşmesi ve öyküsünün alınması</a:t>
            </a:r>
          </a:p>
          <a:p>
            <a:pPr marL="788670" lvl="1" indent="-514350">
              <a:buFont typeface="+mj-lt"/>
              <a:buAutoNum type="arabicPeriod"/>
            </a:pPr>
            <a:r>
              <a:rPr lang="tr-TR" dirty="0"/>
              <a:t>Önceki medikal kayıtların incelenmesi</a:t>
            </a:r>
          </a:p>
          <a:p>
            <a:pPr marL="788670" lvl="1" indent="-514350">
              <a:buFont typeface="+mj-lt"/>
              <a:buAutoNum type="arabicPeriod"/>
            </a:pPr>
            <a:r>
              <a:rPr lang="tr-TR" dirty="0"/>
              <a:t>Hekimin hastaya ne tür testleri ne amaçla istediğini açıklaması</a:t>
            </a:r>
          </a:p>
          <a:p>
            <a:pPr marL="788670" lvl="1" indent="-514350">
              <a:buFont typeface="+mj-lt"/>
              <a:buAutoNum type="arabicPeriod"/>
            </a:pPr>
            <a:r>
              <a:rPr lang="tr-TR" dirty="0"/>
              <a:t>Analitik aşamada kullanılmak üzere hastadan alınacak numuneler hakkında hemşirenin ön bilgi vermesi</a:t>
            </a:r>
          </a:p>
          <a:p>
            <a:pPr marL="788670" lvl="1" indent="-514350">
              <a:buFont typeface="+mj-lt"/>
              <a:buAutoNum type="arabicPeriod"/>
            </a:pPr>
            <a:r>
              <a:rPr lang="tr-TR" dirty="0"/>
              <a:t>Hemşirenin ve hekimin hastaya numune alınması için gerekli şartları açıklaması</a:t>
            </a:r>
          </a:p>
          <a:p>
            <a:pPr marL="788670" lvl="1" indent="-514350">
              <a:buFont typeface="+mj-lt"/>
              <a:buAutoNum type="arabicPeriod"/>
            </a:pPr>
            <a:r>
              <a:rPr lang="tr-TR" dirty="0"/>
              <a:t>Hastadan doku ve kan numunesinin alınması</a:t>
            </a:r>
          </a:p>
          <a:p>
            <a:pPr marL="788670" lvl="1" indent="-514350">
              <a:buFont typeface="+mj-lt"/>
              <a:buAutoNum type="arabicPeriod"/>
            </a:pPr>
            <a:r>
              <a:rPr lang="tr-TR" dirty="0"/>
              <a:t>Numunelerin ilgili laboratuvarlara iletimi ve oralarda teslim alınarak kayda geçmesi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87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6703</TotalTime>
  <Words>1233</Words>
  <Application>Microsoft Office PowerPoint</Application>
  <PresentationFormat>Widescreen</PresentationFormat>
  <Paragraphs>176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verdana</vt:lpstr>
      <vt:lpstr>Office Theme</vt:lpstr>
      <vt:lpstr>MODÜL 12-A Klinik Laboratuvarın ana İşlevi</vt:lpstr>
      <vt:lpstr>Bu dersin hedefleri: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Pre-analitik aşama</vt:lpstr>
      <vt:lpstr>PowerPoint Presentation</vt:lpstr>
      <vt:lpstr>Preanalitik aşama</vt:lpstr>
      <vt:lpstr>Pre-analitik aşamada sağlık personelinin rolü:</vt:lpstr>
      <vt:lpstr>PowerPoint Presentation</vt:lpstr>
      <vt:lpstr>Analiz sonuçları kullanılmazsa bir önemli bir testin hiçbir faydası olmaz.</vt:lpstr>
      <vt:lpstr>Öğrenme Hedefleriyle İlgili Sorular</vt:lpstr>
      <vt:lpstr>1. Aşağıdakilerden hangisi klinik teşhis laboratuvarının ana işlevlerinin sonucu değildir? </vt:lpstr>
      <vt:lpstr>1. Aşağıdakilerden hangisi klinik teşhis laboratuvarının ana işlevlerinin sonucu değildir? </vt:lpstr>
      <vt:lpstr>2.Hastanın laboratuvar analiz süreci genellikle üç aşamaya ayrılır. Bu tanıma göre hastanın öyküsünün dinlenmesi hangi aşamada sayılabilir?</vt:lpstr>
      <vt:lpstr>2.Hastanın laboratuvar analiz süreci genellikle üç aşamaya ayrılır. Bu tanıma göre hastanın öyküsünün dinlenmesi hangi aşamada sayılabilir?</vt:lpstr>
      <vt:lpstr>3.Analiz sonuçlarının kullanılabilirliği aşağıdakilerden hangisine bağlı değildir? </vt:lpstr>
      <vt:lpstr>3.Analiz sonuçlarının kullanılabilirliği aşağıdakilerden hangisine bağlı değildir? </vt:lpstr>
      <vt:lpstr>4. Aşağıdakilerden hangisi  Pre-analitik fazda kan alınırken uyulması gereken kurallardandır?</vt:lpstr>
      <vt:lpstr>4. Aşağıdakilerden hangisi  Pre-analitik fazda kan alınırken uyulması gereken kurallardandır?</vt:lpstr>
      <vt:lpstr>5. Post-Analitik aşamayla ilgili hangisi doğrudur?</vt:lpstr>
      <vt:lpstr>5. Post-Analitik aşamayla ilgili hangisi doğrudur?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Laboratuvar Malzeme Ve Cihazları</dc:title>
  <dc:creator>yasemin isgor</dc:creator>
  <cp:lastModifiedBy>yasemin isgor</cp:lastModifiedBy>
  <cp:revision>125</cp:revision>
  <dcterms:created xsi:type="dcterms:W3CDTF">2020-07-11T14:52:51Z</dcterms:created>
  <dcterms:modified xsi:type="dcterms:W3CDTF">2020-07-17T03:07:45Z</dcterms:modified>
</cp:coreProperties>
</file>