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05" r:id="rId15"/>
    <p:sldId id="354" r:id="rId16"/>
    <p:sldId id="355" r:id="rId17"/>
    <p:sldId id="356" r:id="rId18"/>
    <p:sldId id="359" r:id="rId19"/>
    <p:sldId id="357" r:id="rId20"/>
    <p:sldId id="360" r:id="rId21"/>
    <p:sldId id="358" r:id="rId22"/>
    <p:sldId id="361" r:id="rId23"/>
    <p:sldId id="362" r:id="rId24"/>
    <p:sldId id="3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206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5FBA-7DC0-4341-8835-98A31B4FC2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gor@ankara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/>
              <a:t>MODÜL 12-A</a:t>
            </a:r>
            <a:br>
              <a:rPr lang="en-US" dirty="0"/>
            </a:b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Laboratuvarın</a:t>
            </a:r>
            <a:r>
              <a:rPr lang="en-US" dirty="0"/>
              <a:t> ana </a:t>
            </a:r>
            <a:r>
              <a:rPr lang="en-US" dirty="0" err="1"/>
              <a:t>İşlevi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+mj-lt"/>
                <a:ea typeface="+mj-ea"/>
                <a:cs typeface="+mj-cs"/>
              </a:rPr>
              <a:t>Pre </a:t>
            </a:r>
            <a:r>
              <a:rPr lang="en-US" b="1" dirty="0" err="1">
                <a:latin typeface="+mj-lt"/>
                <a:ea typeface="+mj-ea"/>
                <a:cs typeface="+mj-cs"/>
              </a:rPr>
              <a:t>Analitik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Evre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Kuralları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Doç. Dr. Yasemin G. İŞGÖR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isgor@ankara.edu.tr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Ankara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SHMYO </a:t>
            </a:r>
            <a:r>
              <a:rPr lang="en-US" dirty="0" err="1">
                <a:latin typeface="+mj-lt"/>
                <a:ea typeface="+mj-ea"/>
                <a:cs typeface="+mj-cs"/>
              </a:rPr>
              <a:t>Tıbbi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Laboratuvar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Teknikleri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Programı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2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144" y="346786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65071" y="121316"/>
            <a:ext cx="2635139" cy="2137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851" y="65869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83" y="2302752"/>
            <a:ext cx="3179776" cy="2330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1676" b="12500"/>
          <a:stretch/>
        </p:blipFill>
        <p:spPr>
          <a:xfrm>
            <a:off x="2590276" y="4360053"/>
            <a:ext cx="3719310" cy="2425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455" y="5124450"/>
            <a:ext cx="26384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602" y="4544582"/>
            <a:ext cx="262890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30172" b="9960"/>
          <a:stretch/>
        </p:blipFill>
        <p:spPr>
          <a:xfrm>
            <a:off x="7815399" y="1368000"/>
            <a:ext cx="2193705" cy="20281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459206" y="216112"/>
            <a:ext cx="128118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Hasta kaydı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11260" y="1762151"/>
            <a:ext cx="15106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Hasta öyküsü 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6657500" y="224423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69746" y="556722"/>
            <a:ext cx="139781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Ön muayene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9359" y="4122711"/>
            <a:ext cx="23246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Hekim:</a:t>
            </a:r>
          </a:p>
          <a:p>
            <a:r>
              <a:rPr lang="tr-TR" b="1" dirty="0"/>
              <a:t>Analiz </a:t>
            </a:r>
            <a:r>
              <a:rPr lang="tr-TR" b="1" dirty="0" err="1"/>
              <a:t>önbilgilendirme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94714" y="5873416"/>
            <a:ext cx="15343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Hemşire:</a:t>
            </a:r>
          </a:p>
          <a:p>
            <a:r>
              <a:rPr lang="tr-TR" b="1" dirty="0"/>
              <a:t>Numune alma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47841" y="6069858"/>
            <a:ext cx="23246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Hemşire:</a:t>
            </a:r>
          </a:p>
          <a:p>
            <a:r>
              <a:rPr lang="tr-TR" b="1" dirty="0"/>
              <a:t>Analiz </a:t>
            </a:r>
            <a:r>
              <a:rPr lang="tr-TR" b="1" dirty="0" err="1"/>
              <a:t>önbilgilendirme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26439" y="2302752"/>
            <a:ext cx="182803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tr-TR" b="1" dirty="0"/>
              <a:t>Hemşire-Laboratuvar Teknisyeni</a:t>
            </a:r>
          </a:p>
          <a:p>
            <a:r>
              <a:rPr lang="tr-TR" b="1" dirty="0"/>
              <a:t>Numune iletimi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792916" y="1123613"/>
            <a:ext cx="21711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r-TR" b="1" dirty="0"/>
              <a:t>Laboratuvar:</a:t>
            </a:r>
          </a:p>
          <a:p>
            <a:r>
              <a:rPr lang="tr-TR" b="1" dirty="0"/>
              <a:t>Numune teslim alma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8211" y="2644023"/>
            <a:ext cx="3342339" cy="1341547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FF00"/>
                </a:solidFill>
              </a:rPr>
              <a:t>Preanalitik aşama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8677851" flipH="1">
            <a:off x="4050768" y="1153330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9172094" flipH="1">
            <a:off x="3087477" y="2359604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6200000" flipH="1">
            <a:off x="2774734" y="4149544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2262988" flipH="1">
            <a:off x="4826739" y="5362322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9780501" flipH="1">
            <a:off x="6981304" y="5362322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8664381" flipH="1">
            <a:off x="8971466" y="4422460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2260226" flipH="1">
            <a:off x="8817444" y="3124001"/>
            <a:ext cx="677706" cy="42101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91548" y="1272210"/>
            <a:ext cx="8114467" cy="384644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klinisyen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muayenenin</a:t>
            </a:r>
            <a:r>
              <a:rPr lang="en-US" dirty="0"/>
              <a:t> </a:t>
            </a:r>
            <a:r>
              <a:rPr lang="en-US" dirty="0" err="1"/>
              <a:t>gerekliliğini</a:t>
            </a:r>
            <a:r>
              <a:rPr lang="en-US" dirty="0"/>
              <a:t> </a:t>
            </a:r>
            <a:r>
              <a:rPr lang="en-US" dirty="0" err="1"/>
              <a:t>açıkla</a:t>
            </a:r>
            <a:r>
              <a:rPr lang="tr-TR" dirty="0"/>
              <a:t>r</a:t>
            </a:r>
            <a:r>
              <a:rPr lang="en-US" dirty="0"/>
              <a:t> </a:t>
            </a:r>
            <a:endParaRPr lang="tr-TR" dirty="0"/>
          </a:p>
          <a:p>
            <a:pPr algn="just"/>
            <a:r>
              <a:rPr lang="en-US" dirty="0" err="1"/>
              <a:t>hemşire</a:t>
            </a:r>
            <a:r>
              <a:rPr lang="en-US" dirty="0"/>
              <a:t> </a:t>
            </a:r>
            <a:r>
              <a:rPr lang="en-US" dirty="0" err="1"/>
              <a:t>hastayı</a:t>
            </a:r>
            <a:r>
              <a:rPr lang="en-US" dirty="0"/>
              <a:t> </a:t>
            </a:r>
            <a:r>
              <a:rPr lang="en-US" dirty="0" err="1"/>
              <a:t>muayeneye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hazırlanacağı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bilgilendirir</a:t>
            </a:r>
            <a:r>
              <a:rPr lang="en-US" dirty="0"/>
              <a:t> </a:t>
            </a:r>
            <a:endParaRPr lang="tr-TR" dirty="0"/>
          </a:p>
          <a:p>
            <a:pPr algn="just"/>
            <a:r>
              <a:rPr lang="en-US" dirty="0" err="1"/>
              <a:t>klinisyen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laboratuvar </a:t>
            </a:r>
            <a:r>
              <a:rPr lang="tr-TR" dirty="0"/>
              <a:t>testleri ve </a:t>
            </a:r>
            <a:r>
              <a:rPr lang="en-US" dirty="0" err="1"/>
              <a:t>gerekliliğini</a:t>
            </a:r>
            <a:r>
              <a:rPr lang="en-US" dirty="0"/>
              <a:t> </a:t>
            </a:r>
            <a:r>
              <a:rPr lang="en-US" dirty="0" err="1"/>
              <a:t>açıkla</a:t>
            </a:r>
            <a:r>
              <a:rPr lang="tr-TR" dirty="0"/>
              <a:t>r</a:t>
            </a:r>
            <a:r>
              <a:rPr lang="en-US" dirty="0"/>
              <a:t> </a:t>
            </a:r>
            <a:endParaRPr lang="tr-TR" dirty="0"/>
          </a:p>
          <a:p>
            <a:pPr algn="just"/>
            <a:r>
              <a:rPr lang="en-US" dirty="0" err="1"/>
              <a:t>hemşire</a:t>
            </a:r>
            <a:r>
              <a:rPr lang="en-US" dirty="0"/>
              <a:t> </a:t>
            </a:r>
            <a:r>
              <a:rPr lang="en-US" dirty="0" err="1"/>
              <a:t>hastay</a:t>
            </a:r>
            <a:r>
              <a:rPr lang="tr-TR" dirty="0"/>
              <a:t>a testler için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hazırlanacağı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bilgilendir</a:t>
            </a:r>
            <a:r>
              <a:rPr lang="tr-TR" dirty="0"/>
              <a:t>ir</a:t>
            </a:r>
          </a:p>
          <a:p>
            <a:pPr algn="just"/>
            <a:r>
              <a:rPr lang="en-US" dirty="0"/>
              <a:t>He</a:t>
            </a:r>
            <a:r>
              <a:rPr lang="tr-TR" dirty="0"/>
              <a:t>kim/he</a:t>
            </a:r>
            <a:r>
              <a:rPr lang="en-US" dirty="0" err="1"/>
              <a:t>mşire</a:t>
            </a:r>
            <a:r>
              <a:rPr lang="en-US" dirty="0"/>
              <a:t> hasta</a:t>
            </a:r>
            <a:r>
              <a:rPr lang="tr-TR" dirty="0"/>
              <a:t>dan numuneleri alır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279" y="619195"/>
            <a:ext cx="10363200" cy="440979"/>
          </a:xfrm>
        </p:spPr>
        <p:txBody>
          <a:bodyPr>
            <a:normAutofit fontScale="90000"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Pre</a:t>
            </a:r>
            <a:r>
              <a:rPr lang="tr-TR" sz="2800" b="1" dirty="0">
                <a:solidFill>
                  <a:srgbClr val="0070C0"/>
                </a:solidFill>
              </a:rPr>
              <a:t>-analitik </a:t>
            </a:r>
            <a:r>
              <a:rPr lang="en-US" sz="2800" b="1" dirty="0" err="1">
                <a:solidFill>
                  <a:srgbClr val="0070C0"/>
                </a:solidFill>
              </a:rPr>
              <a:t>aşama</a:t>
            </a:r>
            <a:r>
              <a:rPr lang="tr-TR" sz="2800" b="1" dirty="0">
                <a:solidFill>
                  <a:srgbClr val="0070C0"/>
                </a:solidFill>
              </a:rPr>
              <a:t>da sağlık personelinin rolü: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371" y="455051"/>
            <a:ext cx="2658035" cy="1945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882" y="2692599"/>
            <a:ext cx="2645524" cy="172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802" y="4711091"/>
            <a:ext cx="262760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24070" y="702365"/>
            <a:ext cx="11158330" cy="5317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err="1"/>
              <a:t>Pre</a:t>
            </a:r>
            <a:r>
              <a:rPr lang="tr-TR" b="1" dirty="0"/>
              <a:t>-Analitik aşamanın laboratuvar kısmı</a:t>
            </a:r>
            <a:r>
              <a:rPr lang="tr-TR" dirty="0"/>
              <a:t>, </a:t>
            </a:r>
          </a:p>
          <a:p>
            <a:pPr marL="0" indent="0" algn="just">
              <a:buNone/>
            </a:pPr>
            <a:r>
              <a:rPr lang="tr-TR" dirty="0"/>
              <a:t>Hastanın numune vermesi ve numunenin laboratuvarda çalışılması anında başlar. Bu bölüm aşağıdaki adımları içermektedir:</a:t>
            </a:r>
          </a:p>
          <a:p>
            <a:pPr algn="just"/>
            <a:r>
              <a:rPr lang="tr-TR" dirty="0"/>
              <a:t>test performansının ve uygulamalarının organizasyonu (hasta testlerinin kaydı);</a:t>
            </a:r>
          </a:p>
          <a:p>
            <a:pPr algn="just"/>
            <a:r>
              <a:rPr lang="tr-TR" dirty="0"/>
              <a:t>numunelerin tanımlanması, </a:t>
            </a:r>
            <a:r>
              <a:rPr lang="tr-TR" dirty="0" err="1"/>
              <a:t>santrifüjleme</a:t>
            </a:r>
            <a:r>
              <a:rPr lang="tr-TR" dirty="0"/>
              <a:t>;</a:t>
            </a:r>
          </a:p>
          <a:p>
            <a:pPr algn="just"/>
            <a:r>
              <a:rPr lang="tr-TR" dirty="0"/>
              <a:t>gerekirse örneklerin muhafaza koşullarını ve şartlarını sağlamak;</a:t>
            </a:r>
          </a:p>
          <a:p>
            <a:pPr algn="just"/>
            <a:r>
              <a:rPr lang="tr-TR" dirty="0"/>
              <a:t>etkilerin tespiti (</a:t>
            </a:r>
            <a:r>
              <a:rPr lang="tr-TR" dirty="0" err="1"/>
              <a:t>hemoliz</a:t>
            </a:r>
            <a:r>
              <a:rPr lang="tr-TR" dirty="0"/>
              <a:t>, </a:t>
            </a:r>
            <a:r>
              <a:rPr lang="tr-TR" dirty="0" err="1"/>
              <a:t>lipemi</a:t>
            </a:r>
            <a:r>
              <a:rPr lang="tr-TR" dirty="0"/>
              <a:t>) ve katkı maddeleri (ilaç </a:t>
            </a:r>
            <a:r>
              <a:rPr lang="tr-TR" dirty="0" err="1"/>
              <a:t>metabolitleri</a:t>
            </a:r>
            <a:r>
              <a:rPr lang="tr-TR" dirty="0"/>
              <a:t>, </a:t>
            </a:r>
            <a:r>
              <a:rPr lang="tr-TR" dirty="0" err="1"/>
              <a:t>safsızlık</a:t>
            </a:r>
            <a:r>
              <a:rPr lang="tr-TR" dirty="0"/>
              <a:t>);</a:t>
            </a:r>
          </a:p>
          <a:p>
            <a:pPr algn="just"/>
            <a:r>
              <a:rPr lang="tr-TR" dirty="0" err="1"/>
              <a:t>Laboratuar</a:t>
            </a:r>
            <a:r>
              <a:rPr lang="tr-TR" dirty="0"/>
              <a:t> bölümlerine örnek dağıtımı,</a:t>
            </a:r>
          </a:p>
          <a:p>
            <a:pPr algn="just"/>
            <a:r>
              <a:rPr lang="tr-TR" dirty="0"/>
              <a:t>analiz performansına başlanması.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967409"/>
            <a:ext cx="10972800" cy="5052391"/>
          </a:xfrm>
        </p:spPr>
        <p:txBody>
          <a:bodyPr/>
          <a:lstStyle/>
          <a:p>
            <a:r>
              <a:rPr lang="tr-TR" dirty="0"/>
              <a:t>Analiz sonuçlarının kullanılabilirliği şunlara bağlıdır:</a:t>
            </a:r>
          </a:p>
          <a:p>
            <a:endParaRPr lang="tr-TR" dirty="0"/>
          </a:p>
          <a:p>
            <a:pPr lvl="1">
              <a:buClr>
                <a:srgbClr val="0070C0"/>
              </a:buClr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Hekimin doğru testi istemesine</a:t>
            </a:r>
          </a:p>
          <a:p>
            <a:pPr lvl="1">
              <a:buClr>
                <a:srgbClr val="0070C0"/>
              </a:buClr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Numunelerin doğru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standardlarda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alınması, saklanması ve laboratuvara iletilmesine</a:t>
            </a:r>
          </a:p>
          <a:p>
            <a:pPr lvl="1">
              <a:buClr>
                <a:srgbClr val="0070C0"/>
              </a:buClr>
            </a:pP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FF0000"/>
              </a:buClr>
            </a:pPr>
            <a:r>
              <a:rPr lang="tr-TR" dirty="0">
                <a:solidFill>
                  <a:srgbClr val="FF0000"/>
                </a:solidFill>
              </a:rPr>
              <a:t>Laboratuvarda test öncesi önişlemlerin hatasız gerçekleştirilmesine</a:t>
            </a:r>
          </a:p>
          <a:p>
            <a:pPr lvl="1">
              <a:buClr>
                <a:srgbClr val="FF0000"/>
              </a:buClr>
            </a:pPr>
            <a:r>
              <a:rPr lang="tr-TR" dirty="0">
                <a:solidFill>
                  <a:srgbClr val="FF0000"/>
                </a:solidFill>
              </a:rPr>
              <a:t>Laboratuvarda numunenin doğru bölümlere iletilmesine ve buralarda testin hatasız gerçekleştirilmesine</a:t>
            </a:r>
          </a:p>
          <a:p>
            <a:pPr lvl="1">
              <a:buClr>
                <a:srgbClr val="FF0000"/>
              </a:buClr>
            </a:pPr>
            <a:r>
              <a:rPr lang="tr-TR" dirty="0">
                <a:solidFill>
                  <a:srgbClr val="FF0000"/>
                </a:solidFill>
              </a:rPr>
              <a:t>Laboratuvar testinin belirli bir süre içinde rapor edilecek şekilde gerçekleştirilmesine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322" y="274638"/>
            <a:ext cx="11145078" cy="560249"/>
          </a:xfrm>
        </p:spPr>
        <p:txBody>
          <a:bodyPr>
            <a:normAutofit/>
          </a:bodyPr>
          <a:lstStyle/>
          <a:p>
            <a:r>
              <a:rPr lang="en-US" sz="2800" dirty="0" err="1"/>
              <a:t>Analiz</a:t>
            </a:r>
            <a:r>
              <a:rPr lang="en-US" sz="2800" dirty="0"/>
              <a:t> </a:t>
            </a:r>
            <a:r>
              <a:rPr lang="en-US" sz="2800" dirty="0" err="1"/>
              <a:t>sonuçları</a:t>
            </a:r>
            <a:r>
              <a:rPr lang="en-US" sz="2800" dirty="0"/>
              <a:t> </a:t>
            </a:r>
            <a:r>
              <a:rPr lang="en-US" sz="2800" dirty="0" err="1"/>
              <a:t>kullanılmazsa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önemli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testin</a:t>
            </a:r>
            <a:r>
              <a:rPr lang="en-US" sz="2800" dirty="0"/>
              <a:t> </a:t>
            </a:r>
            <a:r>
              <a:rPr lang="en-US" sz="2800" dirty="0" err="1"/>
              <a:t>hiçbir</a:t>
            </a:r>
            <a:r>
              <a:rPr lang="en-US" sz="2800" dirty="0"/>
              <a:t> </a:t>
            </a:r>
            <a:r>
              <a:rPr lang="en-US" sz="2800" dirty="0" err="1"/>
              <a:t>faydası</a:t>
            </a:r>
            <a:r>
              <a:rPr lang="en-US" sz="2800" dirty="0"/>
              <a:t> </a:t>
            </a:r>
            <a:r>
              <a:rPr lang="en-US" sz="2800" dirty="0" err="1"/>
              <a:t>olmaz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8ACF-D72B-4025-81D8-7569D72F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Aşağıdakilerden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klinik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teşhis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laboratuvarının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ana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işlevlerinin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sonucu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değildir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b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9A90-AAFE-4543-BDB1-A63AEB9A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hastalığı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teşis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etmek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Hastalığın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seyrini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tespit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edip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izlemek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toplumsal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hastane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ortamında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bir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hastalıkla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ilgili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tarama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testleri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yapmak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büyüme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gelişim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sürecini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takip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için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tarama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testleri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yapmak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analiz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kitleri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tasarlamak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üretmek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81EA1-7DA2-4FE3-8F74-7A789486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8FB50-8A29-4C12-BFA9-3486ADA1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8ACF-D72B-4025-81D8-7569D72F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Aşağıdakilerden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klinik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teşhis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laboratuvarının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ana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işlevlerinin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sonucu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değildir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b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9A90-AAFE-4543-BDB1-A63AEB9A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hastalığı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teşis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etmek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Hastalığın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seyrini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tespit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edip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izlemek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toplumsal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hastane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ortamında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bir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hastalıkla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ilgili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tarama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testleri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yapmak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büyüme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gelişim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sürecini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takip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için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tarama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testleri</a:t>
            </a:r>
            <a:r>
              <a: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yapmak</a:t>
            </a:r>
            <a:endParaRPr lang="en-US" sz="20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err="1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analiz</a:t>
            </a:r>
            <a:r>
              <a:rPr lang="en-US" sz="2000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kitleri</a:t>
            </a:r>
            <a:r>
              <a:rPr lang="en-US" sz="2000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tasarlamak</a:t>
            </a:r>
            <a:r>
              <a:rPr lang="en-US" sz="2000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ve </a:t>
            </a:r>
            <a:r>
              <a:rPr lang="en-US" sz="2000" dirty="0" err="1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üretmek</a:t>
            </a:r>
            <a:endParaRPr lang="en-US" sz="2000" dirty="0">
              <a:solidFill>
                <a:srgbClr val="FF6600"/>
              </a:solidFill>
              <a:effectLst/>
              <a:latin typeface="verdana" panose="020B0604030504040204" pitchFamily="34" charset="0"/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81EA1-7DA2-4FE3-8F74-7A789486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8FB50-8A29-4C12-BFA9-3486ADA1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FEEA-63F6-469A-BA15-76C3187D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2.Hastanın </a:t>
            </a:r>
            <a:r>
              <a:rPr lang="en-US" sz="2800" dirty="0" err="1"/>
              <a:t>laboratuvar</a:t>
            </a:r>
            <a:r>
              <a:rPr lang="en-US" sz="2800" dirty="0"/>
              <a:t> </a:t>
            </a:r>
            <a:r>
              <a:rPr lang="en-US" sz="2800" dirty="0" err="1"/>
              <a:t>analiz</a:t>
            </a:r>
            <a:r>
              <a:rPr lang="en-US" sz="2800" dirty="0"/>
              <a:t> </a:t>
            </a:r>
            <a:r>
              <a:rPr lang="en-US" sz="2800" dirty="0" err="1"/>
              <a:t>süreci</a:t>
            </a:r>
            <a:r>
              <a:rPr lang="en-US" sz="2800" dirty="0"/>
              <a:t> </a:t>
            </a:r>
            <a:r>
              <a:rPr lang="en-US" sz="2800" dirty="0" err="1"/>
              <a:t>genellikle</a:t>
            </a:r>
            <a:r>
              <a:rPr lang="en-US" sz="2800" dirty="0"/>
              <a:t> </a:t>
            </a:r>
            <a:r>
              <a:rPr lang="en-US" sz="2800" dirty="0" err="1"/>
              <a:t>üç</a:t>
            </a:r>
            <a:r>
              <a:rPr lang="en-US" sz="2800" dirty="0"/>
              <a:t> </a:t>
            </a:r>
            <a:r>
              <a:rPr lang="en-US" sz="2800" dirty="0" err="1"/>
              <a:t>aşamaya</a:t>
            </a:r>
            <a:r>
              <a:rPr lang="en-US" sz="2800" dirty="0"/>
              <a:t> </a:t>
            </a:r>
            <a:r>
              <a:rPr lang="en-US" sz="2800" dirty="0" err="1"/>
              <a:t>ayrılır</a:t>
            </a:r>
            <a:r>
              <a:rPr lang="en-US" sz="2800" dirty="0"/>
              <a:t>. Bu </a:t>
            </a:r>
            <a:r>
              <a:rPr lang="en-US" sz="2800" dirty="0" err="1"/>
              <a:t>tanıma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hastanın</a:t>
            </a:r>
            <a:r>
              <a:rPr lang="en-US" sz="2800" dirty="0"/>
              <a:t> </a:t>
            </a:r>
            <a:r>
              <a:rPr lang="en-US" sz="2800" dirty="0" err="1"/>
              <a:t>öyküsünün</a:t>
            </a:r>
            <a:r>
              <a:rPr lang="en-US" sz="2800" dirty="0"/>
              <a:t> </a:t>
            </a:r>
            <a:r>
              <a:rPr lang="en-US" sz="2800" dirty="0" err="1"/>
              <a:t>dinlenmesi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aşamada</a:t>
            </a:r>
            <a:r>
              <a:rPr lang="en-US" sz="2800" dirty="0"/>
              <a:t> </a:t>
            </a:r>
            <a:r>
              <a:rPr lang="en-US" sz="2800" dirty="0" err="1"/>
              <a:t>sayılabilir</a:t>
            </a:r>
            <a:r>
              <a:rPr lang="en-US" sz="2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2382-3B26-40A1-8DCD-630CEAF5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pre-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pos-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öykü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aşaması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geçiş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aşaması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F2237-1750-48E2-B8E3-175CFAAA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58DC2-DBF7-4DD7-8815-8E44F5EB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FEEA-63F6-469A-BA15-76C3187D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2.Hastanın </a:t>
            </a:r>
            <a:r>
              <a:rPr lang="en-US" sz="2800" dirty="0" err="1"/>
              <a:t>laboratuvar</a:t>
            </a:r>
            <a:r>
              <a:rPr lang="en-US" sz="2800" dirty="0"/>
              <a:t> </a:t>
            </a:r>
            <a:r>
              <a:rPr lang="en-US" sz="2800" dirty="0" err="1"/>
              <a:t>analiz</a:t>
            </a:r>
            <a:r>
              <a:rPr lang="en-US" sz="2800" dirty="0"/>
              <a:t> </a:t>
            </a:r>
            <a:r>
              <a:rPr lang="en-US" sz="2800" dirty="0" err="1"/>
              <a:t>süreci</a:t>
            </a:r>
            <a:r>
              <a:rPr lang="en-US" sz="2800" dirty="0"/>
              <a:t> </a:t>
            </a:r>
            <a:r>
              <a:rPr lang="en-US" sz="2800" dirty="0" err="1"/>
              <a:t>genellikle</a:t>
            </a:r>
            <a:r>
              <a:rPr lang="en-US" sz="2800" dirty="0"/>
              <a:t> </a:t>
            </a:r>
            <a:r>
              <a:rPr lang="en-US" sz="2800" dirty="0" err="1"/>
              <a:t>üç</a:t>
            </a:r>
            <a:r>
              <a:rPr lang="en-US" sz="2800" dirty="0"/>
              <a:t> </a:t>
            </a:r>
            <a:r>
              <a:rPr lang="en-US" sz="2800" dirty="0" err="1"/>
              <a:t>aşamaya</a:t>
            </a:r>
            <a:r>
              <a:rPr lang="en-US" sz="2800" dirty="0"/>
              <a:t> </a:t>
            </a:r>
            <a:r>
              <a:rPr lang="en-US" sz="2800" dirty="0" err="1"/>
              <a:t>ayrılır</a:t>
            </a:r>
            <a:r>
              <a:rPr lang="en-US" sz="2800" dirty="0"/>
              <a:t>. Bu </a:t>
            </a:r>
            <a:r>
              <a:rPr lang="en-US" sz="2800" dirty="0" err="1"/>
              <a:t>tanıma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hastanın</a:t>
            </a:r>
            <a:r>
              <a:rPr lang="en-US" sz="2800" dirty="0"/>
              <a:t> </a:t>
            </a:r>
            <a:r>
              <a:rPr lang="en-US" sz="2800" dirty="0" err="1"/>
              <a:t>öyküsünün</a:t>
            </a:r>
            <a:r>
              <a:rPr lang="en-US" sz="2800" dirty="0"/>
              <a:t> </a:t>
            </a:r>
            <a:r>
              <a:rPr lang="en-US" sz="2800" dirty="0" err="1"/>
              <a:t>dinlenmesi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aşamada</a:t>
            </a:r>
            <a:r>
              <a:rPr lang="en-US" sz="2800" dirty="0"/>
              <a:t> </a:t>
            </a:r>
            <a:r>
              <a:rPr lang="en-US" sz="2800" dirty="0" err="1"/>
              <a:t>sayılabilir</a:t>
            </a:r>
            <a:r>
              <a:rPr lang="en-US" sz="2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2382-3B26-40A1-8DCD-630CEAF5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pre-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aşama</a:t>
            </a:r>
            <a:endParaRPr lang="en-US" sz="180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pos-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öykü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aşaması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geçiş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aşaması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F2237-1750-48E2-B8E3-175CFAAA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58DC2-DBF7-4DD7-8815-8E44F5EB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0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60CD-EB59-4C43-BE3C-6CB0241C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3.Analiz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sonuçlarının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kullanılabilirliği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aşağıdakilerden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hangisine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bağlı</a:t>
            </a:r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değildir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b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D2A-986A-4C6D-A7CC-D1464F8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Hekimin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testi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istemesine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Numunelerin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standardlarda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alınması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Numu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nelerin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standardlarda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saklanması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ve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laboratuvara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iletilmesine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Laboratuvarda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numunenin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bölümlere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iletilmesine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Hekim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veya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Hemşireden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hangisinin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hasta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numunesini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aldığına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91AB-C560-4C79-B9DF-7C784FA4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F4019-EDE6-44F6-973A-B8226AB4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</a:pPr>
            <a:r>
              <a:rPr lang="sv-SE" dirty="0">
                <a:solidFill>
                  <a:schemeClr val="dk1"/>
                </a:solidFill>
              </a:rPr>
              <a:t>Laboratuvar Hizmet Kapsamına göre </a:t>
            </a:r>
          </a:p>
          <a:p>
            <a:pPr lvl="1" algn="just">
              <a:spcBef>
                <a:spcPct val="0"/>
              </a:spcBef>
            </a:pPr>
            <a:r>
              <a:rPr lang="en-GB" dirty="0" err="1">
                <a:solidFill>
                  <a:schemeClr val="dk1"/>
                </a:solidFill>
              </a:rPr>
              <a:t>Laboratuvar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güvenliği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açısından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laborauvar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iş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akışı</a:t>
            </a:r>
            <a:r>
              <a:rPr lang="en-GB" dirty="0"/>
              <a:t>, </a:t>
            </a:r>
            <a:r>
              <a:rPr lang="en-GB" dirty="0" err="1">
                <a:solidFill>
                  <a:schemeClr val="dk1"/>
                </a:solidFill>
              </a:rPr>
              <a:t>bu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işlemlerin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gerekli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kontrolü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tedbirler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alınması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için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/>
              <a:t>sürecin</a:t>
            </a:r>
            <a:r>
              <a:rPr lang="en-GB" dirty="0"/>
              <a:t> </a:t>
            </a:r>
            <a:r>
              <a:rPr lang="en-GB" dirty="0" err="1"/>
              <a:t>nasıl</a:t>
            </a:r>
            <a:r>
              <a:rPr lang="en-GB" dirty="0"/>
              <a:t> </a:t>
            </a:r>
            <a:r>
              <a:rPr lang="en-GB" dirty="0" err="1"/>
              <a:t>işlediğini</a:t>
            </a:r>
            <a:endParaRPr lang="tr-TR" dirty="0">
              <a:solidFill>
                <a:schemeClr val="dk1"/>
              </a:solidFill>
            </a:endParaRPr>
          </a:p>
          <a:p>
            <a:pPr lvl="1"/>
            <a:r>
              <a:rPr lang="en-GB" dirty="0" err="1">
                <a:solidFill>
                  <a:schemeClr val="dk1"/>
                </a:solidFill>
              </a:rPr>
              <a:t>Numunelerin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doğru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saklanma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iletilmesi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Koşullarının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nasıl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olduğunu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,</a:t>
            </a:r>
          </a:p>
          <a:p>
            <a:pPr lvl="1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60CD-EB59-4C43-BE3C-6CB0241C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3.Analiz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sonuçlarının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kullanılabilirliği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aşağıdakilerden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hangisine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bağlı</a:t>
            </a:r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değildir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b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D2A-986A-4C6D-A7CC-D1464F8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Hekimin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testi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istemesine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Numunelerin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standardlarda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alınması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Numu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nelerin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standardlarda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saklanması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ve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laboratuvara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iletilmesine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Laboratuvarda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numunenin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bölümlere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iletilmesine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Hekim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veya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Hemşireden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hangisinin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hasta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numunesini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aldığına</a:t>
            </a:r>
            <a:endParaRPr lang="en-US" sz="240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91AB-C560-4C79-B9DF-7C784FA4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F4019-EDE6-44F6-973A-B8226AB4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79FE-935E-4D53-895F-E4B8D570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Aşağıdakilerden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hangisi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Pre-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fazda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alınırken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uyulması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gereken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kurallardandır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6AC2-9BD4-4154-886A-EBB5371E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örneklemesinden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hemen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önce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bir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hasta 10-30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dakika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oturmalıdır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Zorunlu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yatak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istirahati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olan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hastalarda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mutlaka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oturu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pozisyonda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alınmış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olmalıdır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numunelerinin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alınacağı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tüpler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37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dereceye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ısıtılmalıdır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alınacak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tüplerin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hepsine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antikoagülan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eklenmelidir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numunesi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lipit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ölçümü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içeriyorsa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turnike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çıkarılmadan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kanın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alınması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sağlanmalıdır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9D39E-239C-494D-9B98-36D7FD5A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3828-B840-40FA-94C6-4E32A4CC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79FE-935E-4D53-895F-E4B8D570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Aşağıdakilerden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hangisi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Pre-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fazda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alınırken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uyulması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gereken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kurallardandır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6AC2-9BD4-4154-886A-EBB5371E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Kan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örneklemesinden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hemen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önce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bir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hasta 10-30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dakika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oturmalıdır</a:t>
            </a:r>
            <a:endParaRPr lang="en-US" sz="180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Zorunlu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yatak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istirahati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olan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hastalarda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mutlaka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oturu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pozisyonda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alınmış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olmalıdır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numunelerinin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alınacağı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tüpler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37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dereceye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ısıtılmalıdır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alınacak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tüplerin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hepsine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antikoagülan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eklenmelidir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numunesi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lipit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ölçümü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içeriyorsa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turnike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çıkarılmadan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kanın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alınması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sağlanmalıdır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9D39E-239C-494D-9B98-36D7FD5A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3828-B840-40FA-94C6-4E32A4CC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79FE-935E-4D53-895F-E4B8D570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5. Post-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aşamayla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ilgili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hangisi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doğrudur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6AC2-9BD4-4154-886A-EBB5371E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effectLst/>
                <a:latin typeface="verdana" panose="020B0604030504040204" pitchFamily="34" charset="0"/>
              </a:rPr>
              <a:t>Laboratuvar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dışı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aşamadır</a:t>
            </a:r>
            <a:endParaRPr lang="en-US" sz="1800" dirty="0"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effectLst/>
                <a:latin typeface="verdana" panose="020B0604030504040204" pitchFamily="34" charset="0"/>
              </a:rPr>
              <a:t>Laboratuvar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çalışması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devam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etmektedir</a:t>
            </a:r>
            <a:endParaRPr lang="en-US" sz="1800" dirty="0"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effectLst/>
                <a:latin typeface="verdana" panose="020B0604030504040204" pitchFamily="34" charset="0"/>
              </a:rPr>
              <a:t>Hasta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öyküsünün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dinlendiği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aşamadır</a:t>
            </a:r>
            <a:endParaRPr lang="en-US" sz="1800" dirty="0"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effectLst/>
                <a:latin typeface="verdana" panose="020B0604030504040204" pitchFamily="34" charset="0"/>
              </a:rPr>
              <a:t>Hastanın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sağlık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personelince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analizler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hakkında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bilgilendşrşldiği</a:t>
            </a:r>
            <a:r>
              <a:rPr lang="en-US" sz="1800" dirty="0"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</a:rPr>
              <a:t>aşamadır</a:t>
            </a:r>
            <a:endParaRPr lang="en-US" sz="1800" dirty="0"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effectLst/>
                <a:latin typeface="verdana" panose="020B0604030504040204" pitchFamily="34" charset="0"/>
              </a:rPr>
              <a:t>Doktor</a:t>
            </a:r>
            <a:r>
              <a:rPr lang="en-US" sz="1800" dirty="0">
                <a:latin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</a:rPr>
              <a:t>hemşire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veya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diğer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sağlık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ersonellerinin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hastadan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numune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aldığı</a:t>
            </a:r>
            <a:r>
              <a:rPr lang="en-US" sz="1800" dirty="0">
                <a:latin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</a:rPr>
              <a:t>aşamadır</a:t>
            </a:r>
            <a:r>
              <a:rPr lang="en-US" sz="1800" dirty="0">
                <a:latin typeface="verdana" panose="020B0604030504040204" pitchFamily="34" charset="0"/>
              </a:rPr>
              <a:t>.</a:t>
            </a:r>
            <a:endParaRPr lang="en-US" sz="1800" dirty="0">
              <a:effectLst/>
              <a:latin typeface="verdana" panose="020B0604030504040204" pitchFamily="34" charset="0"/>
            </a:endParaRP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9D39E-239C-494D-9B98-36D7FD5A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3828-B840-40FA-94C6-4E32A4CC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7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79FE-935E-4D53-895F-E4B8D570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5. Post-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Analitik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aşamayla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ilgili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hangisi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doğrudur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6AC2-9BD4-4154-886A-EBB5371E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Laboratuvar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dışı</a:t>
            </a:r>
            <a:r>
              <a:rPr lang="en-US" sz="18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aşamadır</a:t>
            </a:r>
            <a:endParaRPr lang="en-US" sz="180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Laboratuvar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çalışması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devam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etmektedir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öyküsünün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dinlendiği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Hastanın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sağlık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personelince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analizler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hakkında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bilgilendşrşldiği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aşamadır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Doktor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hemşire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veya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diğer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sağlık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ersonellerinin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hastadan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numune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aldığı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aşamadır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9D39E-239C-494D-9B98-36D7FD5A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93828-B840-40FA-94C6-4E32A4CC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83096" y="318052"/>
            <a:ext cx="11330608" cy="62020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Laboratuvar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örneklerini</a:t>
            </a:r>
            <a:r>
              <a:rPr lang="en-US" dirty="0"/>
              <a:t> </a:t>
            </a:r>
            <a:r>
              <a:rPr lang="en-US" dirty="0" err="1"/>
              <a:t>inceler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teşhis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:</a:t>
            </a:r>
            <a:endParaRPr lang="tr-TR" dirty="0"/>
          </a:p>
          <a:p>
            <a:pPr marL="77724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Kalitatif</a:t>
            </a:r>
            <a:r>
              <a:rPr lang="en-US" b="1" dirty="0"/>
              <a:t> (</a:t>
            </a:r>
            <a:r>
              <a:rPr lang="tr-TR" b="1" dirty="0"/>
              <a:t>nitel, </a:t>
            </a:r>
            <a:r>
              <a:rPr lang="en-US" b="1" dirty="0" err="1"/>
              <a:t>yapısal</a:t>
            </a:r>
            <a:r>
              <a:rPr lang="en-US" b="1" dirty="0"/>
              <a:t>) </a:t>
            </a:r>
            <a:r>
              <a:rPr lang="en-US" dirty="0"/>
              <a:t>- </a:t>
            </a:r>
            <a:r>
              <a:rPr lang="en-US" dirty="0" err="1"/>
              <a:t>hücrelerin</a:t>
            </a:r>
            <a:r>
              <a:rPr lang="en-US" dirty="0"/>
              <a:t> </a:t>
            </a:r>
            <a:r>
              <a:rPr lang="en-US" dirty="0" err="1"/>
              <a:t>şekli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yapısı</a:t>
            </a:r>
            <a:r>
              <a:rPr lang="en-US" dirty="0"/>
              <a:t>,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yapıya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bileşiklerin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(</a:t>
            </a:r>
            <a:r>
              <a:rPr lang="en-US" dirty="0" err="1"/>
              <a:t>örneğin</a:t>
            </a:r>
            <a:r>
              <a:rPr lang="en-US" dirty="0"/>
              <a:t>, hemoglobin </a:t>
            </a:r>
            <a:r>
              <a:rPr lang="en-US" dirty="0" err="1"/>
              <a:t>varyantları</a:t>
            </a:r>
            <a:r>
              <a:rPr lang="en-US" dirty="0"/>
              <a:t>, </a:t>
            </a:r>
            <a:r>
              <a:rPr lang="en-US" dirty="0" err="1"/>
              <a:t>idrardaki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, vb.);</a:t>
            </a:r>
            <a:endParaRPr lang="tr-TR" dirty="0"/>
          </a:p>
          <a:p>
            <a:pPr marL="777240" lvl="1" indent="-457200" algn="just">
              <a:lnSpc>
                <a:spcPct val="150000"/>
              </a:lnSpc>
              <a:buFont typeface="+mj-lt"/>
              <a:buAutoNum type="arabicPeriod"/>
            </a:pPr>
            <a:endParaRPr lang="tr-TR" dirty="0"/>
          </a:p>
          <a:p>
            <a:pPr marL="77724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b="1" dirty="0"/>
              <a:t>Kantitatif (</a:t>
            </a:r>
            <a:r>
              <a:rPr lang="en-US" b="1" dirty="0" err="1"/>
              <a:t>Nicel</a:t>
            </a:r>
            <a:r>
              <a:rPr lang="tr-TR" b="1" dirty="0"/>
              <a:t>)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bileşenlerin</a:t>
            </a:r>
            <a:r>
              <a:rPr lang="en-US" dirty="0"/>
              <a:t> </a:t>
            </a:r>
            <a:r>
              <a:rPr lang="en-US" dirty="0" err="1"/>
              <a:t>büyüklüğü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korelasyonu</a:t>
            </a:r>
            <a:r>
              <a:rPr lang="en-US" dirty="0"/>
              <a:t>;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bileşiklerin</a:t>
            </a:r>
            <a:r>
              <a:rPr lang="en-US" dirty="0"/>
              <a:t> </a:t>
            </a:r>
            <a:r>
              <a:rPr lang="en-US" dirty="0" err="1"/>
              <a:t>konsantrasyonu</a:t>
            </a:r>
            <a:r>
              <a:rPr lang="en-US" dirty="0"/>
              <a:t>;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hücresel</a:t>
            </a:r>
            <a:r>
              <a:rPr lang="en-US" dirty="0"/>
              <a:t> </a:t>
            </a:r>
            <a:r>
              <a:rPr lang="en-US" dirty="0" err="1"/>
              <a:t>elementlerin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;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elemanların</a:t>
            </a:r>
            <a:r>
              <a:rPr lang="en-US" dirty="0"/>
              <a:t> </a:t>
            </a:r>
            <a:r>
              <a:rPr lang="en-US" dirty="0" err="1"/>
              <a:t>dengesi</a:t>
            </a:r>
            <a:r>
              <a:rPr lang="en-US" dirty="0"/>
              <a:t> (</a:t>
            </a:r>
            <a:r>
              <a:rPr lang="en-US" dirty="0" err="1"/>
              <a:t>örneğin</a:t>
            </a:r>
            <a:r>
              <a:rPr lang="en-US" dirty="0"/>
              <a:t>, </a:t>
            </a:r>
            <a:r>
              <a:rPr lang="en-US" dirty="0" err="1"/>
              <a:t>albümin</a:t>
            </a:r>
            <a:r>
              <a:rPr lang="en-US" dirty="0"/>
              <a:t>-globulin </a:t>
            </a:r>
            <a:r>
              <a:rPr lang="en-US" dirty="0" err="1"/>
              <a:t>katsayısı</a:t>
            </a:r>
            <a:r>
              <a:rPr lang="en-US" dirty="0"/>
              <a:t>);</a:t>
            </a:r>
            <a:endParaRPr lang="tr-TR" dirty="0"/>
          </a:p>
          <a:p>
            <a:pPr marL="777240" lvl="1" indent="-457200" algn="just">
              <a:lnSpc>
                <a:spcPct val="150000"/>
              </a:lnSpc>
              <a:buFont typeface="+mj-lt"/>
              <a:buAutoNum type="arabicPeriod"/>
            </a:pPr>
            <a:endParaRPr lang="tr-TR" dirty="0"/>
          </a:p>
          <a:p>
            <a:pPr marL="77724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Fonksiyonel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 err="1"/>
              <a:t>dönüşüm</a:t>
            </a:r>
            <a:r>
              <a:rPr lang="en-US" dirty="0"/>
              <a:t> </a:t>
            </a:r>
            <a:r>
              <a:rPr lang="en-US" dirty="0" err="1"/>
              <a:t>döngüsünün</a:t>
            </a:r>
            <a:r>
              <a:rPr lang="en-US" dirty="0"/>
              <a:t> </a:t>
            </a:r>
            <a:r>
              <a:rPr lang="en-US" dirty="0" err="1"/>
              <a:t>gerçekleştirilmesi</a:t>
            </a:r>
            <a:r>
              <a:rPr lang="en-US" dirty="0"/>
              <a:t> (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tolerans</a:t>
            </a:r>
            <a:r>
              <a:rPr lang="en-US" dirty="0"/>
              <a:t> </a:t>
            </a:r>
            <a:r>
              <a:rPr lang="en-US" dirty="0" err="1"/>
              <a:t>testi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organizmada</a:t>
            </a:r>
            <a:r>
              <a:rPr lang="en-US" dirty="0"/>
              <a:t> </a:t>
            </a:r>
            <a:r>
              <a:rPr lang="en-US" dirty="0" err="1"/>
              <a:t>maddelerin</a:t>
            </a:r>
            <a:r>
              <a:rPr lang="en-US" dirty="0"/>
              <a:t> </a:t>
            </a:r>
            <a:r>
              <a:rPr lang="en-US" dirty="0" err="1"/>
              <a:t>dolaşımı</a:t>
            </a:r>
            <a:r>
              <a:rPr lang="en-US" dirty="0"/>
              <a:t>,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döngüsü</a:t>
            </a:r>
            <a:r>
              <a:rPr lang="en-US" dirty="0"/>
              <a:t>,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olgunlaşması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97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4313" y="397565"/>
            <a:ext cx="11198087" cy="562223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/>
              <a:t>Klinik</a:t>
            </a:r>
            <a:r>
              <a:rPr lang="en-US" b="1" dirty="0"/>
              <a:t> </a:t>
            </a:r>
            <a:r>
              <a:rPr lang="en-US" b="1" dirty="0" err="1"/>
              <a:t>teşhis</a:t>
            </a:r>
            <a:r>
              <a:rPr lang="en-US" b="1" dirty="0"/>
              <a:t> </a:t>
            </a:r>
            <a:r>
              <a:rPr lang="en-US" b="1" dirty="0" err="1"/>
              <a:t>laboratuvarının</a:t>
            </a:r>
            <a:r>
              <a:rPr lang="en-US" b="1" dirty="0"/>
              <a:t> </a:t>
            </a:r>
            <a:r>
              <a:rPr lang="en-US" b="1" dirty="0" err="1"/>
              <a:t>ana</a:t>
            </a:r>
            <a:r>
              <a:rPr lang="en-US" b="1" dirty="0"/>
              <a:t> </a:t>
            </a:r>
            <a:r>
              <a:rPr lang="en-US" b="1" dirty="0" err="1"/>
              <a:t>işlevi</a:t>
            </a:r>
            <a:r>
              <a:rPr lang="en-US" b="1" dirty="0"/>
              <a:t>, </a:t>
            </a:r>
            <a:endParaRPr lang="tr-TR" b="1" dirty="0"/>
          </a:p>
          <a:p>
            <a:pPr lvl="1" algn="just">
              <a:lnSpc>
                <a:spcPct val="150000"/>
              </a:lnSpc>
            </a:pPr>
            <a:r>
              <a:rPr lang="tr-TR" dirty="0"/>
              <a:t>Klinik teşhis laboratuvarının ana işlevi, bir hastadan alınan biyolojik malzeme örneklerinin bileşimi ve bu bileşimlerin genel kabul görmüş bir norm ile bir dereceye uygunluğu hakkında gerçek bilgiler sunmaktır.</a:t>
            </a:r>
          </a:p>
          <a:p>
            <a:pPr algn="just">
              <a:lnSpc>
                <a:spcPct val="150000"/>
              </a:lnSpc>
            </a:pPr>
            <a:r>
              <a:rPr lang="en-US" b="1" dirty="0" err="1"/>
              <a:t>Klinik</a:t>
            </a:r>
            <a:r>
              <a:rPr lang="en-US" b="1" dirty="0"/>
              <a:t> laboratuvar </a:t>
            </a:r>
            <a:r>
              <a:rPr lang="tr-TR" b="1" dirty="0"/>
              <a:t>tanılama süreci</a:t>
            </a:r>
            <a:r>
              <a:rPr lang="en-US" dirty="0"/>
              <a:t>, 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hastalı</a:t>
            </a:r>
            <a:r>
              <a:rPr lang="tr-TR" dirty="0" err="1"/>
              <a:t>ğı</a:t>
            </a:r>
            <a:r>
              <a:rPr lang="tr-TR" dirty="0"/>
              <a:t> </a:t>
            </a:r>
            <a:r>
              <a:rPr lang="tr-TR" dirty="0" err="1"/>
              <a:t>teşis</a:t>
            </a:r>
            <a:r>
              <a:rPr lang="tr-TR" dirty="0"/>
              <a:t> etmek (hastalığın oluşum ve gelişimindeki değişimleri belirlemek)</a:t>
            </a:r>
          </a:p>
          <a:p>
            <a:pPr lvl="1" algn="just">
              <a:lnSpc>
                <a:spcPct val="150000"/>
              </a:lnSpc>
            </a:pPr>
            <a:r>
              <a:rPr lang="tr-TR" dirty="0"/>
              <a:t>Hastalığın seyrini (</a:t>
            </a:r>
            <a:r>
              <a:rPr lang="tr-TR" dirty="0" err="1"/>
              <a:t>prognozunu</a:t>
            </a:r>
            <a:r>
              <a:rPr lang="tr-TR" dirty="0"/>
              <a:t>) tespit edip izlemek,</a:t>
            </a:r>
          </a:p>
          <a:p>
            <a:pPr lvl="1" algn="just">
              <a:lnSpc>
                <a:spcPct val="150000"/>
              </a:lnSpc>
            </a:pPr>
            <a:r>
              <a:rPr lang="tr-TR" dirty="0"/>
              <a:t>Hastalığın </a:t>
            </a:r>
            <a:r>
              <a:rPr lang="en-US" dirty="0" err="1"/>
              <a:t>taramak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kandaki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sıvılarındaki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anorganik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maddelerin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biyokimyasal</a:t>
            </a:r>
            <a:r>
              <a:rPr lang="en-US" dirty="0"/>
              <a:t> </a:t>
            </a:r>
            <a:r>
              <a:rPr lang="en-US" dirty="0" err="1"/>
              <a:t>süreçlerin</a:t>
            </a:r>
            <a:r>
              <a:rPr lang="en-US" dirty="0"/>
              <a:t> </a:t>
            </a:r>
            <a:r>
              <a:rPr lang="en-US" dirty="0" err="1"/>
              <a:t>incelenmesini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4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24070" y="715617"/>
            <a:ext cx="11158330" cy="5791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/>
              <a:t>Klinik</a:t>
            </a:r>
            <a:r>
              <a:rPr lang="en-US" b="1" dirty="0"/>
              <a:t> laboratuvar </a:t>
            </a:r>
            <a:r>
              <a:rPr lang="tr-TR" b="1" dirty="0"/>
              <a:t>tanılama yöntemleri :</a:t>
            </a:r>
          </a:p>
          <a:p>
            <a:pPr lvl="1" algn="just">
              <a:lnSpc>
                <a:spcPct val="150000"/>
              </a:lnSpc>
            </a:pPr>
            <a:r>
              <a:rPr lang="en-US" dirty="0" err="1"/>
              <a:t>bilimsel</a:t>
            </a:r>
            <a:r>
              <a:rPr lang="en-US" dirty="0"/>
              <a:t> </a:t>
            </a:r>
            <a:r>
              <a:rPr lang="en-US" dirty="0" err="1"/>
              <a:t>temelli</a:t>
            </a:r>
            <a:r>
              <a:rPr lang="en-US" dirty="0"/>
              <a:t> </a:t>
            </a:r>
            <a:r>
              <a:rPr lang="en-US" dirty="0" err="1"/>
              <a:t>teşhisi</a:t>
            </a:r>
            <a:r>
              <a:rPr lang="en-US" dirty="0"/>
              <a:t> </a:t>
            </a:r>
            <a:r>
              <a:rPr lang="en-US" dirty="0" err="1"/>
              <a:t>kolaylaştırır</a:t>
            </a:r>
            <a:r>
              <a:rPr lang="en-US" dirty="0"/>
              <a:t>, 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tr-TR" dirty="0"/>
              <a:t>Uygun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yöntemlerini</a:t>
            </a:r>
            <a:r>
              <a:rPr lang="en-US" dirty="0"/>
              <a:t> </a:t>
            </a:r>
            <a:r>
              <a:rPr lang="en-US" dirty="0" err="1"/>
              <a:t>seçmeye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olur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tr-TR" dirty="0"/>
              <a:t>H</a:t>
            </a:r>
            <a:r>
              <a:rPr lang="en-US" dirty="0" err="1"/>
              <a:t>astalık</a:t>
            </a:r>
            <a:r>
              <a:rPr lang="en-US" dirty="0"/>
              <a:t> </a:t>
            </a:r>
            <a:r>
              <a:rPr lang="en-US" dirty="0" err="1"/>
              <a:t>önleme</a:t>
            </a:r>
            <a:r>
              <a:rPr lang="tr-TR" dirty="0"/>
              <a:t>de uygun </a:t>
            </a:r>
            <a:r>
              <a:rPr lang="en-US" dirty="0" err="1"/>
              <a:t>yöntemleri</a:t>
            </a:r>
            <a:r>
              <a:rPr lang="en-US" dirty="0"/>
              <a:t> </a:t>
            </a:r>
            <a:r>
              <a:rPr lang="en-US" dirty="0" err="1"/>
              <a:t>seçmeye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olur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b="1" dirty="0" err="1"/>
              <a:t>Klinik</a:t>
            </a:r>
            <a:r>
              <a:rPr lang="en-US" b="1" dirty="0"/>
              <a:t> laboratuvar</a:t>
            </a:r>
            <a:r>
              <a:rPr lang="tr-TR" b="1" dirty="0"/>
              <a:t>: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biyokimya</a:t>
            </a:r>
            <a:r>
              <a:rPr lang="en-US" dirty="0"/>
              <a:t>, 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en-US" dirty="0" err="1"/>
              <a:t>klinik</a:t>
            </a:r>
            <a:r>
              <a:rPr lang="en-US" dirty="0"/>
              <a:t> laboratuvar </a:t>
            </a:r>
            <a:r>
              <a:rPr lang="en-US" dirty="0" err="1"/>
              <a:t>hematolojisi</a:t>
            </a:r>
            <a:r>
              <a:rPr lang="en-US" dirty="0"/>
              <a:t>, 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en-US" dirty="0" err="1"/>
              <a:t>immünoloji</a:t>
            </a:r>
            <a:r>
              <a:rPr lang="en-US" dirty="0"/>
              <a:t>, 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seroloji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mikrobiyoloji</a:t>
            </a:r>
            <a:r>
              <a:rPr lang="en-US" dirty="0"/>
              <a:t>, </a:t>
            </a:r>
            <a:endParaRPr lang="tr-TR" dirty="0"/>
          </a:p>
          <a:p>
            <a:pPr lvl="1" algn="just">
              <a:lnSpc>
                <a:spcPct val="150000"/>
              </a:lnSpc>
            </a:pP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toksikoloji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bölümleri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8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77078" y="781878"/>
            <a:ext cx="10363200" cy="53306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/>
              <a:t>Klinik</a:t>
            </a:r>
            <a:r>
              <a:rPr lang="en-US" b="1" dirty="0"/>
              <a:t> laboratuvar</a:t>
            </a:r>
            <a:r>
              <a:rPr lang="tr-TR" b="1" dirty="0"/>
              <a:t>: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klinisyenin</a:t>
            </a:r>
            <a:r>
              <a:rPr lang="en-US" dirty="0"/>
              <a:t> </a:t>
            </a:r>
            <a:r>
              <a:rPr lang="en-US" dirty="0" err="1"/>
              <a:t>patogenez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patolojik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sürecin</a:t>
            </a:r>
            <a:r>
              <a:rPr lang="en-US" dirty="0"/>
              <a:t> </a:t>
            </a:r>
            <a:r>
              <a:rPr lang="en-US" dirty="0" err="1"/>
              <a:t>etiyolojisi</a:t>
            </a:r>
            <a:r>
              <a:rPr lang="en-US" dirty="0"/>
              <a:t> </a:t>
            </a:r>
            <a:r>
              <a:rPr lang="en-US" dirty="0" err="1"/>
              <a:t>sorularını</a:t>
            </a:r>
            <a:r>
              <a:rPr lang="en-US" dirty="0"/>
              <a:t> </a:t>
            </a:r>
            <a:r>
              <a:rPr lang="en-US" dirty="0" err="1"/>
              <a:t>çözmesini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teşhis</a:t>
            </a:r>
            <a:r>
              <a:rPr lang="en-US" dirty="0"/>
              <a:t> </a:t>
            </a:r>
            <a:r>
              <a:rPr lang="en-US" dirty="0" err="1"/>
              <a:t>testleri</a:t>
            </a:r>
            <a:r>
              <a:rPr lang="tr-TR" dirty="0"/>
              <a:t>, bu testlerin sonucuyla elde edilecek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tr-TR" dirty="0"/>
              <a:t>ve bu bilgiyle geliştirilecek olası testleri </a:t>
            </a:r>
            <a:r>
              <a:rPr lang="en-US" dirty="0" err="1"/>
              <a:t>içerir</a:t>
            </a:r>
            <a:r>
              <a:rPr lang="en-US" dirty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30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10817" y="463826"/>
            <a:ext cx="11171583" cy="55559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aşamaya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/>
              <a:t>: </a:t>
            </a:r>
            <a:endParaRPr lang="tr-TR" dirty="0"/>
          </a:p>
          <a:p>
            <a:pPr marL="1776413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anali</a:t>
            </a:r>
            <a:r>
              <a:rPr lang="tr-TR" dirty="0"/>
              <a:t>z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tr-TR" dirty="0"/>
              <a:t> (</a:t>
            </a:r>
            <a:r>
              <a:rPr lang="tr-TR" dirty="0" err="1"/>
              <a:t>pre</a:t>
            </a:r>
            <a:r>
              <a:rPr lang="tr-TR" dirty="0"/>
              <a:t>-analitik)</a:t>
            </a:r>
            <a:r>
              <a:rPr lang="en-US" dirty="0"/>
              <a:t>, </a:t>
            </a:r>
            <a:endParaRPr lang="tr-TR" dirty="0"/>
          </a:p>
          <a:p>
            <a:pPr marL="1776413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tr-TR" dirty="0"/>
              <a:t>(analiz gerçekleşmesi), </a:t>
            </a:r>
            <a:r>
              <a:rPr lang="en-US" dirty="0" err="1"/>
              <a:t>ve</a:t>
            </a:r>
            <a:r>
              <a:rPr lang="en-US" dirty="0"/>
              <a:t> </a:t>
            </a:r>
            <a:endParaRPr lang="tr-TR" dirty="0"/>
          </a:p>
          <a:p>
            <a:pPr marL="1776413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tr-TR" dirty="0"/>
              <a:t> (post-analitik) aşama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aşama</a:t>
            </a:r>
            <a:r>
              <a:rPr lang="en-US" dirty="0"/>
              <a:t> </a:t>
            </a:r>
            <a:r>
              <a:rPr lang="en-US" dirty="0" err="1"/>
              <a:t>laboratuvarda</a:t>
            </a:r>
            <a:r>
              <a:rPr lang="en-US" dirty="0"/>
              <a:t> </a:t>
            </a:r>
            <a:r>
              <a:rPr lang="en-US" dirty="0" err="1"/>
              <a:t>gerçekleşir</a:t>
            </a:r>
            <a:r>
              <a:rPr lang="en-US" dirty="0"/>
              <a:t>;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pre</a:t>
            </a:r>
            <a:r>
              <a:rPr lang="tr-TR" dirty="0"/>
              <a:t>-analitik ve post-analitik </a:t>
            </a:r>
            <a:r>
              <a:rPr lang="en-US" dirty="0" err="1"/>
              <a:t>aşamada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laboratuvar</a:t>
            </a:r>
            <a:r>
              <a:rPr lang="tr-TR" dirty="0"/>
              <a:t> dışı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tr-TR" dirty="0"/>
              <a:t>y</a:t>
            </a:r>
            <a:r>
              <a:rPr lang="en-US" dirty="0" err="1"/>
              <a:t>ı</a:t>
            </a:r>
            <a:r>
              <a:rPr lang="en-US" dirty="0"/>
              <a:t> </a:t>
            </a:r>
            <a:r>
              <a:rPr lang="en-US" dirty="0" err="1"/>
              <a:t>gerek</a:t>
            </a:r>
            <a:r>
              <a:rPr lang="tr-TR" dirty="0"/>
              <a:t>tir</a:t>
            </a:r>
            <a:r>
              <a:rPr lang="en-US" dirty="0" err="1"/>
              <a:t>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91548" y="1298713"/>
            <a:ext cx="11290852" cy="5764695"/>
          </a:xfrm>
        </p:spPr>
        <p:txBody>
          <a:bodyPr>
            <a:normAutofit/>
          </a:bodyPr>
          <a:lstStyle/>
          <a:p>
            <a:r>
              <a:rPr lang="tr-TR" dirty="0" err="1"/>
              <a:t>Pre</a:t>
            </a:r>
            <a:r>
              <a:rPr lang="tr-TR" dirty="0"/>
              <a:t>-analitik </a:t>
            </a:r>
            <a:r>
              <a:rPr lang="en-US" dirty="0" err="1"/>
              <a:t>aşama</a:t>
            </a:r>
            <a:r>
              <a:rPr lang="en-US" dirty="0"/>
              <a:t> </a:t>
            </a:r>
            <a:r>
              <a:rPr lang="en-US" dirty="0" err="1"/>
              <a:t>performansında</a:t>
            </a:r>
            <a:r>
              <a:rPr lang="en-US" dirty="0"/>
              <a:t> </a:t>
            </a:r>
            <a:r>
              <a:rPr lang="tr-TR" dirty="0"/>
              <a:t>dünyanın </a:t>
            </a:r>
            <a:r>
              <a:rPr lang="tr-TR" dirty="0" err="1"/>
              <a:t>heryerinde</a:t>
            </a:r>
            <a:r>
              <a:rPr lang="tr-TR" dirty="0"/>
              <a:t> geçerli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kamusal ve özel sağlık kurumlarının takip ettiği ortak bir uygulamanın  </a:t>
            </a:r>
            <a:r>
              <a:rPr lang="tr-TR" dirty="0" err="1"/>
              <a:t>detaysal</a:t>
            </a:r>
            <a:r>
              <a:rPr lang="tr-TR" dirty="0"/>
              <a:t> benzerliği </a:t>
            </a:r>
            <a:r>
              <a:rPr lang="en-US" dirty="0" err="1"/>
              <a:t>neredeyse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tr-TR" dirty="0"/>
              <a:t>görülmemiştir.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48" y="274638"/>
            <a:ext cx="10363200" cy="904805"/>
          </a:xfrm>
        </p:spPr>
        <p:txBody>
          <a:bodyPr>
            <a:noAutofit/>
          </a:bodyPr>
          <a:lstStyle/>
          <a:p>
            <a:r>
              <a:rPr lang="tr-TR" sz="3400" b="1" dirty="0" err="1">
                <a:solidFill>
                  <a:srgbClr val="0070C0"/>
                </a:solidFill>
              </a:rPr>
              <a:t>Pre</a:t>
            </a:r>
            <a:r>
              <a:rPr lang="tr-TR" sz="3400" b="1" dirty="0">
                <a:solidFill>
                  <a:srgbClr val="0070C0"/>
                </a:solidFill>
              </a:rPr>
              <a:t>-analitik </a:t>
            </a:r>
            <a:r>
              <a:rPr lang="en-US" sz="3400" b="1" dirty="0" err="1">
                <a:solidFill>
                  <a:srgbClr val="0070C0"/>
                </a:solidFill>
              </a:rPr>
              <a:t>aşama</a:t>
            </a:r>
            <a:endParaRPr lang="en-US" sz="3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27" y="3352799"/>
            <a:ext cx="3378498" cy="312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826" y="2994990"/>
            <a:ext cx="2994574" cy="35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10817" y="437322"/>
            <a:ext cx="11171583" cy="558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Preanalitik faz-genel olarak şunları içerir: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Genel itibariyle hasta kaydının alınması 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Hastanın hekimle görüşmesi ve öyküsünün alınması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Önceki medikal kayıtların incelenmesi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Hekimin hastaya ne tür testleri ne amaçla istediğini açıklaması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Analitik aşamada kullanılmak üzere hastadan alınacak numuneler hakkında hemşirenin ön bilgi vermesi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Hemşirenin ve hekimin hastaya numune alınması için gerekli şartları açıklaması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Hastadan doku ve kan numunesinin alınması</a:t>
            </a:r>
          </a:p>
          <a:p>
            <a:pPr marL="788670" lvl="1" indent="-514350">
              <a:buFont typeface="+mj-lt"/>
              <a:buAutoNum type="arabicPeriod"/>
            </a:pPr>
            <a:r>
              <a:rPr lang="tr-TR" dirty="0"/>
              <a:t>Numunelerin ilgili laboratuvarlara iletimi ve oralarda teslim alınarak kayda geçmesi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6703</TotalTime>
  <Words>1233</Words>
  <Application>Microsoft Office PowerPoint</Application>
  <PresentationFormat>Widescreen</PresentationFormat>
  <Paragraphs>176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 Theme</vt:lpstr>
      <vt:lpstr>MODÜL 12-A Klinik Laboratuvarın ana İşlevi</vt:lpstr>
      <vt:lpstr>Bu dersin hedefleri: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Pre-analitik aşama</vt:lpstr>
      <vt:lpstr>PowerPoint Presentation</vt:lpstr>
      <vt:lpstr>Preanalitik aşama</vt:lpstr>
      <vt:lpstr>Pre-analitik aşamada sağlık personelinin rolü:</vt:lpstr>
      <vt:lpstr>PowerPoint Presentation</vt:lpstr>
      <vt:lpstr>Analiz sonuçları kullanılmazsa bir önemli bir testin hiçbir faydası olmaz.</vt:lpstr>
      <vt:lpstr>Öğrenme Hedefleriyle İlgili Sorular</vt:lpstr>
      <vt:lpstr>1. Aşağıdakilerden hangisi klinik teşhis laboratuvarının ana işlevlerinin sonucu değildir? </vt:lpstr>
      <vt:lpstr>1. Aşağıdakilerden hangisi klinik teşhis laboratuvarının ana işlevlerinin sonucu değildir? </vt:lpstr>
      <vt:lpstr>2.Hastanın laboratuvar analiz süreci genellikle üç aşamaya ayrılır. Bu tanıma göre hastanın öyküsünün dinlenmesi hangi aşamada sayılabilir?</vt:lpstr>
      <vt:lpstr>2.Hastanın laboratuvar analiz süreci genellikle üç aşamaya ayrılır. Bu tanıma göre hastanın öyküsünün dinlenmesi hangi aşamada sayılabilir?</vt:lpstr>
      <vt:lpstr>3.Analiz sonuçlarının kullanılabilirliği aşağıdakilerden hangisine bağlı değildir? </vt:lpstr>
      <vt:lpstr>3.Analiz sonuçlarının kullanılabilirliği aşağıdakilerden hangisine bağlı değildir? </vt:lpstr>
      <vt:lpstr>4. Aşağıdakilerden hangisi  Pre-analitik fazda kan alınırken uyulması gereken kurallardandır?</vt:lpstr>
      <vt:lpstr>4. Aşağıdakilerden hangisi  Pre-analitik fazda kan alınırken uyulması gereken kurallardandır?</vt:lpstr>
      <vt:lpstr>5. Post-Analitik aşamayla ilgili hangisi doğrudur?</vt:lpstr>
      <vt:lpstr>5. Post-Analitik aşamayla ilgili hangisi doğrudur?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125</cp:revision>
  <dcterms:created xsi:type="dcterms:W3CDTF">2020-07-11T14:52:51Z</dcterms:created>
  <dcterms:modified xsi:type="dcterms:W3CDTF">2020-07-17T03:07:45Z</dcterms:modified>
</cp:coreProperties>
</file>