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Dikdörtgen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7D56CE8-F765-40E4-8BA3-ACBDCB08FFCF}" type="datetimeFigureOut">
              <a:rPr lang="tr-TR" smtClean="0"/>
              <a:t>28.4.2019</a:t>
            </a:fld>
            <a:endParaRPr lang="tr-TR"/>
          </a:p>
        </p:txBody>
      </p:sp>
      <p:sp>
        <p:nvSpPr>
          <p:cNvPr id="17" name="Altbilgi Yer Tutucusu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tr-TR"/>
          </a:p>
        </p:txBody>
      </p:sp>
      <p:sp>
        <p:nvSpPr>
          <p:cNvPr id="29" name="Slayt Numarası Yer Tutucusu 28"/>
          <p:cNvSpPr>
            <a:spLocks noGrp="1"/>
          </p:cNvSpPr>
          <p:nvPr>
            <p:ph type="sldNum" sz="quarter" idx="12"/>
          </p:nvPr>
        </p:nvSpPr>
        <p:spPr>
          <a:xfrm>
            <a:off x="8001000" y="228600"/>
            <a:ext cx="838200" cy="381000"/>
          </a:xfrm>
        </p:spPr>
        <p:txBody>
          <a:bodyPr/>
          <a:lstStyle>
            <a:lvl1pPr>
              <a:defRPr>
                <a:solidFill>
                  <a:schemeClr val="tx2"/>
                </a:solidFill>
              </a:defRPr>
            </a:lvl1pPr>
          </a:lstStyle>
          <a:p>
            <a:fld id="{2E3A3806-65E9-4F94-9447-ABC65D837531}"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7D56CE8-F765-40E4-8BA3-ACBDCB08FFCF}"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3A3806-65E9-4F94-9447-ABC65D83753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6553200" y="6248402"/>
            <a:ext cx="2209800" cy="365125"/>
          </a:xfrm>
        </p:spPr>
        <p:txBody>
          <a:bodyPr/>
          <a:lstStyle/>
          <a:p>
            <a:fld id="{17D56CE8-F765-40E4-8BA3-ACBDCB08FFCF}" type="datetimeFigureOut">
              <a:rPr lang="tr-TR" smtClean="0"/>
              <a:t>28.4.2019</a:t>
            </a:fld>
            <a:endParaRPr lang="tr-TR"/>
          </a:p>
        </p:txBody>
      </p:sp>
      <p:sp>
        <p:nvSpPr>
          <p:cNvPr id="5" name="Altbilgi Yer Tutucusu 4"/>
          <p:cNvSpPr>
            <a:spLocks noGrp="1"/>
          </p:cNvSpPr>
          <p:nvPr>
            <p:ph type="ftr" sz="quarter" idx="11"/>
          </p:nvPr>
        </p:nvSpPr>
        <p:spPr>
          <a:xfrm>
            <a:off x="457201" y="6248207"/>
            <a:ext cx="5573483" cy="365125"/>
          </a:xfrm>
        </p:spPr>
        <p:txBody>
          <a:bodyPr/>
          <a:lstStyle/>
          <a:p>
            <a:endParaRPr lang="tr-TR"/>
          </a:p>
        </p:txBody>
      </p:sp>
      <p:sp>
        <p:nvSpPr>
          <p:cNvPr id="7" name="Dikdörtgen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Dikdörtgen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Dikdörtgen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ayt Numarası Yer Tutucusu 5"/>
          <p:cNvSpPr>
            <a:spLocks noGrp="1"/>
          </p:cNvSpPr>
          <p:nvPr>
            <p:ph type="sldNum" sz="quarter" idx="12"/>
          </p:nvPr>
        </p:nvSpPr>
        <p:spPr>
          <a:xfrm rot="5400000">
            <a:off x="5989638" y="144462"/>
            <a:ext cx="533400" cy="244476"/>
          </a:xfrm>
        </p:spPr>
        <p:txBody>
          <a:bodyPr/>
          <a:lstStyle/>
          <a:p>
            <a:fld id="{2E3A3806-65E9-4F94-9447-ABC65D837531}"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17D56CE8-F765-40E4-8BA3-ACBDCB08FFCF}"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lvl1pPr>
              <a:defRPr>
                <a:solidFill>
                  <a:srgbClr val="FFFFFF"/>
                </a:solidFill>
              </a:defRPr>
            </a:lvl1pPr>
          </a:lstStyle>
          <a:p>
            <a:fld id="{2E3A3806-65E9-4F94-9447-ABC65D837531}" type="slidenum">
              <a:rPr lang="tr-TR" smtClean="0"/>
              <a:t>‹#›</a:t>
            </a:fld>
            <a:endParaRPr lang="tr-TR"/>
          </a:p>
        </p:txBody>
      </p:sp>
      <p:sp>
        <p:nvSpPr>
          <p:cNvPr id="8" name="İçerik Yer Tutucusu 7"/>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Dikdörtgen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Veri Yer Tutucusu 11"/>
          <p:cNvSpPr>
            <a:spLocks noGrp="1"/>
          </p:cNvSpPr>
          <p:nvPr>
            <p:ph type="dt" sz="half" idx="10"/>
          </p:nvPr>
        </p:nvSpPr>
        <p:spPr/>
        <p:txBody>
          <a:bodyPr/>
          <a:lstStyle/>
          <a:p>
            <a:fld id="{17D56CE8-F765-40E4-8BA3-ACBDCB08FFCF}" type="datetimeFigureOut">
              <a:rPr lang="tr-TR" smtClean="0"/>
              <a:t>28.4.2019</a:t>
            </a:fld>
            <a:endParaRPr lang="tr-TR"/>
          </a:p>
        </p:txBody>
      </p:sp>
      <p:sp>
        <p:nvSpPr>
          <p:cNvPr id="13" name="Slayt Numarası Yer Tutucusu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E3A3806-65E9-4F94-9447-ABC65D837531}" type="slidenum">
              <a:rPr lang="tr-TR" smtClean="0"/>
              <a:t>‹#›</a:t>
            </a:fld>
            <a:endParaRPr lang="tr-TR"/>
          </a:p>
        </p:txBody>
      </p:sp>
      <p:sp>
        <p:nvSpPr>
          <p:cNvPr id="14" name="Altbilgi Yer Tutucusu 13"/>
          <p:cNvSpPr>
            <a:spLocks noGrp="1"/>
          </p:cNvSpPr>
          <p:nvPr>
            <p:ph type="ftr" sz="quarter" idx="12"/>
          </p:nvPr>
        </p:nvSpPr>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9" name="İçerik Yer Tutucusu 8"/>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Veri Yer Tutucusu 7"/>
          <p:cNvSpPr>
            <a:spLocks noGrp="1"/>
          </p:cNvSpPr>
          <p:nvPr>
            <p:ph type="dt" sz="half" idx="15"/>
          </p:nvPr>
        </p:nvSpPr>
        <p:spPr/>
        <p:txBody>
          <a:bodyPr rtlCol="0"/>
          <a:lstStyle/>
          <a:p>
            <a:fld id="{17D56CE8-F765-40E4-8BA3-ACBDCB08FFCF}" type="datetimeFigureOut">
              <a:rPr lang="tr-TR" smtClean="0"/>
              <a:t>28.4.2019</a:t>
            </a:fld>
            <a:endParaRPr lang="tr-TR"/>
          </a:p>
        </p:txBody>
      </p:sp>
      <p:sp>
        <p:nvSpPr>
          <p:cNvPr id="10" name="Slayt Numarası Yer Tutucusu 9"/>
          <p:cNvSpPr>
            <a:spLocks noGrp="1"/>
          </p:cNvSpPr>
          <p:nvPr>
            <p:ph type="sldNum" sz="quarter" idx="16"/>
          </p:nvPr>
        </p:nvSpPr>
        <p:spPr/>
        <p:txBody>
          <a:bodyPr rtlCol="0"/>
          <a:lstStyle/>
          <a:p>
            <a:fld id="{2E3A3806-65E9-4F94-9447-ABC65D837531}" type="slidenum">
              <a:rPr lang="tr-TR" smtClean="0"/>
              <a:t>‹#›</a:t>
            </a:fld>
            <a:endParaRPr lang="tr-TR"/>
          </a:p>
        </p:txBody>
      </p:sp>
      <p:sp>
        <p:nvSpPr>
          <p:cNvPr id="12" name="Altbilgi Yer Tutucusu 11"/>
          <p:cNvSpPr>
            <a:spLocks noGrp="1"/>
          </p:cNvSpPr>
          <p:nvPr>
            <p:ph type="ftr" sz="quarter" idx="17"/>
          </p:nvPr>
        </p:nvSpPr>
        <p:spPr/>
        <p:txBody>
          <a:bodyPr rtlCol="0"/>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İçerik Yer Tutucusu 10"/>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Veri Yer Tutucusu 9"/>
          <p:cNvSpPr>
            <a:spLocks noGrp="1"/>
          </p:cNvSpPr>
          <p:nvPr>
            <p:ph type="dt" sz="half" idx="15"/>
          </p:nvPr>
        </p:nvSpPr>
        <p:spPr/>
        <p:txBody>
          <a:bodyPr rtlCol="0"/>
          <a:lstStyle/>
          <a:p>
            <a:fld id="{17D56CE8-F765-40E4-8BA3-ACBDCB08FFCF}" type="datetimeFigureOut">
              <a:rPr lang="tr-TR" smtClean="0"/>
              <a:t>28.4.2019</a:t>
            </a:fld>
            <a:endParaRPr lang="tr-TR"/>
          </a:p>
        </p:txBody>
      </p:sp>
      <p:sp>
        <p:nvSpPr>
          <p:cNvPr id="12" name="Slayt Numarası Yer Tutucusu 11"/>
          <p:cNvSpPr>
            <a:spLocks noGrp="1"/>
          </p:cNvSpPr>
          <p:nvPr>
            <p:ph type="sldNum" sz="quarter" idx="16"/>
          </p:nvPr>
        </p:nvSpPr>
        <p:spPr/>
        <p:txBody>
          <a:bodyPr rtlCol="0"/>
          <a:lstStyle/>
          <a:p>
            <a:fld id="{2E3A3806-65E9-4F94-9447-ABC65D837531}" type="slidenum">
              <a:rPr lang="tr-TR" smtClean="0"/>
              <a:t>‹#›</a:t>
            </a:fld>
            <a:endParaRPr lang="tr-TR"/>
          </a:p>
        </p:txBody>
      </p:sp>
      <p:sp>
        <p:nvSpPr>
          <p:cNvPr id="14" name="Altbilgi Yer Tutucusu 13"/>
          <p:cNvSpPr>
            <a:spLocks noGrp="1"/>
          </p:cNvSpPr>
          <p:nvPr>
            <p:ph type="ftr" sz="quarter" idx="17"/>
          </p:nvPr>
        </p:nvSpPr>
        <p:spPr/>
        <p:txBody>
          <a:bodyPr rtlCol="0"/>
          <a:lstStyle/>
          <a:p>
            <a:endParaRPr lang="tr-TR"/>
          </a:p>
        </p:txBody>
      </p:sp>
      <p:sp>
        <p:nvSpPr>
          <p:cNvPr id="16" name="Metin Yer Tutucusu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Metin Yer Tutucusu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17D56CE8-F765-40E4-8BA3-ACBDCB08FFCF}"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lvl1pPr>
              <a:defRPr>
                <a:solidFill>
                  <a:srgbClr val="FFFFFF"/>
                </a:solidFill>
              </a:defRPr>
            </a:lvl1pPr>
          </a:lstStyle>
          <a:p>
            <a:fld id="{2E3A3806-65E9-4F94-9447-ABC65D83753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7D56CE8-F765-40E4-8BA3-ACBDCB08FFCF}"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a:xfrm>
            <a:off x="0" y="6248400"/>
            <a:ext cx="533400" cy="381000"/>
          </a:xfrm>
        </p:spPr>
        <p:txBody>
          <a:bodyPr/>
          <a:lstStyle>
            <a:lvl1pPr>
              <a:defRPr>
                <a:solidFill>
                  <a:schemeClr val="tx2"/>
                </a:solidFill>
              </a:defRPr>
            </a:lvl1pPr>
          </a:lstStyle>
          <a:p>
            <a:fld id="{2E3A3806-65E9-4F94-9447-ABC65D83753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17D56CE8-F765-40E4-8BA3-ACBDCB08FFCF}"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lvl1pPr>
              <a:defRPr>
                <a:solidFill>
                  <a:srgbClr val="FFFFFF"/>
                </a:solidFill>
              </a:defRPr>
            </a:lvl1pPr>
          </a:lstStyle>
          <a:p>
            <a:fld id="{2E3A3806-65E9-4F94-9447-ABC65D837531}" type="slidenum">
              <a:rPr lang="tr-TR" smtClean="0"/>
              <a:t>‹#›</a:t>
            </a:fld>
            <a:endParaRPr lang="tr-TR"/>
          </a:p>
        </p:txBody>
      </p:sp>
      <p:sp>
        <p:nvSpPr>
          <p:cNvPr id="3" name="Metin Yer Tutucusu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İçerik Yer Tutucusu 8"/>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Dikdörtgen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Dikdörtgen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Veri Yer Tutucusu 11"/>
          <p:cNvSpPr>
            <a:spLocks noGrp="1"/>
          </p:cNvSpPr>
          <p:nvPr>
            <p:ph type="dt" sz="half" idx="10"/>
          </p:nvPr>
        </p:nvSpPr>
        <p:spPr>
          <a:xfrm>
            <a:off x="6248400" y="6248400"/>
            <a:ext cx="2667000" cy="365125"/>
          </a:xfrm>
        </p:spPr>
        <p:txBody>
          <a:bodyPr rtlCol="0"/>
          <a:lstStyle/>
          <a:p>
            <a:fld id="{17D56CE8-F765-40E4-8BA3-ACBDCB08FFCF}" type="datetimeFigureOut">
              <a:rPr lang="tr-TR" smtClean="0"/>
              <a:t>28.4.2019</a:t>
            </a:fld>
            <a:endParaRPr lang="tr-TR"/>
          </a:p>
        </p:txBody>
      </p:sp>
      <p:sp>
        <p:nvSpPr>
          <p:cNvPr id="13" name="Slayt Numarası Yer Tutucusu 12"/>
          <p:cNvSpPr>
            <a:spLocks noGrp="1"/>
          </p:cNvSpPr>
          <p:nvPr>
            <p:ph type="sldNum" sz="quarter" idx="11"/>
          </p:nvPr>
        </p:nvSpPr>
        <p:spPr>
          <a:xfrm>
            <a:off x="0" y="4667249"/>
            <a:ext cx="1447800" cy="663578"/>
          </a:xfrm>
        </p:spPr>
        <p:txBody>
          <a:bodyPr rtlCol="0"/>
          <a:lstStyle>
            <a:lvl1pPr>
              <a:defRPr sz="2800"/>
            </a:lvl1pPr>
          </a:lstStyle>
          <a:p>
            <a:fld id="{2E3A3806-65E9-4F94-9447-ABC65D837531}" type="slidenum">
              <a:rPr lang="tr-TR" smtClean="0"/>
              <a:t>‹#›</a:t>
            </a:fld>
            <a:endParaRPr lang="tr-TR"/>
          </a:p>
        </p:txBody>
      </p:sp>
      <p:sp>
        <p:nvSpPr>
          <p:cNvPr id="14" name="Altbilgi Yer Tutucusu 13"/>
          <p:cNvSpPr>
            <a:spLocks noGrp="1"/>
          </p:cNvSpPr>
          <p:nvPr>
            <p:ph type="ftr" sz="quarter" idx="12"/>
          </p:nvPr>
        </p:nvSpPr>
        <p:spPr>
          <a:xfrm>
            <a:off x="1600200" y="6248206"/>
            <a:ext cx="4572000" cy="365125"/>
          </a:xfrm>
        </p:spPr>
        <p:txBody>
          <a:bodyPr rtlCol="0"/>
          <a:lstStyle/>
          <a:p>
            <a:endParaRPr lang="tr-TR"/>
          </a:p>
        </p:txBody>
      </p:sp>
      <p:sp>
        <p:nvSpPr>
          <p:cNvPr id="3" name="Resim Yer Tutucusu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Başlık Yer Tutucusu 21"/>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7D56CE8-F765-40E4-8BA3-ACBDCB08FFCF}" type="datetimeFigureOut">
              <a:rPr lang="tr-TR" smtClean="0"/>
              <a:t>28.4.2019</a:t>
            </a:fld>
            <a:endParaRPr lang="tr-TR"/>
          </a:p>
        </p:txBody>
      </p:sp>
      <p:sp>
        <p:nvSpPr>
          <p:cNvPr id="3" name="Altbilgi Yer Tutucusu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Dikdörtgen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ayt Numarası Yer Tutucusu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E3A3806-65E9-4F94-9447-ABC65D83753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effectLst/>
              </a:rPr>
              <a:t>Su kirliliğinin kontrolü</a:t>
            </a:r>
            <a:endParaRPr lang="tr-TR" dirty="0"/>
          </a:p>
        </p:txBody>
      </p:sp>
      <p:sp>
        <p:nvSpPr>
          <p:cNvPr id="3" name="İçerik Yer Tutucusu 2"/>
          <p:cNvSpPr>
            <a:spLocks noGrp="1"/>
          </p:cNvSpPr>
          <p:nvPr>
            <p:ph sz="quarter" idx="1"/>
          </p:nvPr>
        </p:nvSpPr>
        <p:spPr/>
        <p:txBody>
          <a:bodyPr>
            <a:normAutofit fontScale="85000" lnSpcReduction="20000"/>
          </a:bodyPr>
          <a:lstStyle/>
          <a:p>
            <a:pPr marL="0" indent="0" algn="just">
              <a:buNone/>
            </a:pPr>
            <a:r>
              <a:rPr lang="tr-TR" b="1" dirty="0"/>
              <a:t>Evsel </a:t>
            </a:r>
            <a:r>
              <a:rPr lang="tr-TR" b="1" dirty="0" smtClean="0"/>
              <a:t>atıklar: </a:t>
            </a:r>
            <a:r>
              <a:rPr lang="tr-TR" dirty="0" smtClean="0"/>
              <a:t>Kent </a:t>
            </a:r>
            <a:r>
              <a:rPr lang="tr-TR" dirty="0"/>
              <a:t>alanlarında, evsel atıklar, atık ve artık toplama merkezlerinde toplanır ve işlem görürler. Bu merkezlerin bir çoğu </a:t>
            </a:r>
            <a:r>
              <a:rPr lang="tr-TR" dirty="0" smtClean="0"/>
              <a:t>ABD’de </a:t>
            </a:r>
            <a:r>
              <a:rPr lang="tr-TR" dirty="0"/>
              <a:t>yerel yönetimlerin denetimi ve kontrolü altındadır. Yerel yönetimlere bağlı bu atık toplama merkezleri katı atıklar gibi genel kirletici maddeleri kontrol etme görevini üstlenirler. Doğru tasarlanan ve yönetilen atık toplama merkezleri (</a:t>
            </a:r>
            <a:r>
              <a:rPr lang="tr-TR" dirty="0" err="1"/>
              <a:t>örn</a:t>
            </a:r>
            <a:r>
              <a:rPr lang="tr-TR" dirty="0"/>
              <a:t>., ikincil filtreleme ya da daha iyi sistemlere sahip olanlar) katı atıkları yüzde doksan oranında temizleyebilmektedir. Bazı atık toplama merkezlerine gıda atıkları ve patojenler için ek filtre sistemleri dahil edilmiştir. Yerel yönetimlere bağlı atık toplama merkezlerinin çoğu endüstriyel atıkların içerisindeki </a:t>
            </a:r>
            <a:r>
              <a:rPr lang="tr-TR" dirty="0" err="1"/>
              <a:t>toksik</a:t>
            </a:r>
            <a:r>
              <a:rPr lang="tr-TR" dirty="0"/>
              <a:t> maddeleri filtreleyebilecek sistemlere sahip değildir</a:t>
            </a:r>
          </a:p>
        </p:txBody>
      </p:sp>
    </p:spTree>
    <p:extLst>
      <p:ext uri="{BB962C8B-B14F-4D97-AF65-F5344CB8AC3E}">
        <p14:creationId xmlns:p14="http://schemas.microsoft.com/office/powerpoint/2010/main" val="2616660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Autofit/>
          </a:bodyPr>
          <a:lstStyle/>
          <a:p>
            <a:pPr marL="0" indent="0" algn="just">
              <a:buNone/>
            </a:pPr>
            <a:r>
              <a:rPr lang="tr-TR" sz="2800" b="1" dirty="0"/>
              <a:t>Sanayi </a:t>
            </a:r>
            <a:r>
              <a:rPr lang="tr-TR" sz="2800" b="1" dirty="0" smtClean="0"/>
              <a:t>atıkları: </a:t>
            </a:r>
            <a:r>
              <a:rPr lang="tr-TR" sz="2800" dirty="0" smtClean="0"/>
              <a:t>Bazı </a:t>
            </a:r>
            <a:r>
              <a:rPr lang="tr-TR" sz="2800" dirty="0"/>
              <a:t>sanayi kurumları, normal bir belediye arıtma tesisince temizlenebilecek atıklar üretir</a:t>
            </a:r>
            <a:r>
              <a:rPr lang="tr-TR" sz="2800" dirty="0" smtClean="0"/>
              <a:t>. Petrol </a:t>
            </a:r>
            <a:r>
              <a:rPr lang="tr-TR" sz="2800" dirty="0"/>
              <a:t>rafineleri, otomobil fabrikaları, elektrik üretim santralleri, çimento fabrikaları, tekstil fabrikaları vb. yerlerde çok sayıda atık üretilir. Doğru değerlendirilip arıtılmadığında bu atıklar çevre ve kişi sağlığı açısından tehlike oluşturur. Dünyanın birçok bölgesinde, fabrikaların neden olduğu kirlilik gerektiği gibi denetlenip, engellenmektedir. Bu, fabrikaların bulunduğu bölgede yaşayan insanların solunum yolları hastalıkları gibi birçok sorunla karşılaşmasına neden olmaktadır</a:t>
            </a:r>
          </a:p>
        </p:txBody>
      </p:sp>
    </p:spTree>
    <p:extLst>
      <p:ext uri="{BB962C8B-B14F-4D97-AF65-F5344CB8AC3E}">
        <p14:creationId xmlns:p14="http://schemas.microsoft.com/office/powerpoint/2010/main" val="2917068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lgn="just">
              <a:buNone/>
            </a:pPr>
            <a:r>
              <a:rPr lang="tr-TR" dirty="0">
                <a:latin typeface="Tahoma"/>
              </a:rPr>
              <a:t>Ülkemizde su kirliliğine etki eden unsurlar; </a:t>
            </a:r>
            <a:endParaRPr lang="tr-TR" dirty="0"/>
          </a:p>
          <a:p>
            <a:pPr marL="0" indent="0" algn="just">
              <a:buNone/>
            </a:pPr>
            <a:r>
              <a:rPr lang="tr-TR" dirty="0">
                <a:latin typeface="Tahoma"/>
              </a:rPr>
              <a:t>1. Sanayileşme, </a:t>
            </a:r>
            <a:endParaRPr lang="tr-TR" dirty="0"/>
          </a:p>
          <a:p>
            <a:pPr marL="0" indent="0" algn="just">
              <a:buNone/>
            </a:pPr>
            <a:r>
              <a:rPr lang="tr-TR" dirty="0">
                <a:latin typeface="Tahoma"/>
              </a:rPr>
              <a:t>2. Şehirleşme, </a:t>
            </a:r>
            <a:endParaRPr lang="tr-TR" dirty="0"/>
          </a:p>
          <a:p>
            <a:pPr marL="0" indent="0" algn="just">
              <a:buNone/>
            </a:pPr>
            <a:r>
              <a:rPr lang="tr-TR" dirty="0">
                <a:latin typeface="Tahoma"/>
              </a:rPr>
              <a:t>3. Nüfus artışı, </a:t>
            </a:r>
            <a:endParaRPr lang="tr-TR" dirty="0"/>
          </a:p>
          <a:p>
            <a:pPr marL="0" indent="0" algn="just">
              <a:buNone/>
            </a:pPr>
            <a:r>
              <a:rPr lang="tr-TR" dirty="0" smtClean="0">
                <a:latin typeface="Tahoma"/>
              </a:rPr>
              <a:t>4.Zirai </a:t>
            </a:r>
            <a:r>
              <a:rPr lang="tr-TR" dirty="0">
                <a:latin typeface="Tahoma"/>
              </a:rPr>
              <a:t>mücadele ilaçları (</a:t>
            </a:r>
            <a:r>
              <a:rPr lang="tr-TR" dirty="0" err="1">
                <a:latin typeface="Tahoma"/>
              </a:rPr>
              <a:t>Pestisid</a:t>
            </a:r>
            <a:r>
              <a:rPr lang="tr-TR" dirty="0">
                <a:latin typeface="Tahoma"/>
              </a:rPr>
              <a:t>) ve kimyasal gübreler olarak gruplandırılabilir</a:t>
            </a:r>
            <a:endParaRPr lang="tr-TR" dirty="0"/>
          </a:p>
          <a:p>
            <a:pPr marL="0" indent="0">
              <a:buNone/>
            </a:pPr>
            <a:endParaRPr lang="tr-TR" dirty="0"/>
          </a:p>
        </p:txBody>
      </p:sp>
    </p:spTree>
    <p:extLst>
      <p:ext uri="{BB962C8B-B14F-4D97-AF65-F5344CB8AC3E}">
        <p14:creationId xmlns:p14="http://schemas.microsoft.com/office/powerpoint/2010/main" val="7745569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Autofit/>
          </a:bodyPr>
          <a:lstStyle/>
          <a:p>
            <a:pPr marL="0" indent="0" algn="just">
              <a:buNone/>
            </a:pPr>
            <a:r>
              <a:rPr lang="tr-TR" sz="2800" b="1" dirty="0"/>
              <a:t>Gerçekte sanayinin çevre üzerindeki olumsuz rolü belki diğer tüm faktörlerden çok daha fazladır. Ülkemizde özellikle sanayi kuruluşlarının sıvı atıkları ile su kirliliğine ve dolaylı olarak yine su kirliliğine bağlı, toprak ve bitki örtüsü üzerinde aşırı kirlenmelere neden olduğu ve hızlı bir şekilde çevrenin tahribine yol açtığı bilinmektedir. </a:t>
            </a:r>
          </a:p>
          <a:p>
            <a:pPr marL="0" indent="0" algn="just">
              <a:buNone/>
            </a:pPr>
            <a:r>
              <a:rPr lang="tr-TR" sz="2800" b="1" dirty="0"/>
              <a:t> </a:t>
            </a:r>
          </a:p>
          <a:p>
            <a:pPr marL="0" indent="0" algn="just">
              <a:buNone/>
            </a:pPr>
            <a:r>
              <a:rPr lang="tr-TR" sz="2800" b="1" dirty="0"/>
              <a:t>Ayrıca sanayileşme hareketleri ile şehirlere göç olayı da başlamış ve bu durum yine hızlı ve düzensiz kentleşmeye sebep olmuştur.</a:t>
            </a:r>
          </a:p>
          <a:p>
            <a:pPr marL="0" indent="0">
              <a:buNone/>
            </a:pPr>
            <a:endParaRPr lang="tr-TR" sz="2800" b="1" dirty="0"/>
          </a:p>
        </p:txBody>
      </p:sp>
    </p:spTree>
    <p:extLst>
      <p:ext uri="{BB962C8B-B14F-4D97-AF65-F5344CB8AC3E}">
        <p14:creationId xmlns:p14="http://schemas.microsoft.com/office/powerpoint/2010/main" val="7983895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Autofit/>
          </a:bodyPr>
          <a:lstStyle/>
          <a:p>
            <a:pPr marL="0" indent="0" algn="just">
              <a:buNone/>
            </a:pPr>
            <a:r>
              <a:rPr lang="tr-TR" sz="2800" dirty="0"/>
              <a:t>Ülkemizde su kirliliğine etki eden unsurlar; sanayileşme, kentleşme, nüfus artışı, zirai mücadele ilaçları ve kimyasal gübreler olarak gruplandırılabilir. Sanayinin çevre üzerindeki olumsuz etkisi diğer faktörlerden çok daha fazladır. Sanayi kuruluşlarının sıvı atıkları ile su kirliliğine ve dolaylı olarak da yine su kirliliğine bağlı, toprak ve bitki örtüsü üzerinde aşırı kirlenmelere neden olduğu ve doğa tahribine yol açtığı bilinmektedir</a:t>
            </a:r>
            <a:r>
              <a:rPr lang="tr-TR" sz="2800" dirty="0" smtClean="0"/>
              <a:t>. Ayrıca </a:t>
            </a:r>
            <a:r>
              <a:rPr lang="tr-TR" sz="2800" dirty="0"/>
              <a:t>sanayileşme hareketleri ile kente göç olayı da başlamış ve bu durum yine hızlı ve düzensiz yapılaşmaya sebep olmaktadır.</a:t>
            </a:r>
          </a:p>
        </p:txBody>
      </p:sp>
    </p:spTree>
    <p:extLst>
      <p:ext uri="{BB962C8B-B14F-4D97-AF65-F5344CB8AC3E}">
        <p14:creationId xmlns:p14="http://schemas.microsoft.com/office/powerpoint/2010/main" val="35681211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marL="0" indent="0" algn="just">
              <a:buNone/>
            </a:pPr>
            <a:r>
              <a:rPr lang="tr-TR" dirty="0"/>
              <a:t>Zirai mücadele için kullanılan ilaçlamalarda havadaki ilaç zerrelerinin rüzgarla sulara taşınması veya </a:t>
            </a:r>
            <a:r>
              <a:rPr lang="tr-TR" dirty="0" err="1"/>
              <a:t>pestisid</a:t>
            </a:r>
            <a:r>
              <a:rPr lang="tr-TR" dirty="0"/>
              <a:t> üretimi yapan fabrika atıklarının durgun veya akarsulara boşaltılması sonucunda su kaynaklarımız </a:t>
            </a:r>
            <a:r>
              <a:rPr lang="tr-TR" dirty="0" err="1"/>
              <a:t>pestisidlerle</a:t>
            </a:r>
            <a:r>
              <a:rPr lang="tr-TR" dirty="0"/>
              <a:t> kirlenmektedir. Diğer yandan, kimyasal gübrelerin bilinçsizce ve aşırı kullanımı da zaman içinde toprağı çoraklaştırmakta ve yine doğal çevrim ile gerek su kirlenmesi ve gerekse diğer etkileri ile olumsuzluklar yaratmaktadır. Alıcı ortamlara göre su kirliliği dörde ayrılır.</a:t>
            </a:r>
          </a:p>
        </p:txBody>
      </p:sp>
    </p:spTree>
    <p:extLst>
      <p:ext uri="{BB962C8B-B14F-4D97-AF65-F5344CB8AC3E}">
        <p14:creationId xmlns:p14="http://schemas.microsoft.com/office/powerpoint/2010/main" val="3453438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251520" y="1600200"/>
            <a:ext cx="8784976" cy="5141168"/>
          </a:xfrm>
        </p:spPr>
        <p:txBody>
          <a:bodyPr>
            <a:normAutofit fontScale="77500" lnSpcReduction="20000"/>
          </a:bodyPr>
          <a:lstStyle/>
          <a:p>
            <a:pPr marL="0" indent="0" algn="just">
              <a:buNone/>
            </a:pPr>
            <a:r>
              <a:rPr lang="tr-TR" b="1" dirty="0"/>
              <a:t>Akarsu Kirlilik Sınıfları </a:t>
            </a:r>
          </a:p>
          <a:p>
            <a:pPr marL="0" indent="0" algn="just">
              <a:buNone/>
            </a:pPr>
            <a:r>
              <a:rPr lang="tr-TR" dirty="0"/>
              <a:t>Sağlıklı temiz bir akarsuda bitki ve hayvan gelişimiyle ilgili olarak ekolojik bir denge bulunduğu bilinen bir gerçektir. Evsel, endüstriyel ve tarımsal kirlenme bu dengenin değişmesine neden olur. Akarsuya verilen kirleticilerin seyreltilmesi ve taşıma üzerinde sonuç açısından önemli bir etken, akarsuyun debisidir. Yani bir akarsuyun debisi suyun kalitesi ve kirlilik toleransı açısından oldukça önemlidir. Su Kirliliği Kontrol Yönetmeliği’ne göre </a:t>
            </a:r>
            <a:r>
              <a:rPr lang="tr-TR" dirty="0" smtClean="0"/>
              <a:t>kıta içi </a:t>
            </a:r>
            <a:r>
              <a:rPr lang="tr-TR" dirty="0"/>
              <a:t>yüzeysel su kategorisine göre akarsular, 4 ana sınıfa ayrılmıştır. Buna göre; </a:t>
            </a:r>
          </a:p>
          <a:p>
            <a:pPr marL="0" indent="0" algn="just">
              <a:buNone/>
            </a:pPr>
            <a:r>
              <a:rPr lang="tr-TR" dirty="0"/>
              <a:t> </a:t>
            </a:r>
          </a:p>
          <a:p>
            <a:pPr marL="0" indent="0" algn="just">
              <a:buNone/>
            </a:pPr>
            <a:r>
              <a:rPr lang="tr-TR" b="1" dirty="0" err="1"/>
              <a:t>I.Sınıf</a:t>
            </a:r>
            <a:r>
              <a:rPr lang="tr-TR" b="1" dirty="0"/>
              <a:t> : Yüksek kaliteli su, </a:t>
            </a:r>
            <a:endParaRPr lang="tr-TR" dirty="0"/>
          </a:p>
          <a:p>
            <a:pPr marL="0" indent="0" algn="just">
              <a:buNone/>
            </a:pPr>
            <a:r>
              <a:rPr lang="tr-TR" b="1" dirty="0" err="1"/>
              <a:t>II.Sınıf</a:t>
            </a:r>
            <a:r>
              <a:rPr lang="tr-TR" b="1" dirty="0"/>
              <a:t> : Az kirlenmiş su, </a:t>
            </a:r>
            <a:endParaRPr lang="tr-TR" dirty="0"/>
          </a:p>
          <a:p>
            <a:pPr marL="0" indent="0" algn="just">
              <a:buNone/>
            </a:pPr>
            <a:r>
              <a:rPr lang="tr-TR" b="1" dirty="0"/>
              <a:t>III. Sınıf : Kirli su, </a:t>
            </a:r>
            <a:endParaRPr lang="tr-TR" dirty="0"/>
          </a:p>
          <a:p>
            <a:pPr marL="0" indent="0" algn="just">
              <a:buNone/>
            </a:pPr>
            <a:r>
              <a:rPr lang="tr-TR" b="1" dirty="0" err="1"/>
              <a:t>IV.Sınıf</a:t>
            </a:r>
            <a:r>
              <a:rPr lang="tr-TR" b="1" dirty="0"/>
              <a:t> : Çok kirlenmiş su</a:t>
            </a:r>
            <a:r>
              <a:rPr lang="tr-TR" dirty="0"/>
              <a:t> olarak tanımlanmaktadır.</a:t>
            </a:r>
          </a:p>
          <a:p>
            <a:pPr marL="0" indent="0" algn="just">
              <a:buNone/>
            </a:pPr>
            <a:r>
              <a:rPr lang="tr-TR" dirty="0"/>
              <a:t> </a:t>
            </a:r>
          </a:p>
          <a:p>
            <a:pPr marL="0" indent="0" algn="just">
              <a:buNone/>
            </a:pPr>
            <a:endParaRPr lang="tr-TR" dirty="0"/>
          </a:p>
        </p:txBody>
      </p:sp>
    </p:spTree>
    <p:extLst>
      <p:ext uri="{BB962C8B-B14F-4D97-AF65-F5344CB8AC3E}">
        <p14:creationId xmlns:p14="http://schemas.microsoft.com/office/powerpoint/2010/main" val="28461753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yan">
  <a:themeElements>
    <a:clrScheme name="Medy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y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y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TotalTime>
  <Words>507</Words>
  <Application>Microsoft Office PowerPoint</Application>
  <PresentationFormat>Ekran Gösterisi (4:3)</PresentationFormat>
  <Paragraphs>21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Medyan</vt:lpstr>
      <vt:lpstr>Su kirliliğinin kontrolü</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2</cp:revision>
  <dcterms:created xsi:type="dcterms:W3CDTF">2019-04-28T14:27:26Z</dcterms:created>
  <dcterms:modified xsi:type="dcterms:W3CDTF">2019-04-28T14:29:33Z</dcterms:modified>
</cp:coreProperties>
</file>