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48B15AD-894D-4B12-94AD-7C87E7FED38F}"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52A171-6A30-4E6D-9A17-78A2CD9EE382}" type="slidenum">
              <a:rPr lang="tr-TR" smtClean="0"/>
              <a:t>‹#›</a:t>
            </a:fld>
            <a:endParaRPr lang="tr-TR"/>
          </a:p>
        </p:txBody>
      </p:sp>
    </p:spTree>
    <p:extLst>
      <p:ext uri="{BB962C8B-B14F-4D97-AF65-F5344CB8AC3E}">
        <p14:creationId xmlns:p14="http://schemas.microsoft.com/office/powerpoint/2010/main" val="489984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48B15AD-894D-4B12-94AD-7C87E7FED38F}"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52A171-6A30-4E6D-9A17-78A2CD9EE382}" type="slidenum">
              <a:rPr lang="tr-TR" smtClean="0"/>
              <a:t>‹#›</a:t>
            </a:fld>
            <a:endParaRPr lang="tr-TR"/>
          </a:p>
        </p:txBody>
      </p:sp>
    </p:spTree>
    <p:extLst>
      <p:ext uri="{BB962C8B-B14F-4D97-AF65-F5344CB8AC3E}">
        <p14:creationId xmlns:p14="http://schemas.microsoft.com/office/powerpoint/2010/main" val="1959693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48B15AD-894D-4B12-94AD-7C87E7FED38F}"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52A171-6A30-4E6D-9A17-78A2CD9EE382}" type="slidenum">
              <a:rPr lang="tr-TR" smtClean="0"/>
              <a:t>‹#›</a:t>
            </a:fld>
            <a:endParaRPr lang="tr-TR"/>
          </a:p>
        </p:txBody>
      </p:sp>
    </p:spTree>
    <p:extLst>
      <p:ext uri="{BB962C8B-B14F-4D97-AF65-F5344CB8AC3E}">
        <p14:creationId xmlns:p14="http://schemas.microsoft.com/office/powerpoint/2010/main" val="2054266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48B15AD-894D-4B12-94AD-7C87E7FED38F}"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52A171-6A30-4E6D-9A17-78A2CD9EE382}" type="slidenum">
              <a:rPr lang="tr-TR" smtClean="0"/>
              <a:t>‹#›</a:t>
            </a:fld>
            <a:endParaRPr lang="tr-TR"/>
          </a:p>
        </p:txBody>
      </p:sp>
    </p:spTree>
    <p:extLst>
      <p:ext uri="{BB962C8B-B14F-4D97-AF65-F5344CB8AC3E}">
        <p14:creationId xmlns:p14="http://schemas.microsoft.com/office/powerpoint/2010/main" val="548180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48B15AD-894D-4B12-94AD-7C87E7FED38F}"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52A171-6A30-4E6D-9A17-78A2CD9EE382}" type="slidenum">
              <a:rPr lang="tr-TR" smtClean="0"/>
              <a:t>‹#›</a:t>
            </a:fld>
            <a:endParaRPr lang="tr-TR"/>
          </a:p>
        </p:txBody>
      </p:sp>
    </p:spTree>
    <p:extLst>
      <p:ext uri="{BB962C8B-B14F-4D97-AF65-F5344CB8AC3E}">
        <p14:creationId xmlns:p14="http://schemas.microsoft.com/office/powerpoint/2010/main" val="2849489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48B15AD-894D-4B12-94AD-7C87E7FED38F}"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52A171-6A30-4E6D-9A17-78A2CD9EE382}" type="slidenum">
              <a:rPr lang="tr-TR" smtClean="0"/>
              <a:t>‹#›</a:t>
            </a:fld>
            <a:endParaRPr lang="tr-TR"/>
          </a:p>
        </p:txBody>
      </p:sp>
    </p:spTree>
    <p:extLst>
      <p:ext uri="{BB962C8B-B14F-4D97-AF65-F5344CB8AC3E}">
        <p14:creationId xmlns:p14="http://schemas.microsoft.com/office/powerpoint/2010/main" val="1519887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48B15AD-894D-4B12-94AD-7C87E7FED38F}" type="datetimeFigureOut">
              <a:rPr lang="tr-TR" smtClean="0"/>
              <a:t>7.12.2020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A52A171-6A30-4E6D-9A17-78A2CD9EE382}" type="slidenum">
              <a:rPr lang="tr-TR" smtClean="0"/>
              <a:t>‹#›</a:t>
            </a:fld>
            <a:endParaRPr lang="tr-TR"/>
          </a:p>
        </p:txBody>
      </p:sp>
    </p:spTree>
    <p:extLst>
      <p:ext uri="{BB962C8B-B14F-4D97-AF65-F5344CB8AC3E}">
        <p14:creationId xmlns:p14="http://schemas.microsoft.com/office/powerpoint/2010/main" val="2229480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48B15AD-894D-4B12-94AD-7C87E7FED38F}" type="datetimeFigureOut">
              <a:rPr lang="tr-TR" smtClean="0"/>
              <a:t>7.12.2020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A52A171-6A30-4E6D-9A17-78A2CD9EE382}" type="slidenum">
              <a:rPr lang="tr-TR" smtClean="0"/>
              <a:t>‹#›</a:t>
            </a:fld>
            <a:endParaRPr lang="tr-TR"/>
          </a:p>
        </p:txBody>
      </p:sp>
    </p:spTree>
    <p:extLst>
      <p:ext uri="{BB962C8B-B14F-4D97-AF65-F5344CB8AC3E}">
        <p14:creationId xmlns:p14="http://schemas.microsoft.com/office/powerpoint/2010/main" val="1201807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48B15AD-894D-4B12-94AD-7C87E7FED38F}" type="datetimeFigureOut">
              <a:rPr lang="tr-TR" smtClean="0"/>
              <a:t>7.12.2020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A52A171-6A30-4E6D-9A17-78A2CD9EE382}" type="slidenum">
              <a:rPr lang="tr-TR" smtClean="0"/>
              <a:t>‹#›</a:t>
            </a:fld>
            <a:endParaRPr lang="tr-TR"/>
          </a:p>
        </p:txBody>
      </p:sp>
    </p:spTree>
    <p:extLst>
      <p:ext uri="{BB962C8B-B14F-4D97-AF65-F5344CB8AC3E}">
        <p14:creationId xmlns:p14="http://schemas.microsoft.com/office/powerpoint/2010/main" val="3766813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48B15AD-894D-4B12-94AD-7C87E7FED38F}"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52A171-6A30-4E6D-9A17-78A2CD9EE382}" type="slidenum">
              <a:rPr lang="tr-TR" smtClean="0"/>
              <a:t>‹#›</a:t>
            </a:fld>
            <a:endParaRPr lang="tr-TR"/>
          </a:p>
        </p:txBody>
      </p:sp>
    </p:spTree>
    <p:extLst>
      <p:ext uri="{BB962C8B-B14F-4D97-AF65-F5344CB8AC3E}">
        <p14:creationId xmlns:p14="http://schemas.microsoft.com/office/powerpoint/2010/main" val="3094417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48B15AD-894D-4B12-94AD-7C87E7FED38F}"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52A171-6A30-4E6D-9A17-78A2CD9EE382}" type="slidenum">
              <a:rPr lang="tr-TR" smtClean="0"/>
              <a:t>‹#›</a:t>
            </a:fld>
            <a:endParaRPr lang="tr-TR"/>
          </a:p>
        </p:txBody>
      </p:sp>
    </p:spTree>
    <p:extLst>
      <p:ext uri="{BB962C8B-B14F-4D97-AF65-F5344CB8AC3E}">
        <p14:creationId xmlns:p14="http://schemas.microsoft.com/office/powerpoint/2010/main" val="314608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8B15AD-894D-4B12-94AD-7C87E7FED38F}" type="datetimeFigureOut">
              <a:rPr lang="tr-TR" smtClean="0"/>
              <a:t>7.12.2020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52A171-6A30-4E6D-9A17-78A2CD9EE382}" type="slidenum">
              <a:rPr lang="tr-TR" smtClean="0"/>
              <a:t>‹#›</a:t>
            </a:fld>
            <a:endParaRPr lang="tr-TR"/>
          </a:p>
        </p:txBody>
      </p:sp>
    </p:spTree>
    <p:extLst>
      <p:ext uri="{BB962C8B-B14F-4D97-AF65-F5344CB8AC3E}">
        <p14:creationId xmlns:p14="http://schemas.microsoft.com/office/powerpoint/2010/main" val="42521831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5374103" y="3244334"/>
            <a:ext cx="1443793" cy="369332"/>
          </a:xfrm>
          <a:prstGeom prst="rect">
            <a:avLst/>
          </a:prstGeom>
        </p:spPr>
        <p:txBody>
          <a:bodyPr wrap="none">
            <a:spAutoFit/>
          </a:bodyPr>
          <a:lstStyle/>
          <a:p>
            <a:r>
              <a:rPr lang="tr-TR" dirty="0" smtClean="0"/>
              <a:t>Management</a:t>
            </a:r>
            <a:endParaRPr lang="tr-TR" dirty="0"/>
          </a:p>
        </p:txBody>
      </p:sp>
    </p:spTree>
    <p:extLst>
      <p:ext uri="{BB962C8B-B14F-4D97-AF65-F5344CB8AC3E}">
        <p14:creationId xmlns:p14="http://schemas.microsoft.com/office/powerpoint/2010/main" val="4134563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048000" y="2690336"/>
            <a:ext cx="6096000" cy="1477328"/>
          </a:xfrm>
          <a:prstGeom prst="rect">
            <a:avLst/>
          </a:prstGeom>
        </p:spPr>
        <p:txBody>
          <a:bodyPr>
            <a:spAutoFit/>
          </a:bodyPr>
          <a:lstStyle/>
          <a:p>
            <a:r>
              <a:rPr lang="en-US" dirty="0" smtClean="0"/>
              <a:t>In the absence of a specific correctable </a:t>
            </a:r>
            <a:r>
              <a:rPr lang="en-US" dirty="0" err="1" smtClean="0"/>
              <a:t>aetiology</a:t>
            </a:r>
            <a:r>
              <a:rPr lang="en-US" dirty="0" smtClean="0"/>
              <a:t>, the management of erectile dysfunction is largely empirical and performed in a step-wise manner. That is, initial treatment is based on lifestyle modification followed by first-line therapies using PDE5 inhibitors and vacuum erection devices (VEDs). </a:t>
            </a:r>
            <a:endParaRPr lang="tr-TR" dirty="0"/>
          </a:p>
        </p:txBody>
      </p:sp>
    </p:spTree>
    <p:extLst>
      <p:ext uri="{BB962C8B-B14F-4D97-AF65-F5344CB8AC3E}">
        <p14:creationId xmlns:p14="http://schemas.microsoft.com/office/powerpoint/2010/main" val="1793471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967335"/>
            <a:ext cx="6096000" cy="1477328"/>
          </a:xfrm>
          <a:prstGeom prst="rect">
            <a:avLst/>
          </a:prstGeom>
        </p:spPr>
        <p:txBody>
          <a:bodyPr>
            <a:spAutoFit/>
          </a:bodyPr>
          <a:lstStyle/>
          <a:p>
            <a:r>
              <a:rPr lang="en-US" dirty="0" smtClean="0"/>
              <a:t>Second-line therapies consist of an </a:t>
            </a:r>
            <a:r>
              <a:rPr lang="en-US" dirty="0" err="1" smtClean="0"/>
              <a:t>intraurethral</a:t>
            </a:r>
            <a:r>
              <a:rPr lang="en-US" dirty="0" smtClean="0"/>
              <a:t> suppository (IUS) of prostaglandin E1 (</a:t>
            </a:r>
            <a:r>
              <a:rPr lang="en-US" dirty="0" err="1" smtClean="0"/>
              <a:t>alprostadil</a:t>
            </a:r>
            <a:r>
              <a:rPr lang="en-US" dirty="0" smtClean="0"/>
              <a:t>) and </a:t>
            </a:r>
            <a:r>
              <a:rPr lang="en-US" dirty="0" err="1" smtClean="0"/>
              <a:t>intracavernosal</a:t>
            </a:r>
            <a:r>
              <a:rPr lang="en-US" dirty="0" smtClean="0"/>
              <a:t> injection (ICI) with vasoactive</a:t>
            </a:r>
            <a:r>
              <a:rPr lang="tr-TR" dirty="0" smtClean="0"/>
              <a:t> </a:t>
            </a:r>
            <a:r>
              <a:rPr lang="en-US" dirty="0" smtClean="0"/>
              <a:t>substances. Surgical intervention is reserved as the final option after conservative options have been discussed or attempted.</a:t>
            </a:r>
            <a:endParaRPr lang="tr-TR" dirty="0"/>
          </a:p>
        </p:txBody>
      </p:sp>
    </p:spTree>
    <p:extLst>
      <p:ext uri="{BB962C8B-B14F-4D97-AF65-F5344CB8AC3E}">
        <p14:creationId xmlns:p14="http://schemas.microsoft.com/office/powerpoint/2010/main" val="2632503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975917" y="3244334"/>
            <a:ext cx="2240165" cy="369332"/>
          </a:xfrm>
          <a:prstGeom prst="rect">
            <a:avLst/>
          </a:prstGeom>
        </p:spPr>
        <p:txBody>
          <a:bodyPr wrap="none">
            <a:spAutoFit/>
          </a:bodyPr>
          <a:lstStyle/>
          <a:p>
            <a:r>
              <a:rPr lang="tr-TR" dirty="0" err="1" smtClean="0"/>
              <a:t>Lifestyle</a:t>
            </a:r>
            <a:r>
              <a:rPr lang="tr-TR" dirty="0" smtClean="0"/>
              <a:t> </a:t>
            </a:r>
            <a:r>
              <a:rPr lang="tr-TR" dirty="0" err="1" smtClean="0"/>
              <a:t>modification</a:t>
            </a:r>
            <a:r>
              <a:rPr lang="tr-TR" dirty="0" smtClean="0"/>
              <a:t> </a:t>
            </a:r>
            <a:endParaRPr lang="tr-TR" dirty="0"/>
          </a:p>
        </p:txBody>
      </p:sp>
    </p:spTree>
    <p:extLst>
      <p:ext uri="{BB962C8B-B14F-4D97-AF65-F5344CB8AC3E}">
        <p14:creationId xmlns:p14="http://schemas.microsoft.com/office/powerpoint/2010/main" val="298314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22713" y="1720840"/>
            <a:ext cx="8221287" cy="2308324"/>
          </a:xfrm>
          <a:prstGeom prst="rect">
            <a:avLst/>
          </a:prstGeom>
        </p:spPr>
        <p:txBody>
          <a:bodyPr wrap="square">
            <a:spAutoFit/>
          </a:bodyPr>
          <a:lstStyle/>
          <a:p>
            <a:r>
              <a:rPr lang="en-US" dirty="0" smtClean="0"/>
              <a:t>Lifestyle modifications can have a major role in managing erectile dysfunction, especially in the younger patient. The physician can identify reversible risk factors that contribute to the patient’s erectile dysfunction, such as medications, poor diet, low exercise, </a:t>
            </a:r>
            <a:r>
              <a:rPr lang="en-US" dirty="0" err="1" smtClean="0"/>
              <a:t>endocrinopathies</a:t>
            </a:r>
            <a:r>
              <a:rPr lang="en-US" dirty="0" smtClean="0"/>
              <a:t> and anxiety. Although epidemiological evidence seems to support a role for lifestyle factors in erectile dysfunction, limited data are available, suggesting that the treatment of underlying risk factors and coexisting illnesses will ultimately improve erectile dysfunction110. The major limitation remains the paucity of interventional studies assessing the effect of lifestyle changes on erectile function.</a:t>
            </a:r>
            <a:endParaRPr lang="tr-TR" dirty="0"/>
          </a:p>
        </p:txBody>
      </p:sp>
    </p:spTree>
    <p:extLst>
      <p:ext uri="{BB962C8B-B14F-4D97-AF65-F5344CB8AC3E}">
        <p14:creationId xmlns:p14="http://schemas.microsoft.com/office/powerpoint/2010/main" val="2043817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551837"/>
            <a:ext cx="6096000" cy="1754326"/>
          </a:xfrm>
          <a:prstGeom prst="rect">
            <a:avLst/>
          </a:prstGeom>
        </p:spPr>
        <p:txBody>
          <a:bodyPr>
            <a:spAutoFit/>
          </a:bodyPr>
          <a:lstStyle/>
          <a:p>
            <a:r>
              <a:rPr lang="en-US" dirty="0" smtClean="0"/>
              <a:t>The available data support the recommendation that adults should do 30 minutes of moderate-intensity aerobic activity most days of the week110. Weight loss in obese men, and switching from a Western diet to a Mediterranean diet, plus exercise, has been shown to improve erectile dysfunction outcomes111–113. </a:t>
            </a:r>
            <a:endParaRPr lang="tr-TR" dirty="0"/>
          </a:p>
        </p:txBody>
      </p:sp>
    </p:spTree>
    <p:extLst>
      <p:ext uri="{BB962C8B-B14F-4D97-AF65-F5344CB8AC3E}">
        <p14:creationId xmlns:p14="http://schemas.microsoft.com/office/powerpoint/2010/main" val="57465431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248</Words>
  <Application>Microsoft Office PowerPoint</Application>
  <PresentationFormat>Geniş ekran</PresentationFormat>
  <Paragraphs>6</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Serap GÜR</dc:creator>
  <cp:lastModifiedBy>Serap GÜR</cp:lastModifiedBy>
  <cp:revision>1</cp:revision>
  <dcterms:created xsi:type="dcterms:W3CDTF">2020-12-07T08:32:07Z</dcterms:created>
  <dcterms:modified xsi:type="dcterms:W3CDTF">2020-12-07T08:32:31Z</dcterms:modified>
</cp:coreProperties>
</file>