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İkizkenar Üçgen"/>
          <p:cNvSpPr/>
          <p:nvPr/>
        </p:nvSpPr>
        <p:spPr>
          <a:xfrm rot="16200000">
            <a:off x="10387963" y="5038579"/>
            <a:ext cx="1892949" cy="1725637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720726" y="776289"/>
            <a:ext cx="10750549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720726" y="2250280"/>
            <a:ext cx="10750549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1828800" y="6012657"/>
            <a:ext cx="77216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733C8A12-4A97-417E-9B9F-C74B61BAD952}" type="datetimeFigureOut">
              <a:rPr lang="en-GB" smtClean="0"/>
              <a:pPr/>
              <a:t>16/05/2018</a:t>
            </a:fld>
            <a:endParaRPr lang="en-GB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1828800" y="5650705"/>
            <a:ext cx="77216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GB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189663" y="5752308"/>
            <a:ext cx="67056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87FE935A-4BA0-4B5C-989E-4AAB680CA4C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C8A12-4A97-417E-9B9F-C74B61BAD952}" type="datetimeFigureOut">
              <a:rPr lang="en-GB" smtClean="0"/>
              <a:pPr/>
              <a:t>16/05/2018</a:t>
            </a:fld>
            <a:endParaRPr lang="en-GB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E935A-4BA0-4B5C-989E-4AAB680CA4C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9042400" y="381000"/>
            <a:ext cx="2540000" cy="5486400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381000"/>
            <a:ext cx="8331200" cy="5486400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C8A12-4A97-417E-9B9F-C74B61BAD952}" type="datetimeFigureOut">
              <a:rPr lang="en-GB" smtClean="0"/>
              <a:pPr/>
              <a:t>16/05/2018</a:t>
            </a:fld>
            <a:endParaRPr lang="en-GB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E935A-4BA0-4B5C-989E-4AAB680CA4C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67494"/>
            <a:ext cx="10972800" cy="1399032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09600" y="1882808"/>
            <a:ext cx="109728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048"/>
            <a:ext cx="2844800" cy="301752"/>
          </a:xfrm>
        </p:spPr>
        <p:txBody>
          <a:bodyPr/>
          <a:lstStyle/>
          <a:p>
            <a:fld id="{733C8A12-4A97-417E-9B9F-C74B61BAD952}" type="datetimeFigureOut">
              <a:rPr lang="en-GB" smtClean="0"/>
              <a:pPr/>
              <a:t>16/05/2018</a:t>
            </a:fld>
            <a:endParaRPr lang="en-GB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70"/>
            <a:ext cx="5680075" cy="300831"/>
          </a:xfrm>
        </p:spPr>
        <p:txBody>
          <a:bodyPr/>
          <a:lstStyle/>
          <a:p>
            <a:endParaRPr lang="en-GB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E935A-4BA0-4B5C-989E-4AAB680CA4C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 Üçgen"/>
          <p:cNvSpPr/>
          <p:nvPr/>
        </p:nvSpPr>
        <p:spPr>
          <a:xfrm flipV="1">
            <a:off x="9379" y="7035"/>
            <a:ext cx="12173243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İkizkenar Üçgen"/>
          <p:cNvSpPr/>
          <p:nvPr/>
        </p:nvSpPr>
        <p:spPr>
          <a:xfrm rot="5400000" flipV="1">
            <a:off x="10387963" y="93786"/>
            <a:ext cx="1892949" cy="1725637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9274176" y="6477000"/>
            <a:ext cx="2844800" cy="304800"/>
          </a:xfrm>
        </p:spPr>
        <p:txBody>
          <a:bodyPr/>
          <a:lstStyle/>
          <a:p>
            <a:fld id="{733C8A12-4A97-417E-9B9F-C74B61BAD952}" type="datetimeFigureOut">
              <a:rPr lang="en-GB" smtClean="0"/>
              <a:pPr/>
              <a:t>16/05/2018</a:t>
            </a:fld>
            <a:endParaRPr lang="en-GB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3492501" y="6480970"/>
            <a:ext cx="5680075" cy="300831"/>
          </a:xfrm>
        </p:spPr>
        <p:txBody>
          <a:bodyPr/>
          <a:lstStyle/>
          <a:p>
            <a:endParaRPr lang="en-GB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268075" y="809625"/>
            <a:ext cx="670560" cy="300831"/>
          </a:xfrm>
        </p:spPr>
        <p:txBody>
          <a:bodyPr/>
          <a:lstStyle/>
          <a:p>
            <a:fld id="{87FE935A-4BA0-4B5C-989E-4AAB680CA4CF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11" name="10 Düz Bağlayıcı"/>
          <p:cNvCxnSpPr/>
          <p:nvPr/>
        </p:nvCxnSpPr>
        <p:spPr>
          <a:xfrm rot="10800000">
            <a:off x="8625059" y="9381"/>
            <a:ext cx="3563815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Düz Bağlayıcı"/>
          <p:cNvCxnSpPr/>
          <p:nvPr/>
        </p:nvCxnSpPr>
        <p:spPr>
          <a:xfrm flipV="1">
            <a:off x="0" y="7035"/>
            <a:ext cx="12182621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8000" y="271465"/>
            <a:ext cx="9652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08000" y="1633536"/>
            <a:ext cx="51816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722438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722438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4800" cy="301752"/>
          </a:xfrm>
        </p:spPr>
        <p:txBody>
          <a:bodyPr/>
          <a:lstStyle/>
          <a:p>
            <a:fld id="{733C8A12-4A97-417E-9B9F-C74B61BAD952}" type="datetimeFigureOut">
              <a:rPr lang="en-GB" smtClean="0"/>
              <a:pPr/>
              <a:t>16/05/2018</a:t>
            </a:fld>
            <a:endParaRPr lang="en-GB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69"/>
            <a:ext cx="5680075" cy="301752"/>
          </a:xfrm>
        </p:spPr>
        <p:txBody>
          <a:bodyPr/>
          <a:lstStyle/>
          <a:p>
            <a:endParaRPr lang="en-GB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0969"/>
            <a:ext cx="670560" cy="301752"/>
          </a:xfrm>
        </p:spPr>
        <p:txBody>
          <a:bodyPr/>
          <a:lstStyle/>
          <a:p>
            <a:fld id="{87FE935A-4BA0-4B5C-989E-4AAB680CA4C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30931" y="290732"/>
            <a:ext cx="14224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820008" y="290732"/>
            <a:ext cx="774699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1820008" y="3427124"/>
            <a:ext cx="774699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2696307" y="290732"/>
            <a:ext cx="9144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2696307" y="3427124"/>
            <a:ext cx="9144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0736" cy="301752"/>
          </a:xfrm>
        </p:spPr>
        <p:txBody>
          <a:bodyPr/>
          <a:lstStyle/>
          <a:p>
            <a:fld id="{733C8A12-4A97-417E-9B9F-C74B61BAD952}" type="datetimeFigureOut">
              <a:rPr lang="en-GB" smtClean="0"/>
              <a:pPr/>
              <a:t>16/05/2018</a:t>
            </a:fld>
            <a:endParaRPr lang="en-GB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69"/>
            <a:ext cx="5681472" cy="301752"/>
          </a:xfrm>
        </p:spPr>
        <p:txBody>
          <a:bodyPr/>
          <a:lstStyle/>
          <a:p>
            <a:endParaRPr lang="en-GB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3096"/>
            <a:ext cx="670560" cy="301752"/>
          </a:xfrm>
        </p:spPr>
        <p:txBody>
          <a:bodyPr/>
          <a:lstStyle>
            <a:lvl1pPr algn="ctr">
              <a:defRPr/>
            </a:lvl1pPr>
          </a:lstStyle>
          <a:p>
            <a:fld id="{87FE935A-4BA0-4B5C-989E-4AAB680CA4C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C8A12-4A97-417E-9B9F-C74B61BAD952}" type="datetimeFigureOut">
              <a:rPr lang="en-GB" smtClean="0"/>
              <a:pPr/>
              <a:t>16/05/2018</a:t>
            </a:fld>
            <a:endParaRPr lang="en-GB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E935A-4BA0-4B5C-989E-4AAB680CA4C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4800" cy="301752"/>
          </a:xfrm>
        </p:spPr>
        <p:txBody>
          <a:bodyPr/>
          <a:lstStyle/>
          <a:p>
            <a:fld id="{733C8A12-4A97-417E-9B9F-C74B61BAD952}" type="datetimeFigureOut">
              <a:rPr lang="en-GB" smtClean="0"/>
              <a:pPr/>
              <a:t>16/05/2018</a:t>
            </a:fld>
            <a:endParaRPr lang="en-GB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1891"/>
            <a:ext cx="5680075" cy="300831"/>
          </a:xfrm>
        </p:spPr>
        <p:txBody>
          <a:bodyPr/>
          <a:lstStyle/>
          <a:p>
            <a:endParaRPr lang="en-GB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0969"/>
            <a:ext cx="670560" cy="301752"/>
          </a:xfrm>
        </p:spPr>
        <p:txBody>
          <a:bodyPr/>
          <a:lstStyle/>
          <a:p>
            <a:fld id="{87FE935A-4BA0-4B5C-989E-4AAB680CA4C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92608" y="367664"/>
            <a:ext cx="12192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1514475" y="367664"/>
            <a:ext cx="32512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868333" y="320040"/>
            <a:ext cx="7034784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8371968" y="6556248"/>
            <a:ext cx="2844800" cy="301752"/>
          </a:xfrm>
        </p:spPr>
        <p:txBody>
          <a:bodyPr/>
          <a:lstStyle>
            <a:lvl1pPr>
              <a:defRPr sz="900"/>
            </a:lvl1pPr>
          </a:lstStyle>
          <a:p>
            <a:fld id="{733C8A12-4A97-417E-9B9F-C74B61BAD952}" type="datetimeFigureOut">
              <a:rPr lang="en-GB" smtClean="0"/>
              <a:pPr/>
              <a:t>16/05/2018</a:t>
            </a:fld>
            <a:endParaRPr lang="en-GB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514475" y="6556248"/>
            <a:ext cx="6857493" cy="301752"/>
          </a:xfrm>
        </p:spPr>
        <p:txBody>
          <a:bodyPr/>
          <a:lstStyle>
            <a:lvl1pPr>
              <a:defRPr sz="900"/>
            </a:lvl1pPr>
          </a:lstStyle>
          <a:p>
            <a:endParaRPr lang="en-GB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214101" y="6556248"/>
            <a:ext cx="670560" cy="301752"/>
          </a:xfrm>
        </p:spPr>
        <p:txBody>
          <a:bodyPr/>
          <a:lstStyle>
            <a:lvl1pPr>
              <a:defRPr sz="900"/>
            </a:lvl1pPr>
          </a:lstStyle>
          <a:p>
            <a:fld id="{87FE935A-4BA0-4B5C-989E-4AAB680CA4C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92608" y="150896"/>
            <a:ext cx="12192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517649" y="373966"/>
            <a:ext cx="9777984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524000" y="5867400"/>
            <a:ext cx="9777984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8144256" y="6556248"/>
            <a:ext cx="2804160" cy="301752"/>
          </a:xfrm>
        </p:spPr>
        <p:txBody>
          <a:bodyPr/>
          <a:lstStyle>
            <a:lvl1pPr>
              <a:defRPr sz="900"/>
            </a:lvl1pPr>
          </a:lstStyle>
          <a:p>
            <a:fld id="{733C8A12-4A97-417E-9B9F-C74B61BAD952}" type="datetimeFigureOut">
              <a:rPr lang="en-GB" smtClean="0"/>
              <a:pPr/>
              <a:t>16/05/2018</a:t>
            </a:fld>
            <a:endParaRPr lang="en-GB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560576" y="6557169"/>
            <a:ext cx="6597429" cy="301752"/>
          </a:xfrm>
        </p:spPr>
        <p:txBody>
          <a:bodyPr/>
          <a:lstStyle>
            <a:lvl1pPr>
              <a:defRPr sz="900"/>
            </a:lvl1pPr>
          </a:lstStyle>
          <a:p>
            <a:endParaRPr lang="en-GB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956256" y="6556248"/>
            <a:ext cx="487680" cy="301752"/>
          </a:xfrm>
        </p:spPr>
        <p:txBody>
          <a:bodyPr/>
          <a:lstStyle>
            <a:lvl1pPr algn="ctr">
              <a:defRPr sz="900"/>
            </a:lvl1pPr>
          </a:lstStyle>
          <a:p>
            <a:fld id="{87FE935A-4BA0-4B5C-989E-4AAB680CA4C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 Üçgen"/>
          <p:cNvSpPr/>
          <p:nvPr/>
        </p:nvSpPr>
        <p:spPr>
          <a:xfrm>
            <a:off x="9379" y="14069"/>
            <a:ext cx="12173243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Düz Bağlayıcı"/>
          <p:cNvCxnSpPr/>
          <p:nvPr/>
        </p:nvCxnSpPr>
        <p:spPr>
          <a:xfrm>
            <a:off x="0" y="7035"/>
            <a:ext cx="12182621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Düz Bağlayıcı"/>
          <p:cNvCxnSpPr/>
          <p:nvPr/>
        </p:nvCxnSpPr>
        <p:spPr>
          <a:xfrm rot="10800000" flipV="1">
            <a:off x="8625059" y="4948410"/>
            <a:ext cx="3563815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609600" y="267494"/>
            <a:ext cx="109728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609600" y="1882808"/>
            <a:ext cx="109728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388608" y="6480969"/>
            <a:ext cx="28448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733C8A12-4A97-417E-9B9F-C74B61BAD952}" type="datetimeFigureOut">
              <a:rPr lang="en-GB" smtClean="0"/>
              <a:pPr/>
              <a:t>16/05/2018</a:t>
            </a:fld>
            <a:endParaRPr lang="en-GB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609600" y="6481891"/>
            <a:ext cx="5680075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119360" y="6480969"/>
            <a:ext cx="67056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87FE935A-4BA0-4B5C-989E-4AAB680CA4CF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Crime and Social Policy	</a:t>
            </a:r>
            <a:endParaRPr lang="en-GB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Dr. Boran A. Mercan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3691366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Crime </a:t>
            </a:r>
            <a:r>
              <a:rPr lang="en-GB" dirty="0" smtClean="0"/>
              <a:t>prevention </a:t>
            </a:r>
            <a:r>
              <a:rPr lang="en-GB" dirty="0" smtClean="0"/>
              <a:t>is not/should not be legitimating </a:t>
            </a:r>
            <a:r>
              <a:rPr lang="en-GB" dirty="0" smtClean="0"/>
              <a:t>for the provision of welfare </a:t>
            </a:r>
            <a:endParaRPr lang="en-GB" dirty="0" smtClean="0"/>
          </a:p>
          <a:p>
            <a:r>
              <a:rPr lang="en-GB" dirty="0" smtClean="0"/>
              <a:t>Otherwise this </a:t>
            </a:r>
            <a:r>
              <a:rPr lang="en-GB" dirty="0" smtClean="0"/>
              <a:t>would </a:t>
            </a:r>
            <a:r>
              <a:rPr lang="en-GB" dirty="0" smtClean="0"/>
              <a:t>implement the provision </a:t>
            </a:r>
            <a:r>
              <a:rPr lang="en-GB" dirty="0" smtClean="0"/>
              <a:t>of </a:t>
            </a:r>
            <a:r>
              <a:rPr lang="en-GB" dirty="0" smtClean="0"/>
              <a:t>benefits and support only in case that those benefits help reduce crime</a:t>
            </a:r>
            <a:r>
              <a:rPr lang="en-GB" dirty="0" smtClean="0"/>
              <a:t>. </a:t>
            </a:r>
            <a:endParaRPr lang="en-GB" dirty="0" smtClean="0"/>
          </a:p>
          <a:p>
            <a:r>
              <a:rPr lang="en-GB" dirty="0" smtClean="0"/>
              <a:t>Hazard of the criminalisation of social policy is to abandon </a:t>
            </a:r>
            <a:r>
              <a:rPr lang="en-GB" dirty="0" smtClean="0"/>
              <a:t>p</a:t>
            </a:r>
            <a:r>
              <a:rPr lang="en-GB" dirty="0" smtClean="0"/>
              <a:t>rogrammes </a:t>
            </a:r>
            <a:r>
              <a:rPr lang="en-GB" dirty="0" smtClean="0"/>
              <a:t>in areas of housing, education, and employment </a:t>
            </a:r>
            <a:r>
              <a:rPr lang="en-GB" dirty="0" smtClean="0"/>
              <a:t>if they are found to be </a:t>
            </a:r>
            <a:r>
              <a:rPr lang="en-GB" dirty="0" smtClean="0"/>
              <a:t>ineffective as a means of crime </a:t>
            </a:r>
            <a:r>
              <a:rPr lang="en-GB" dirty="0" smtClean="0"/>
              <a:t>reduction.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The sudden shrinking of benefits or total abolishment of them  would result </a:t>
            </a:r>
            <a:r>
              <a:rPr lang="en-GB" dirty="0" smtClean="0"/>
              <a:t>in </a:t>
            </a:r>
            <a:r>
              <a:rPr lang="en-GB" dirty="0" smtClean="0"/>
              <a:t>the rising </a:t>
            </a:r>
            <a:r>
              <a:rPr lang="en-GB" dirty="0" smtClean="0"/>
              <a:t>levels of crime </a:t>
            </a:r>
            <a:endParaRPr lang="en-GB" dirty="0" smtClean="0"/>
          </a:p>
          <a:p>
            <a:r>
              <a:rPr lang="en-GB" dirty="0" smtClean="0"/>
              <a:t>people who have no income could resort to </a:t>
            </a:r>
            <a:r>
              <a:rPr lang="en-GB" dirty="0" smtClean="0"/>
              <a:t>criminal behaviour as a means of </a:t>
            </a:r>
            <a:r>
              <a:rPr lang="en-GB" dirty="0" smtClean="0"/>
              <a:t>subsistence and survival. </a:t>
            </a:r>
          </a:p>
          <a:p>
            <a:r>
              <a:rPr lang="en-GB" dirty="0" smtClean="0"/>
              <a:t>A normative position is required....</a:t>
            </a:r>
            <a:endParaRPr lang="en-GB" dirty="0" smtClean="0"/>
          </a:p>
          <a:p>
            <a:r>
              <a:rPr lang="en-GB" dirty="0" smtClean="0"/>
              <a:t>The logic should be as such: Even if a </a:t>
            </a:r>
            <a:r>
              <a:rPr lang="en-GB" dirty="0" smtClean="0"/>
              <a:t>particular </a:t>
            </a:r>
            <a:r>
              <a:rPr lang="en-GB" dirty="0" smtClean="0"/>
              <a:t>social benefit </a:t>
            </a:r>
            <a:r>
              <a:rPr lang="en-GB" dirty="0" smtClean="0"/>
              <a:t>programme </a:t>
            </a:r>
            <a:r>
              <a:rPr lang="en-GB" dirty="0" smtClean="0"/>
              <a:t>appears to stand far away from the desired outcome, it has to be kept due to </a:t>
            </a:r>
            <a:r>
              <a:rPr lang="en-GB" dirty="0" smtClean="0"/>
              <a:t>its potential for crime reduction.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Rodger makes a critical point (2008):</a:t>
            </a:r>
          </a:p>
          <a:p>
            <a:r>
              <a:rPr lang="en-GB" dirty="0" smtClean="0"/>
              <a:t>S</a:t>
            </a:r>
            <a:r>
              <a:rPr lang="en-GB" dirty="0" smtClean="0"/>
              <a:t>ocial </a:t>
            </a:r>
            <a:r>
              <a:rPr lang="en-GB" dirty="0" smtClean="0"/>
              <a:t>policy </a:t>
            </a:r>
            <a:r>
              <a:rPr lang="en-GB" dirty="0" smtClean="0"/>
              <a:t>is crucial </a:t>
            </a:r>
            <a:r>
              <a:rPr lang="en-GB" dirty="0" smtClean="0"/>
              <a:t>to </a:t>
            </a:r>
            <a:r>
              <a:rPr lang="en-GB" dirty="0" smtClean="0"/>
              <a:t>cope with </a:t>
            </a:r>
            <a:r>
              <a:rPr lang="en-GB" dirty="0" smtClean="0"/>
              <a:t>incivility and criminality, </a:t>
            </a:r>
            <a:endParaRPr lang="en-GB" dirty="0" smtClean="0"/>
          </a:p>
          <a:p>
            <a:r>
              <a:rPr lang="en-GB" dirty="0" smtClean="0"/>
              <a:t>the </a:t>
            </a:r>
            <a:r>
              <a:rPr lang="en-GB" dirty="0" smtClean="0"/>
              <a:t>aims of social policy </a:t>
            </a:r>
            <a:r>
              <a:rPr lang="en-GB" dirty="0" smtClean="0"/>
              <a:t>should be different </a:t>
            </a:r>
            <a:r>
              <a:rPr lang="en-GB" dirty="0" smtClean="0"/>
              <a:t>from those of criminal justice. </a:t>
            </a:r>
            <a:endParaRPr lang="en-GB" dirty="0" smtClean="0"/>
          </a:p>
          <a:p>
            <a:r>
              <a:rPr lang="en-GB" dirty="0" smtClean="0"/>
              <a:t>The </a:t>
            </a:r>
            <a:r>
              <a:rPr lang="en-GB" dirty="0" smtClean="0"/>
              <a:t>criminal justice </a:t>
            </a:r>
            <a:r>
              <a:rPr lang="en-GB" dirty="0" smtClean="0"/>
              <a:t>system must focus </a:t>
            </a:r>
            <a:r>
              <a:rPr lang="en-GB" dirty="0" smtClean="0"/>
              <a:t>on </a:t>
            </a:r>
            <a:r>
              <a:rPr lang="en-GB" dirty="0" smtClean="0"/>
              <a:t>the issues of violation of </a:t>
            </a:r>
            <a:r>
              <a:rPr lang="en-GB" dirty="0" smtClean="0"/>
              <a:t>criminal law, </a:t>
            </a:r>
            <a:endParaRPr lang="en-GB" dirty="0" smtClean="0"/>
          </a:p>
          <a:p>
            <a:r>
              <a:rPr lang="en-GB" dirty="0" smtClean="0"/>
              <a:t>and social welfare </a:t>
            </a:r>
            <a:r>
              <a:rPr lang="en-GB" dirty="0" smtClean="0"/>
              <a:t>should </a:t>
            </a:r>
            <a:r>
              <a:rPr lang="en-GB" dirty="0" smtClean="0"/>
              <a:t>be concerned </a:t>
            </a:r>
            <a:r>
              <a:rPr lang="en-GB" smtClean="0"/>
              <a:t>with raising </a:t>
            </a:r>
            <a:r>
              <a:rPr lang="en-GB" dirty="0" smtClean="0"/>
              <a:t>social capital.</a:t>
            </a:r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/>
              <a:t>The Criminalisation of Poverty and Social Policy 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The criminal justice politics and the concern of crime prevention have increasingly transformed the nature of </a:t>
            </a:r>
            <a:r>
              <a:rPr lang="en-GB" dirty="0" smtClean="0"/>
              <a:t>social policy </a:t>
            </a:r>
          </a:p>
          <a:p>
            <a:r>
              <a:rPr lang="en-GB" dirty="0" smtClean="0"/>
              <a:t>Workfare and </a:t>
            </a:r>
            <a:r>
              <a:rPr lang="en-GB" dirty="0" err="1" smtClean="0"/>
              <a:t>prisonfare</a:t>
            </a:r>
            <a:r>
              <a:rPr lang="en-GB" dirty="0" smtClean="0"/>
              <a:t> turned social policy into a means of criminal sanction</a:t>
            </a:r>
            <a:endParaRPr lang="en-GB" dirty="0" smtClean="0"/>
          </a:p>
          <a:p>
            <a:r>
              <a:rPr lang="en-GB" dirty="0" smtClean="0"/>
              <a:t>There </a:t>
            </a:r>
            <a:r>
              <a:rPr lang="en-GB" dirty="0" smtClean="0"/>
              <a:t>is </a:t>
            </a:r>
            <a:r>
              <a:rPr lang="en-GB" dirty="0" smtClean="0"/>
              <a:t>seemingly an irretrievable trend </a:t>
            </a:r>
            <a:r>
              <a:rPr lang="en-GB" dirty="0" smtClean="0"/>
              <a:t>in </a:t>
            </a:r>
            <a:r>
              <a:rPr lang="en-GB" dirty="0" smtClean="0"/>
              <a:t>North </a:t>
            </a:r>
            <a:r>
              <a:rPr lang="en-GB" dirty="0" smtClean="0"/>
              <a:t>America and </a:t>
            </a:r>
            <a:r>
              <a:rPr lang="en-GB" dirty="0" smtClean="0"/>
              <a:t>Europe towards the convergence of criminal and social policies policy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979324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Social policy has been increasingly employed in </a:t>
            </a:r>
            <a:r>
              <a:rPr lang="en-GB" dirty="0" smtClean="0"/>
              <a:t>responding to </a:t>
            </a:r>
            <a:r>
              <a:rPr lang="en-GB" dirty="0" smtClean="0"/>
              <a:t>crime and criminal justice matters</a:t>
            </a:r>
            <a:endParaRPr lang="en-GB" dirty="0" smtClean="0"/>
          </a:p>
          <a:p>
            <a:r>
              <a:rPr lang="en-GB" dirty="0" smtClean="0"/>
              <a:t>Also social work tends to take colour of crime policies</a:t>
            </a:r>
          </a:p>
          <a:p>
            <a:r>
              <a:rPr lang="en-GB" dirty="0" smtClean="0"/>
              <a:t>If social work is put in practice in relation to criminal </a:t>
            </a:r>
            <a:r>
              <a:rPr lang="en-GB" dirty="0" smtClean="0"/>
              <a:t>justice </a:t>
            </a:r>
            <a:r>
              <a:rPr lang="en-GB" dirty="0" smtClean="0"/>
              <a:t>procedure, it underlies the importance of control </a:t>
            </a:r>
            <a:r>
              <a:rPr lang="en-GB" dirty="0" smtClean="0"/>
              <a:t>over care</a:t>
            </a:r>
          </a:p>
          <a:p>
            <a:r>
              <a:rPr lang="en-GB" dirty="0" smtClean="0"/>
              <a:t>To exemplify, child abuse requires child welfare and protection as well as criminal justice </a:t>
            </a:r>
          </a:p>
          <a:p>
            <a:r>
              <a:rPr lang="en-GB" dirty="0" smtClean="0"/>
              <a:t>This put premium on child protection enmeshed with parental care services</a:t>
            </a:r>
            <a:endParaRPr lang="en-GB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Can one legitimate social </a:t>
            </a:r>
            <a:r>
              <a:rPr lang="en-GB" dirty="0" smtClean="0"/>
              <a:t>policy </a:t>
            </a:r>
            <a:r>
              <a:rPr lang="en-GB" dirty="0" smtClean="0"/>
              <a:t>with regard </a:t>
            </a:r>
            <a:r>
              <a:rPr lang="en-GB" dirty="0" smtClean="0"/>
              <a:t>to its </a:t>
            </a:r>
            <a:r>
              <a:rPr lang="en-GB" dirty="0" smtClean="0"/>
              <a:t>crime </a:t>
            </a:r>
            <a:r>
              <a:rPr lang="en-GB" dirty="0" smtClean="0"/>
              <a:t>prevention </a:t>
            </a:r>
            <a:r>
              <a:rPr lang="en-GB" dirty="0" smtClean="0"/>
              <a:t>outcomes?</a:t>
            </a:r>
          </a:p>
          <a:p>
            <a:r>
              <a:rPr lang="en-GB" dirty="0" smtClean="0"/>
              <a:t>This is a critical question.... </a:t>
            </a:r>
          </a:p>
          <a:p>
            <a:r>
              <a:rPr lang="en-GB" dirty="0" smtClean="0"/>
              <a:t>social </a:t>
            </a:r>
            <a:r>
              <a:rPr lang="en-GB" dirty="0" smtClean="0"/>
              <a:t>crime prevention, </a:t>
            </a:r>
            <a:r>
              <a:rPr lang="en-GB" dirty="0" smtClean="0"/>
              <a:t>establishing the </a:t>
            </a:r>
            <a:r>
              <a:rPr lang="en-GB" dirty="0" smtClean="0"/>
              <a:t>relationship between criminology </a:t>
            </a:r>
            <a:r>
              <a:rPr lang="en-GB" dirty="0" smtClean="0"/>
              <a:t>and social policy (</a:t>
            </a:r>
            <a:r>
              <a:rPr lang="en-GB" dirty="0" err="1" smtClean="0"/>
              <a:t>Knepper</a:t>
            </a:r>
            <a:r>
              <a:rPr lang="en-GB" dirty="0" smtClean="0"/>
              <a:t>, 2007). </a:t>
            </a:r>
          </a:p>
          <a:p>
            <a:r>
              <a:rPr lang="en-GB" dirty="0" smtClean="0"/>
              <a:t>For this matter, the aim of crime </a:t>
            </a:r>
            <a:r>
              <a:rPr lang="en-GB" dirty="0" smtClean="0"/>
              <a:t>reduction </a:t>
            </a:r>
            <a:r>
              <a:rPr lang="en-GB" dirty="0" smtClean="0"/>
              <a:t>is introduced into the logic of social policy.</a:t>
            </a:r>
          </a:p>
          <a:p>
            <a:r>
              <a:rPr lang="en-GB" dirty="0" smtClean="0"/>
              <a:t>New form of </a:t>
            </a:r>
            <a:r>
              <a:rPr lang="en-GB" dirty="0" err="1" smtClean="0"/>
              <a:t>governmentality</a:t>
            </a:r>
            <a:r>
              <a:rPr lang="en-GB" dirty="0" smtClean="0"/>
              <a:t> in the global age.</a:t>
            </a:r>
          </a:p>
        </p:txBody>
      </p:sp>
    </p:spTree>
    <p:extLst>
      <p:ext uri="{BB962C8B-B14F-4D97-AF65-F5344CB8AC3E}">
        <p14:creationId xmlns:p14="http://schemas.microsoft.com/office/powerpoint/2010/main" xmlns="" val="41015930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Criminalising social policy mentions a specific case in  </a:t>
            </a:r>
            <a:r>
              <a:rPr lang="en-GB" dirty="0" smtClean="0"/>
              <a:t>which social welfare issues </a:t>
            </a:r>
            <a:r>
              <a:rPr lang="en-GB" dirty="0" smtClean="0"/>
              <a:t>come to be categorised </a:t>
            </a:r>
            <a:r>
              <a:rPr lang="en-GB" dirty="0" smtClean="0"/>
              <a:t>as </a:t>
            </a:r>
            <a:r>
              <a:rPr lang="en-GB" dirty="0" smtClean="0"/>
              <a:t>the problem of crime and criminality</a:t>
            </a:r>
          </a:p>
          <a:p>
            <a:r>
              <a:rPr lang="en-GB" dirty="0" smtClean="0"/>
              <a:t>Some indicators can be identified</a:t>
            </a:r>
            <a:endParaRPr lang="en-GB" dirty="0" smtClean="0"/>
          </a:p>
          <a:p>
            <a:r>
              <a:rPr lang="en-GB" dirty="0" smtClean="0"/>
              <a:t>For instance: income support, housing benefits, employment incentives, social security provisions ARE being replaced by crime reduction policy or</a:t>
            </a:r>
          </a:p>
          <a:p>
            <a:r>
              <a:rPr lang="en-GB" dirty="0" smtClean="0"/>
              <a:t>Crime reduction and the identification of deviancy and problem families occupy a pri</a:t>
            </a:r>
            <a:r>
              <a:rPr lang="en-GB" dirty="0" smtClean="0"/>
              <a:t>mary position in  policy making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8767063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Anti-social behaviour and petty criminality </a:t>
            </a:r>
            <a:r>
              <a:rPr lang="en-GB" dirty="0" smtClean="0"/>
              <a:t>have been seen as the manifestation of non-work in the Western context. </a:t>
            </a:r>
          </a:p>
          <a:p>
            <a:r>
              <a:rPr lang="en-GB" dirty="0" smtClean="0"/>
              <a:t>the disorderly </a:t>
            </a:r>
            <a:r>
              <a:rPr lang="en-GB" dirty="0" smtClean="0"/>
              <a:t>behaviour </a:t>
            </a:r>
            <a:r>
              <a:rPr lang="en-GB" dirty="0" smtClean="0"/>
              <a:t>has challenged the welfare state, but the language </a:t>
            </a:r>
            <a:r>
              <a:rPr lang="en-GB" dirty="0" smtClean="0"/>
              <a:t>of ‘moral regulation’ </a:t>
            </a:r>
            <a:r>
              <a:rPr lang="en-GB" dirty="0" smtClean="0"/>
              <a:t>has overwhelmingly gained momentum in policy-making process </a:t>
            </a:r>
          </a:p>
          <a:p>
            <a:r>
              <a:rPr lang="en-GB" dirty="0" smtClean="0"/>
              <a:t>Moral regulation goes beyond a simple policy jargon, instead  raises a new logic to see socio-economic inequalities. </a:t>
            </a:r>
          </a:p>
          <a:p>
            <a:r>
              <a:rPr lang="en-GB" dirty="0" smtClean="0"/>
              <a:t>Redistributive fiscal-based </a:t>
            </a:r>
            <a:r>
              <a:rPr lang="en-GB" dirty="0" smtClean="0"/>
              <a:t>social policies are </a:t>
            </a:r>
            <a:r>
              <a:rPr lang="en-GB" dirty="0" smtClean="0"/>
              <a:t>no longer favoured, not only by right wing but also left wing politics</a:t>
            </a:r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 smtClean="0"/>
              <a:t>The welfare </a:t>
            </a:r>
            <a:r>
              <a:rPr lang="en-GB" dirty="0" smtClean="0"/>
              <a:t>state </a:t>
            </a:r>
            <a:r>
              <a:rPr lang="en-GB" dirty="0" smtClean="0"/>
              <a:t>retrenchment has been harnessing </a:t>
            </a:r>
            <a:r>
              <a:rPr lang="en-GB" dirty="0" smtClean="0"/>
              <a:t>social policy to </a:t>
            </a:r>
            <a:r>
              <a:rPr lang="en-GB" dirty="0" smtClean="0"/>
              <a:t>the field of criminal </a:t>
            </a:r>
            <a:r>
              <a:rPr lang="en-GB" dirty="0" smtClean="0"/>
              <a:t>justice </a:t>
            </a:r>
            <a:r>
              <a:rPr lang="en-GB" dirty="0" smtClean="0"/>
              <a:t> in tackling </a:t>
            </a:r>
            <a:r>
              <a:rPr lang="en-GB" dirty="0" smtClean="0"/>
              <a:t>the </a:t>
            </a:r>
            <a:r>
              <a:rPr lang="en-GB" dirty="0" smtClean="0"/>
              <a:t>disorderly behaviour, which ensues from </a:t>
            </a:r>
            <a:r>
              <a:rPr lang="en-GB" dirty="0" smtClean="0"/>
              <a:t>the </a:t>
            </a:r>
            <a:r>
              <a:rPr lang="en-GB" dirty="0" smtClean="0"/>
              <a:t>anomie created by market forces and values (Young, 1999, 2007; Rodger, 2008) </a:t>
            </a:r>
          </a:p>
          <a:p>
            <a:r>
              <a:rPr lang="en-GB" dirty="0" smtClean="0"/>
              <a:t>Traditional social institutions </a:t>
            </a:r>
            <a:r>
              <a:rPr lang="en-GB" dirty="0" smtClean="0"/>
              <a:t>such as the family or </a:t>
            </a:r>
            <a:r>
              <a:rPr lang="en-GB" dirty="0" smtClean="0"/>
              <a:t>NGOs have failed </a:t>
            </a:r>
            <a:r>
              <a:rPr lang="en-GB" dirty="0" smtClean="0"/>
              <a:t>to </a:t>
            </a:r>
            <a:r>
              <a:rPr lang="en-GB" dirty="0" smtClean="0"/>
              <a:t>contain anti-social </a:t>
            </a:r>
            <a:r>
              <a:rPr lang="en-GB" dirty="0" smtClean="0"/>
              <a:t>behaviour </a:t>
            </a:r>
            <a:r>
              <a:rPr lang="en-GB" dirty="0" smtClean="0"/>
              <a:t>and take precautions to prevent it.</a:t>
            </a:r>
            <a:endParaRPr lang="en-GB" dirty="0" smtClean="0"/>
          </a:p>
          <a:p>
            <a:r>
              <a:rPr lang="en-GB" dirty="0" smtClean="0"/>
              <a:t>S</a:t>
            </a:r>
            <a:r>
              <a:rPr lang="en-GB" dirty="0" smtClean="0"/>
              <a:t>ocial </a:t>
            </a:r>
            <a:r>
              <a:rPr lang="en-GB" dirty="0" smtClean="0"/>
              <a:t>policy </a:t>
            </a:r>
            <a:r>
              <a:rPr lang="en-GB" dirty="0" smtClean="0"/>
              <a:t>has been replaced with law enforcement </a:t>
            </a:r>
            <a:r>
              <a:rPr lang="en-GB" dirty="0" smtClean="0"/>
              <a:t>policies </a:t>
            </a:r>
            <a:endParaRPr lang="en-GB" dirty="0" smtClean="0"/>
          </a:p>
          <a:p>
            <a:r>
              <a:rPr lang="en-GB" dirty="0" smtClean="0"/>
              <a:t>In so doing, the aim is to ensure that crime and delinquency will not allow </a:t>
            </a:r>
            <a:r>
              <a:rPr lang="en-GB" dirty="0" smtClean="0"/>
              <a:t>to </a:t>
            </a:r>
            <a:r>
              <a:rPr lang="en-GB" dirty="0" smtClean="0"/>
              <a:t>weaken </a:t>
            </a:r>
            <a:r>
              <a:rPr lang="en-GB" dirty="0" smtClean="0"/>
              <a:t>productivity </a:t>
            </a:r>
            <a:r>
              <a:rPr lang="en-GB" dirty="0" smtClean="0"/>
              <a:t>or decline profits of capital in </a:t>
            </a:r>
            <a:r>
              <a:rPr lang="en-GB" dirty="0" smtClean="0"/>
              <a:t>the global marketplace</a:t>
            </a:r>
            <a:endParaRPr lang="en-GB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Return back to the 18</a:t>
            </a:r>
            <a:r>
              <a:rPr lang="en-GB" baseline="30000" dirty="0" smtClean="0"/>
              <a:t>th</a:t>
            </a:r>
            <a:r>
              <a:rPr lang="en-GB" dirty="0" smtClean="0"/>
              <a:t> and 19</a:t>
            </a:r>
            <a:r>
              <a:rPr lang="en-GB" baseline="30000" dirty="0" smtClean="0"/>
              <a:t>th</a:t>
            </a:r>
            <a:r>
              <a:rPr lang="en-GB" dirty="0" smtClean="0"/>
              <a:t> century intrinsic social question</a:t>
            </a:r>
          </a:p>
          <a:p>
            <a:r>
              <a:rPr lang="en-GB" dirty="0" smtClean="0"/>
              <a:t>Social once more has become a dangerous mass to be regulated</a:t>
            </a:r>
          </a:p>
          <a:p>
            <a:r>
              <a:rPr lang="en-GB" dirty="0" smtClean="0"/>
              <a:t>This is why crime policy kicks in....</a:t>
            </a:r>
          </a:p>
          <a:p>
            <a:r>
              <a:rPr lang="en-GB" dirty="0" smtClean="0"/>
              <a:t>Even that is the case for welfare regimes</a:t>
            </a:r>
          </a:p>
          <a:p>
            <a:r>
              <a:rPr lang="en-GB" dirty="0" smtClean="0"/>
              <a:t>Social crime prevention</a:t>
            </a:r>
            <a:endParaRPr lang="en-GB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Sweden in 1974</a:t>
            </a:r>
            <a:r>
              <a:rPr lang="en-GB" dirty="0" smtClean="0"/>
              <a:t>, </a:t>
            </a:r>
            <a:endParaRPr lang="en-GB" dirty="0" smtClean="0"/>
          </a:p>
          <a:p>
            <a:r>
              <a:rPr lang="en-GB" dirty="0" smtClean="0"/>
              <a:t>the national </a:t>
            </a:r>
            <a:r>
              <a:rPr lang="en-GB" dirty="0" smtClean="0"/>
              <a:t>crime </a:t>
            </a:r>
            <a:r>
              <a:rPr lang="en-GB" dirty="0" smtClean="0"/>
              <a:t>prevention councils </a:t>
            </a:r>
          </a:p>
          <a:p>
            <a:r>
              <a:rPr lang="en-GB" dirty="0" smtClean="0"/>
              <a:t>funds </a:t>
            </a:r>
            <a:r>
              <a:rPr lang="en-GB" dirty="0" smtClean="0"/>
              <a:t>for social development </a:t>
            </a:r>
            <a:r>
              <a:rPr lang="en-GB" dirty="0" smtClean="0"/>
              <a:t>programmes. </a:t>
            </a:r>
          </a:p>
          <a:p>
            <a:r>
              <a:rPr lang="en-GB" dirty="0" smtClean="0"/>
              <a:t>Social </a:t>
            </a:r>
            <a:r>
              <a:rPr lang="en-GB" dirty="0" smtClean="0"/>
              <a:t>crime prevention </a:t>
            </a:r>
            <a:r>
              <a:rPr lang="en-GB" dirty="0" smtClean="0"/>
              <a:t>suggests </a:t>
            </a:r>
            <a:r>
              <a:rPr lang="en-GB" dirty="0" smtClean="0"/>
              <a:t>that </a:t>
            </a:r>
            <a:r>
              <a:rPr lang="en-GB" dirty="0" smtClean="0"/>
              <a:t>the efficient way of dealing with </a:t>
            </a:r>
            <a:r>
              <a:rPr lang="en-GB" dirty="0" smtClean="0"/>
              <a:t>prevent </a:t>
            </a:r>
            <a:r>
              <a:rPr lang="en-GB" dirty="0" smtClean="0"/>
              <a:t>crime lies in making  investment </a:t>
            </a:r>
            <a:r>
              <a:rPr lang="en-GB" dirty="0" smtClean="0"/>
              <a:t>in social development programmes that </a:t>
            </a:r>
            <a:r>
              <a:rPr lang="en-GB" dirty="0" smtClean="0"/>
              <a:t>support individuals, families </a:t>
            </a:r>
            <a:r>
              <a:rPr lang="en-GB" dirty="0" smtClean="0"/>
              <a:t>and communities. </a:t>
            </a:r>
            <a:endParaRPr lang="en-GB" dirty="0" smtClean="0"/>
          </a:p>
          <a:p>
            <a:r>
              <a:rPr lang="en-GB" dirty="0" smtClean="0"/>
              <a:t>These programmes address </a:t>
            </a:r>
            <a:r>
              <a:rPr lang="en-GB" dirty="0" smtClean="0"/>
              <a:t>the factors associated with delinquency, including violence in </a:t>
            </a:r>
            <a:r>
              <a:rPr lang="en-GB" dirty="0" smtClean="0"/>
              <a:t>the home</a:t>
            </a:r>
            <a:r>
              <a:rPr lang="en-GB" dirty="0" smtClean="0"/>
              <a:t>, poverty, inadequate housing, school failure, and </a:t>
            </a:r>
            <a:r>
              <a:rPr lang="en-GB" dirty="0" smtClean="0"/>
              <a:t>unemployment (</a:t>
            </a:r>
            <a:r>
              <a:rPr lang="en-GB" dirty="0" err="1" smtClean="0"/>
              <a:t>Knepper</a:t>
            </a:r>
            <a:r>
              <a:rPr lang="en-GB" dirty="0" smtClean="0"/>
              <a:t>, 2007: 140-141)</a:t>
            </a:r>
            <a:endParaRPr lang="en-GB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nlı">
  <a:themeElements>
    <a:clrScheme name="Canlı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Canlı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Canlı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74</TotalTime>
  <Words>773</Words>
  <Application>Microsoft Office PowerPoint</Application>
  <PresentationFormat>Özel</PresentationFormat>
  <Paragraphs>50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3" baseType="lpstr">
      <vt:lpstr>Canlı</vt:lpstr>
      <vt:lpstr>Crime and Social Policy </vt:lpstr>
      <vt:lpstr>The Criminalisation of Poverty and Social Policy  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  <vt:lpstr>Slayt 12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Crime and Social Policy </dc:title>
  <dc:creator>BORAN ALI MERCAN</dc:creator>
  <cp:lastModifiedBy>Boran Mercan</cp:lastModifiedBy>
  <cp:revision>7</cp:revision>
  <dcterms:created xsi:type="dcterms:W3CDTF">2018-01-30T12:44:51Z</dcterms:created>
  <dcterms:modified xsi:type="dcterms:W3CDTF">2018-05-16T09:14:10Z</dcterms:modified>
</cp:coreProperties>
</file>