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0" r:id="rId6"/>
    <p:sldId id="257" r:id="rId7"/>
    <p:sldId id="258" r:id="rId8"/>
    <p:sldId id="259" r:id="rId9"/>
    <p:sldId id="260" r:id="rId10"/>
    <p:sldId id="261"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smtClean="0">
                <a:solidFill>
                  <a:schemeClr val="tx1"/>
                </a:solidFill>
                <a:latin typeface="Calibri" pitchFamily="34" charset="0"/>
                <a:cs typeface="Calibri" pitchFamily="34" charset="0"/>
              </a:rPr>
              <a:t>Hizmete </a:t>
            </a:r>
            <a:r>
              <a:rPr lang="tr-TR" sz="3000" dirty="0">
                <a:solidFill>
                  <a:schemeClr val="tx1"/>
                </a:solidFill>
                <a:latin typeface="Calibri" pitchFamily="34" charset="0"/>
                <a:cs typeface="Calibri" pitchFamily="34" charset="0"/>
              </a:rPr>
              <a:t>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Sosyal hizmette etik ikilemler ve çözüm yolları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20688"/>
            <a:ext cx="8229600" cy="5536272"/>
          </a:xfrm>
        </p:spPr>
        <p:txBody>
          <a:bodyPr>
            <a:normAutofit/>
          </a:bodyPr>
          <a:lstStyle/>
          <a:p>
            <a:pPr marL="0" indent="0">
              <a:buNone/>
            </a:pPr>
            <a:r>
              <a:rPr lang="tr-TR" dirty="0" err="1"/>
              <a:t>Reamer</a:t>
            </a:r>
            <a:r>
              <a:rPr lang="tr-TR" dirty="0"/>
              <a:t> (1982; 1995); </a:t>
            </a:r>
            <a:endParaRPr lang="tr-TR" dirty="0" smtClean="0"/>
          </a:p>
          <a:p>
            <a:r>
              <a:rPr lang="tr-TR" dirty="0" smtClean="0"/>
              <a:t>sosyal </a:t>
            </a:r>
            <a:r>
              <a:rPr lang="tr-TR" dirty="0"/>
              <a:t>hizmetin etik ikilemlerini veya açmazlarını gizlilik ve mahremiyet içeren iletişim, </a:t>
            </a:r>
            <a:endParaRPr lang="tr-TR" dirty="0" smtClean="0"/>
          </a:p>
          <a:p>
            <a:r>
              <a:rPr lang="tr-TR" dirty="0" smtClean="0"/>
              <a:t>self </a:t>
            </a:r>
            <a:r>
              <a:rPr lang="tr-TR" dirty="0"/>
              <a:t>determinasyon (bireyin kendi kararını kendisinin vermesi) ve korumacılık; </a:t>
            </a:r>
            <a:endParaRPr lang="tr-TR" dirty="0" smtClean="0"/>
          </a:p>
          <a:p>
            <a:r>
              <a:rPr lang="tr-TR" dirty="0" smtClean="0"/>
              <a:t>doğruyu </a:t>
            </a:r>
            <a:r>
              <a:rPr lang="tr-TR" dirty="0"/>
              <a:t>söyleme; </a:t>
            </a:r>
            <a:endParaRPr lang="tr-TR" dirty="0" smtClean="0"/>
          </a:p>
          <a:p>
            <a:r>
              <a:rPr lang="tr-TR" dirty="0" smtClean="0"/>
              <a:t>yasalar</a:t>
            </a:r>
            <a:r>
              <a:rPr lang="tr-TR" dirty="0"/>
              <a:t>, </a:t>
            </a:r>
            <a:endParaRPr lang="tr-TR" dirty="0" smtClean="0"/>
          </a:p>
          <a:p>
            <a:r>
              <a:rPr lang="tr-TR" dirty="0" smtClean="0"/>
              <a:t>politikalar </a:t>
            </a:r>
            <a:r>
              <a:rPr lang="tr-TR" dirty="0"/>
              <a:t>ve düzenlemeler; </a:t>
            </a:r>
            <a:endParaRPr lang="tr-TR" dirty="0" smtClean="0"/>
          </a:p>
          <a:p>
            <a:r>
              <a:rPr lang="tr-TR" dirty="0" smtClean="0"/>
              <a:t>ıslık </a:t>
            </a:r>
            <a:r>
              <a:rPr lang="tr-TR" dirty="0"/>
              <a:t>çalmak; </a:t>
            </a:r>
            <a:endParaRPr lang="tr-TR" dirty="0" smtClean="0"/>
          </a:p>
          <a:p>
            <a:r>
              <a:rPr lang="tr-TR" dirty="0" smtClean="0"/>
              <a:t>sınırlı </a:t>
            </a:r>
            <a:r>
              <a:rPr lang="tr-TR" dirty="0"/>
              <a:t>kaynakların dağılımı ile kişisel ve mesleki değerler </a:t>
            </a:r>
            <a:endParaRPr lang="tr-TR" dirty="0" smtClean="0"/>
          </a:p>
          <a:p>
            <a:pPr marL="0" indent="0">
              <a:buNone/>
            </a:pPr>
            <a:r>
              <a:rPr lang="tr-TR" dirty="0" smtClean="0"/>
              <a:t>olarak </a:t>
            </a:r>
            <a:r>
              <a:rPr lang="tr-TR" dirty="0"/>
              <a:t>yedi başlık altında ele almaktadır. </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p>
          <a:p>
            <a:endParaRPr lang="tr-TR" dirty="0"/>
          </a:p>
        </p:txBody>
      </p:sp>
    </p:spTree>
    <p:extLst>
      <p:ext uri="{BB962C8B-B14F-4D97-AF65-F5344CB8AC3E}">
        <p14:creationId xmlns:p14="http://schemas.microsoft.com/office/powerpoint/2010/main" val="423858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Etik kuralların formüle edilmesi konusunda bilinen ilk girişim Mary </a:t>
            </a:r>
            <a:r>
              <a:rPr lang="tr-TR" dirty="0" err="1"/>
              <a:t>Richmond</a:t>
            </a:r>
            <a:r>
              <a:rPr lang="tr-TR" dirty="0"/>
              <a:t> tarafından yapılan taslak çalışmadır. Sosyal hizmetin ilk yıllarında çeşitli sosyal hizmet örgütlerinin taslak kurallar (örneğin, </a:t>
            </a:r>
            <a:r>
              <a:rPr lang="tr-TR" dirty="0" err="1"/>
              <a:t>American</a:t>
            </a:r>
            <a:r>
              <a:rPr lang="tr-TR" dirty="0"/>
              <a:t> </a:t>
            </a:r>
            <a:r>
              <a:rPr lang="tr-TR" dirty="0" err="1"/>
              <a:t>Association</a:t>
            </a:r>
            <a:r>
              <a:rPr lang="tr-TR" dirty="0"/>
              <a:t> </a:t>
            </a:r>
            <a:r>
              <a:rPr lang="tr-TR" dirty="0" err="1"/>
              <a:t>for</a:t>
            </a:r>
            <a:r>
              <a:rPr lang="tr-TR" dirty="0"/>
              <a:t> </a:t>
            </a:r>
            <a:r>
              <a:rPr lang="tr-TR" dirty="0" err="1"/>
              <a:t>Organizing</a:t>
            </a:r>
            <a:r>
              <a:rPr lang="tr-TR" dirty="0"/>
              <a:t> </a:t>
            </a:r>
            <a:r>
              <a:rPr lang="tr-TR" dirty="0" err="1"/>
              <a:t>Family</a:t>
            </a:r>
            <a:r>
              <a:rPr lang="tr-TR" dirty="0"/>
              <a:t> </a:t>
            </a:r>
            <a:r>
              <a:rPr lang="tr-TR" dirty="0" err="1"/>
              <a:t>Social</a:t>
            </a:r>
            <a:r>
              <a:rPr lang="tr-TR" dirty="0"/>
              <a:t> </a:t>
            </a:r>
            <a:r>
              <a:rPr lang="tr-TR" dirty="0" err="1"/>
              <a:t>Work</a:t>
            </a:r>
            <a:r>
              <a:rPr lang="tr-TR" dirty="0"/>
              <a:t> ve </a:t>
            </a:r>
            <a:r>
              <a:rPr lang="tr-TR" dirty="0" err="1"/>
              <a:t>American</a:t>
            </a:r>
            <a:r>
              <a:rPr lang="tr-TR" dirty="0"/>
              <a:t> </a:t>
            </a:r>
            <a:r>
              <a:rPr lang="tr-TR" dirty="0" err="1"/>
              <a:t>Association</a:t>
            </a:r>
            <a:r>
              <a:rPr lang="tr-TR" dirty="0"/>
              <a:t> of </a:t>
            </a:r>
            <a:r>
              <a:rPr lang="tr-TR" dirty="0" err="1"/>
              <a:t>Social</a:t>
            </a:r>
            <a:r>
              <a:rPr lang="tr-TR" dirty="0"/>
              <a:t> </a:t>
            </a:r>
            <a:r>
              <a:rPr lang="tr-TR" dirty="0" err="1"/>
              <a:t>Workers</a:t>
            </a:r>
            <a:r>
              <a:rPr lang="tr-TR" dirty="0"/>
              <a:t>) oluşturmasına rağmen, 1947 yılına kadar yeni bir çalışma yapılmamıştır. 1960 yılında NASW, kurulduktan beş yıl sonra ilk etik kurallarını oluşturmuştur. </a:t>
            </a:r>
          </a:p>
        </p:txBody>
      </p:sp>
    </p:spTree>
    <p:extLst>
      <p:ext uri="{BB962C8B-B14F-4D97-AF65-F5344CB8AC3E}">
        <p14:creationId xmlns:p14="http://schemas.microsoft.com/office/powerpoint/2010/main" val="226199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 uygulamasında sonsuz bir etik ikilem alanıyla ve çok farklı etik ikilemlerle karşı karşıya gelinmektedir. İkilem, bir kişinin iki ya da daha fazla seçenek arasında zor bir seçim yapması gereken bir durumdur. Sosyal hizmette etik ikilem genellikle olası çözümleri mükemmel olmayan (bir yanıyla eksik olan) ya da tatmin etmeyen yanıtları olan durumlarla ilgilidir. Bir başka ifadeyle, etik değerler bir diğeriyle çatışır. Mesleki kurallarda etik ilkelere uymayı sağlayan mükemmel bir yanıt yoktur. Ne yapılacağına karar verirken tıkanıp kalınabilir. </a:t>
            </a:r>
          </a:p>
        </p:txBody>
      </p:sp>
    </p:spTree>
    <p:extLst>
      <p:ext uri="{BB962C8B-B14F-4D97-AF65-F5344CB8AC3E}">
        <p14:creationId xmlns:p14="http://schemas.microsoft.com/office/powerpoint/2010/main" val="3625749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 uzmanları etik bir ikilemi çözerken, karar verme sürecinde kendilerine yardım eden mesleki değerler oluşturmuştur. Birbiriyle eşit olan ve iki kötü seçenek arasında kalınan etik ikilem nadiren ortaya çıkmaktadır. </a:t>
            </a:r>
          </a:p>
        </p:txBody>
      </p:sp>
    </p:spTree>
    <p:extLst>
      <p:ext uri="{BB962C8B-B14F-4D97-AF65-F5344CB8AC3E}">
        <p14:creationId xmlns:p14="http://schemas.microsoft.com/office/powerpoint/2010/main" val="639816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En iyi müdahale yolunu ve her seçeneğin artı ve eksilerini belirlemek için değerler kullanılabilir. Bir etik ikilem, iki ya da daha fazla etik ilkenin çatıştığı durumlarda karar verilmesi zorunlu bir durumla karşı karşıya gelmeyle ilgilidir</a:t>
            </a:r>
          </a:p>
        </p:txBody>
      </p:sp>
    </p:spTree>
    <p:extLst>
      <p:ext uri="{BB962C8B-B14F-4D97-AF65-F5344CB8AC3E}">
        <p14:creationId xmlns:p14="http://schemas.microsoft.com/office/powerpoint/2010/main" val="350710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Hizmetin Etik Kuralları</a:t>
            </a:r>
            <a:endParaRPr lang="tr-TR" dirty="0"/>
          </a:p>
        </p:txBody>
      </p:sp>
      <p:sp>
        <p:nvSpPr>
          <p:cNvPr id="3" name="2 İçerik Yer Tutucusu"/>
          <p:cNvSpPr>
            <a:spLocks noGrp="1"/>
          </p:cNvSpPr>
          <p:nvPr>
            <p:ph sz="quarter" idx="1"/>
          </p:nvPr>
        </p:nvSpPr>
        <p:spPr>
          <a:xfrm>
            <a:off x="457200" y="2060848"/>
            <a:ext cx="8229600" cy="4096112"/>
          </a:xfrm>
        </p:spPr>
        <p:txBody>
          <a:bodyPr>
            <a:normAutofit/>
          </a:bodyPr>
          <a:lstStyle/>
          <a:p>
            <a:pPr algn="just"/>
            <a:r>
              <a:rPr lang="tr-TR" dirty="0"/>
              <a:t>Sosyal hizmetin etik kurallarının önsözünün dikkate değer bir özelliği de; sosyal hizmetin misyonunu temel alan altı temel değeri (hizmet, sosyal adalet, bireyin onuru ve değeri, insan ilişkilerinin önemi, dürüstlük ve güvenilirlik, yetkinlik) </a:t>
            </a:r>
            <a:r>
              <a:rPr lang="tr-TR" dirty="0" smtClean="0"/>
              <a:t>vurgulamasıdır </a:t>
            </a:r>
            <a:r>
              <a:rPr lang="tr-TR" dirty="0"/>
              <a:t>(NASW 1999).</a:t>
            </a: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pPr algn="just"/>
            <a:r>
              <a:rPr lang="tr-TR" dirty="0"/>
              <a:t>Etik kurallar mesleki sorumluluğun altı boyutuna işaret etmektedir. Bir başka ifadeyle etik kurallar altı genel alanda sosyal hizmet uygulamasının nasıl yapılacağı ve kararların nasıl verileceği konusunda yol göstericilik yapmaktadır. Bu alanlar; sosyal hizmet uzmanlarının müracaatçılara, meslektaşlara, uygulama ortamına, meslek elemanı olarak kendimize, mesleğe ve topluma ilişkin sorumluluklardır (NASW 1999).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Etik İkilemler</a:t>
            </a:r>
            <a:endParaRPr lang="tr-TR" dirty="0"/>
          </a:p>
        </p:txBody>
      </p:sp>
      <p:sp>
        <p:nvSpPr>
          <p:cNvPr id="3" name="2 İçerik Yer Tutucusu"/>
          <p:cNvSpPr>
            <a:spLocks noGrp="1"/>
          </p:cNvSpPr>
          <p:nvPr>
            <p:ph sz="quarter" idx="1"/>
          </p:nvPr>
        </p:nvSpPr>
        <p:spPr/>
        <p:txBody>
          <a:bodyPr/>
          <a:lstStyle/>
          <a:p>
            <a:pPr algn="just"/>
            <a:r>
              <a:rPr lang="tr-TR" dirty="0"/>
              <a:t>1980’li yılların başlarından ve ortalarından itibaren, sosyal hizmet etiği konusundaki literatürde etik kuram ve kavramların doğrudan ele alındığı yazılar yazılmaya başlanmıştır. </a:t>
            </a:r>
            <a:endParaRPr lang="tr-TR" dirty="0" smtClean="0"/>
          </a:p>
          <a:p>
            <a:pPr algn="just"/>
            <a:r>
              <a:rPr lang="tr-TR" dirty="0" smtClean="0"/>
              <a:t>Bu </a:t>
            </a:r>
            <a:r>
              <a:rPr lang="tr-TR" dirty="0"/>
              <a:t>literatürün birçoğu standart etik kuramlar (deontoloji, teleoloji, </a:t>
            </a:r>
            <a:r>
              <a:rPr lang="tr-TR" dirty="0" err="1"/>
              <a:t>konsekuentializm</a:t>
            </a:r>
            <a:r>
              <a:rPr lang="tr-TR" dirty="0"/>
              <a:t>, faydacılık ve erdem kuramı) ve sosyal hizmet uzmanlarının karşılaştığı gerçek ya da </a:t>
            </a:r>
            <a:r>
              <a:rPr lang="tr-TR" dirty="0" err="1"/>
              <a:t>varsayımsal</a:t>
            </a:r>
            <a:r>
              <a:rPr lang="tr-TR" dirty="0"/>
              <a:t> etik ikilemler arasındaki ilişkiyi keşfetmek üzerine olmuştur.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pPr algn="just"/>
            <a:r>
              <a:rPr lang="tr-TR" dirty="0"/>
              <a:t>Sosyal hizmet uzmanları müracaatçılara, işverenlere, meslektaşlara, mesleğe ve topluma karşı sorumluluklarını yerine getirirken çeşitli etik ikilemle ya da açmazla karşı karşıya gelmektedir.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TotalTime>
  <Words>558</Words>
  <Application>Microsoft Office PowerPoint</Application>
  <PresentationFormat>Ekran Gösterisi (4:3)</PresentationFormat>
  <Paragraphs>28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Sosyal Hizmetin Etik Kuralları</vt:lpstr>
      <vt:lpstr>PowerPoint Sunusu</vt:lpstr>
      <vt:lpstr>Etik İkilemler</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2020-10-13T07:56:50Z</dcterms:modified>
</cp:coreProperties>
</file>