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DA15D2B-9014-4469-93E3-2B5AF8F6E26F}" type="datetimeFigureOut">
              <a:rPr lang="tr-TR" smtClean="0"/>
              <a:t>27.08.2019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BAB7A32-DE7E-4CBB-8E3F-9D2391D16011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965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5D2B-9014-4469-93E3-2B5AF8F6E26F}" type="datetimeFigureOut">
              <a:rPr lang="tr-TR" smtClean="0"/>
              <a:t>27.08.2019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A32-DE7E-4CBB-8E3F-9D2391D160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5881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5D2B-9014-4469-93E3-2B5AF8F6E26F}" type="datetimeFigureOut">
              <a:rPr lang="tr-TR" smtClean="0"/>
              <a:t>27.08.2019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A32-DE7E-4CBB-8E3F-9D2391D16011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594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5D2B-9014-4469-93E3-2B5AF8F6E26F}" type="datetimeFigureOut">
              <a:rPr lang="tr-TR" smtClean="0"/>
              <a:t>27.08.2019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A32-DE7E-4CBB-8E3F-9D2391D16011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972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5D2B-9014-4469-93E3-2B5AF8F6E26F}" type="datetimeFigureOut">
              <a:rPr lang="tr-TR" smtClean="0"/>
              <a:t>27.08.2019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A32-DE7E-4CBB-8E3F-9D2391D160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1793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5D2B-9014-4469-93E3-2B5AF8F6E26F}" type="datetimeFigureOut">
              <a:rPr lang="tr-TR" smtClean="0"/>
              <a:t>27.08.2019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A32-DE7E-4CBB-8E3F-9D2391D16011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467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5D2B-9014-4469-93E3-2B5AF8F6E26F}" type="datetimeFigureOut">
              <a:rPr lang="tr-TR" smtClean="0"/>
              <a:t>27.08.2019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A32-DE7E-4CBB-8E3F-9D2391D16011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74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5D2B-9014-4469-93E3-2B5AF8F6E26F}" type="datetimeFigureOut">
              <a:rPr lang="tr-TR" smtClean="0"/>
              <a:t>27.08.2019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A32-DE7E-4CBB-8E3F-9D2391D16011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055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5D2B-9014-4469-93E3-2B5AF8F6E26F}" type="datetimeFigureOut">
              <a:rPr lang="tr-TR" smtClean="0"/>
              <a:t>27.08.2019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A32-DE7E-4CBB-8E3F-9D2391D16011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01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5D2B-9014-4469-93E3-2B5AF8F6E26F}" type="datetimeFigureOut">
              <a:rPr lang="tr-TR" smtClean="0"/>
              <a:t>27.08.2019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A32-DE7E-4CBB-8E3F-9D2391D160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479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5D2B-9014-4469-93E3-2B5AF8F6E26F}" type="datetimeFigureOut">
              <a:rPr lang="tr-TR" smtClean="0"/>
              <a:t>27.08.2019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A32-DE7E-4CBB-8E3F-9D2391D16011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13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5D2B-9014-4469-93E3-2B5AF8F6E26F}" type="datetimeFigureOut">
              <a:rPr lang="tr-TR" smtClean="0"/>
              <a:t>27.08.2019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A32-DE7E-4CBB-8E3F-9D2391D160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49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5D2B-9014-4469-93E3-2B5AF8F6E26F}" type="datetimeFigureOut">
              <a:rPr lang="tr-TR" smtClean="0"/>
              <a:t>27.08.2019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A32-DE7E-4CBB-8E3F-9D2391D16011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64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5D2B-9014-4469-93E3-2B5AF8F6E26F}" type="datetimeFigureOut">
              <a:rPr lang="tr-TR" smtClean="0"/>
              <a:t>27.08.2019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A32-DE7E-4CBB-8E3F-9D2391D16011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314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5D2B-9014-4469-93E3-2B5AF8F6E26F}" type="datetimeFigureOut">
              <a:rPr lang="tr-TR" smtClean="0"/>
              <a:t>27.08.2019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A32-DE7E-4CBB-8E3F-9D2391D160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423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5D2B-9014-4469-93E3-2B5AF8F6E26F}" type="datetimeFigureOut">
              <a:rPr lang="tr-TR" smtClean="0"/>
              <a:t>27.08.2019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A32-DE7E-4CBB-8E3F-9D2391D16011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05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5D2B-9014-4469-93E3-2B5AF8F6E26F}" type="datetimeFigureOut">
              <a:rPr lang="tr-TR" smtClean="0"/>
              <a:t>27.08.2019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A32-DE7E-4CBB-8E3F-9D2391D160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468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A15D2B-9014-4469-93E3-2B5AF8F6E26F}" type="datetimeFigureOut">
              <a:rPr lang="tr-TR" smtClean="0"/>
              <a:t>27.08.2019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AB7A32-DE7E-4CBB-8E3F-9D2391D160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912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Ebeveynlikte Ödül ve Cezanın Yeri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Hafta 5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44267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TDK: Disiplin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/>
              <a:t>disiplin</a:t>
            </a:r>
          </a:p>
          <a:p>
            <a:r>
              <a:rPr lang="tr-TR" dirty="0" smtClean="0"/>
              <a:t>1</a:t>
            </a:r>
            <a:r>
              <a:rPr lang="tr-TR" dirty="0"/>
              <a:t>. </a:t>
            </a:r>
            <a:r>
              <a:rPr lang="tr-TR" i="1" dirty="0"/>
              <a:t>isim </a:t>
            </a:r>
            <a:r>
              <a:rPr lang="tr-TR" dirty="0"/>
              <a:t>Bir topluluğun, yasalarına ve düzenle ilgili yazılı veya yazısız kurallarına titizlik ve özenle uyması durumu, sıkı düzen, düzence, düzen bağı, </a:t>
            </a:r>
            <a:r>
              <a:rPr lang="tr-TR" dirty="0" smtClean="0"/>
              <a:t>zapturapt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    </a:t>
            </a:r>
            <a:endParaRPr lang="tr-TR" dirty="0"/>
          </a:p>
          <a:p>
            <a:r>
              <a:rPr lang="tr-TR" dirty="0" smtClean="0"/>
              <a:t>2</a:t>
            </a:r>
            <a:r>
              <a:rPr lang="tr-TR" dirty="0"/>
              <a:t>. </a:t>
            </a:r>
            <a:r>
              <a:rPr lang="tr-TR" i="1" dirty="0"/>
              <a:t>isim </a:t>
            </a:r>
            <a:r>
              <a:rPr lang="tr-TR" dirty="0"/>
              <a:t>Kişilerin içinde yaşadıkları topluluğun genel düşünce ve davranışlarına uymalarını sağlamak amacıyla alınan önlemlerin </a:t>
            </a:r>
            <a:r>
              <a:rPr lang="tr-TR" dirty="0" smtClean="0"/>
              <a:t>bütünü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  <a:p>
            <a:r>
              <a:rPr lang="tr-TR" dirty="0"/>
              <a:t>3. </a:t>
            </a:r>
            <a:r>
              <a:rPr lang="tr-TR" i="1" dirty="0"/>
              <a:t>isim </a:t>
            </a:r>
            <a:r>
              <a:rPr lang="tr-TR" dirty="0"/>
              <a:t>Öğretim konusu olan veya olabilecek bilgilerin bütünü, bilim dalı.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2553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Ailede Disiplin Anlayışı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Aile içinde disiplin anlayışın etkileyen faktörler:</a:t>
            </a:r>
          </a:p>
          <a:p>
            <a:pPr lvl="1"/>
            <a:r>
              <a:rPr lang="tr-TR" b="1" dirty="0" smtClean="0"/>
              <a:t>Öz, kök ailede yaşananlar: </a:t>
            </a:r>
            <a:r>
              <a:rPr lang="tr-TR" dirty="0" smtClean="0"/>
              <a:t>Bireylerin kendi deneyimleri</a:t>
            </a:r>
          </a:p>
          <a:p>
            <a:pPr lvl="1"/>
            <a:r>
              <a:rPr lang="tr-TR" b="1" dirty="0" smtClean="0"/>
              <a:t>Eşle olan ilişki: </a:t>
            </a:r>
            <a:r>
              <a:rPr lang="tr-TR" dirty="0" smtClean="0"/>
              <a:t>Eşler olarak aynı takında yer almak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2074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Ailede Disiplin Anlayışı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Disiplinin duygusal temeli olan anlayış </a:t>
            </a:r>
          </a:p>
          <a:p>
            <a:r>
              <a:rPr lang="tr-TR" dirty="0" smtClean="0"/>
              <a:t>Olumlu disiplin yaklaşımı</a:t>
            </a:r>
          </a:p>
          <a:p>
            <a:r>
              <a:rPr lang="tr-TR" dirty="0" smtClean="0"/>
              <a:t>Olumlu bir ödüllendirme sistemi kurmak</a:t>
            </a:r>
          </a:p>
          <a:p>
            <a:r>
              <a:rPr lang="tr-TR" dirty="0" smtClean="0"/>
              <a:t>İstenmeyen davranışı «farkına varmadan» ödüllendirmekten kaçınmak</a:t>
            </a:r>
          </a:p>
          <a:p>
            <a:r>
              <a:rPr lang="tr-TR" dirty="0" smtClean="0"/>
              <a:t>Açık net kurallar koymak</a:t>
            </a:r>
          </a:p>
          <a:p>
            <a:r>
              <a:rPr lang="tr-TR" dirty="0" smtClean="0"/>
              <a:t>İstenmeyen davranışlarla başa çıkmak</a:t>
            </a:r>
          </a:p>
          <a:p>
            <a:pPr marL="0" indent="0" algn="r">
              <a:buNone/>
            </a:pPr>
            <a:r>
              <a:rPr lang="tr-TR" dirty="0" smtClean="0"/>
              <a:t>(Yavuzer, 2011)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1377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Ceza;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İstenmeyen davranışı cezayı uygulayan kişi ortamda bulunduğu sürece engeller</a:t>
            </a:r>
          </a:p>
          <a:p>
            <a:r>
              <a:rPr lang="tr-TR" dirty="0" smtClean="0"/>
              <a:t>Sadece istenmeyen davranışı belirtir, ancak neyin yapılacağını göstermez,</a:t>
            </a:r>
          </a:p>
          <a:p>
            <a:r>
              <a:rPr lang="tr-TR" dirty="0" smtClean="0"/>
              <a:t>İstenmeyen davranışı durduruyor gibi gözükse de, aslında onu pekiştirebilir</a:t>
            </a:r>
          </a:p>
          <a:p>
            <a:r>
              <a:rPr lang="tr-TR" dirty="0" smtClean="0"/>
              <a:t>Uygulayan kişi hakkında negatif (nefret, kin gibi) duyguları  oluşmasına sebep olabilir</a:t>
            </a:r>
          </a:p>
          <a:p>
            <a:r>
              <a:rPr lang="tr-TR" dirty="0" smtClean="0"/>
              <a:t>Çocuk büyüdükçe etkisini kaybeder.</a:t>
            </a:r>
          </a:p>
          <a:p>
            <a:r>
              <a:rPr lang="tr-TR" dirty="0" smtClean="0"/>
              <a:t>Ayrıca çocuk cezadan kaçınmak için yalan söyleme aldatma gibi davranışlara da başvurabilir.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49625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Ödül;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06476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Bir koşula bağlı olarak verilen ve kişi tarafından cazip görülen bir obje ya da etkinliktir. </a:t>
            </a:r>
          </a:p>
          <a:p>
            <a:r>
              <a:rPr lang="tr-TR" dirty="0" smtClean="0"/>
              <a:t>Bir objeyi ödül yapan onun «koşula bağlı» olarak verilmesidir.</a:t>
            </a:r>
          </a:p>
          <a:p>
            <a:pPr lvl="1"/>
            <a:r>
              <a:rPr lang="tr-TR" dirty="0" smtClean="0"/>
              <a:t>Katılım koşulu</a:t>
            </a:r>
          </a:p>
          <a:p>
            <a:pPr lvl="1"/>
            <a:r>
              <a:rPr lang="tr-TR" dirty="0" smtClean="0"/>
              <a:t>Bitirme koşulu</a:t>
            </a:r>
          </a:p>
          <a:p>
            <a:pPr lvl="1"/>
            <a:r>
              <a:rPr lang="tr-TR" dirty="0" smtClean="0"/>
              <a:t>Performans koşulu</a:t>
            </a:r>
          </a:p>
          <a:p>
            <a:pPr lvl="1"/>
            <a:r>
              <a:rPr lang="tr-TR" dirty="0" smtClean="0"/>
              <a:t>Kazanma koşulu</a:t>
            </a:r>
          </a:p>
          <a:p>
            <a:r>
              <a:rPr lang="tr-TR" dirty="0" smtClean="0"/>
              <a:t>Emek karşılığında verilen obje ya da para ödül değildir. </a:t>
            </a:r>
          </a:p>
          <a:p>
            <a:pPr marL="0" indent="0" algn="r">
              <a:buNone/>
            </a:pPr>
            <a:r>
              <a:rPr lang="tr-TR" dirty="0" smtClean="0"/>
              <a:t>(Bolat, 2016)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1833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Peki Ödül Gerçekten İşe Yarar Mı?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Ödül iç motivasyonu nasıl etkiler?</a:t>
            </a:r>
          </a:p>
          <a:p>
            <a:r>
              <a:rPr lang="tr-TR" dirty="0" smtClean="0"/>
              <a:t>Ödül öğrenmeyi nasıl etkiler? </a:t>
            </a:r>
          </a:p>
          <a:p>
            <a:r>
              <a:rPr lang="tr-TR" dirty="0" smtClean="0"/>
              <a:t>Ödül başarıyı ve mutluluğu nasıl etkiler?</a:t>
            </a:r>
          </a:p>
          <a:p>
            <a:pPr marL="0" indent="0" algn="ctr">
              <a:buNone/>
            </a:pPr>
            <a:r>
              <a:rPr lang="tr-TR" u="sng" dirty="0" smtClean="0"/>
              <a:t>Bolat (2016) der ki, </a:t>
            </a:r>
            <a:r>
              <a:rPr lang="tr-TR" b="1" u="sng" dirty="0" smtClean="0"/>
              <a:t>çocukları ödülle cezalandırmayalım</a:t>
            </a:r>
            <a:r>
              <a:rPr lang="tr-TR" dirty="0" smtClean="0"/>
              <a:t>. </a:t>
            </a:r>
          </a:p>
          <a:p>
            <a:pPr algn="ctr"/>
            <a:r>
              <a:rPr lang="tr-TR" dirty="0" smtClean="0"/>
              <a:t>Peki o zaman ödül yerine ne yapalım?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0780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Çocuğa sorumluluk nasıl kazandırılır?</a:t>
            </a:r>
            <a:endParaRPr lang="tr-TR" dirty="0"/>
          </a:p>
        </p:txBody>
      </p:sp>
      <p:pic>
        <p:nvPicPr>
          <p:cNvPr id="1026" name="Picture 2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124" y="2781388"/>
            <a:ext cx="5693752" cy="249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1162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</TotalTime>
  <Words>244</Words>
  <Application>Microsoft Office PowerPoint</Application>
  <PresentationFormat>Geniş ekran</PresentationFormat>
  <Paragraphs>42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Organik</vt:lpstr>
      <vt:lpstr>Ebeveynlikte Ödül ve Cezanın Yeri</vt:lpstr>
      <vt:lpstr>TDK: Disiplin</vt:lpstr>
      <vt:lpstr>Ailede Disiplin Anlayışı</vt:lpstr>
      <vt:lpstr>Ailede Disiplin Anlayışı</vt:lpstr>
      <vt:lpstr>Ceza;</vt:lpstr>
      <vt:lpstr>Ödül;</vt:lpstr>
      <vt:lpstr>Peki Ödül Gerçekten İşe Yarar Mı?</vt:lpstr>
      <vt:lpstr>Çocuğa sorumluluk nasıl kazandırılır?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Ebeveynlikte Ödül ve Cezanın Yeri</dc:title>
  <dc:creator>Author</dc:creator>
  <cp:lastModifiedBy>Author</cp:lastModifiedBy>
  <cp:revision>5</cp:revision>
  <dcterms:created xsi:type="dcterms:W3CDTF">2019-08-26T13:26:33Z</dcterms:created>
  <dcterms:modified xsi:type="dcterms:W3CDTF">2019-08-27T12:58:50Z</dcterms:modified>
</cp:coreProperties>
</file>