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80" r:id="rId19"/>
    <p:sldId id="281" r:id="rId20"/>
    <p:sldId id="283" r:id="rId21"/>
    <p:sldId id="274" r:id="rId22"/>
    <p:sldId id="285" r:id="rId23"/>
    <p:sldId id="286" r:id="rId24"/>
    <p:sldId id="279" r:id="rId25"/>
    <p:sldId id="276" r:id="rId26"/>
    <p:sldId id="277" r:id="rId27"/>
    <p:sldId id="278" r:id="rId28"/>
    <p:sldId id="287" r:id="rId29"/>
    <p:sldId id="288" r:id="rId30"/>
    <p:sldId id="289" r:id="rId31"/>
    <p:sldId id="290" r:id="rId32"/>
    <p:sldId id="292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D586D-EF49-4B8B-A934-CBA7D18448C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28E332C-23FC-4B37-8B1E-440DB8B3E9CE}">
      <dgm:prSet phldrT="[Metin]"/>
      <dgm:spPr>
        <a:solidFill>
          <a:schemeClr val="accent2"/>
        </a:solidFill>
      </dgm:spPr>
      <dgm:t>
        <a:bodyPr/>
        <a:lstStyle/>
        <a:p>
          <a:r>
            <a:rPr lang="tr-TR" b="1" dirty="0" smtClean="0"/>
            <a:t>Birlikte Kitap Okumaya-Karşılıklı Konuşmaya</a:t>
          </a:r>
          <a:endParaRPr lang="tr-TR" b="1" dirty="0"/>
        </a:p>
      </dgm:t>
    </dgm:pt>
    <dgm:pt modelId="{B13F0C12-C443-4A14-91A1-603E56199667}" type="parTrans" cxnId="{1230A33E-786B-468C-B7D7-FB92F91B775E}">
      <dgm:prSet/>
      <dgm:spPr/>
      <dgm:t>
        <a:bodyPr/>
        <a:lstStyle/>
        <a:p>
          <a:endParaRPr lang="tr-TR" b="1"/>
        </a:p>
      </dgm:t>
    </dgm:pt>
    <dgm:pt modelId="{68FCD3F7-11A1-4D22-BC4E-95BF78FBFE9F}" type="sibTrans" cxnId="{1230A33E-786B-468C-B7D7-FB92F91B775E}">
      <dgm:prSet/>
      <dgm:spPr/>
      <dgm:t>
        <a:bodyPr/>
        <a:lstStyle/>
        <a:p>
          <a:endParaRPr lang="tr-TR" b="1"/>
        </a:p>
      </dgm:t>
    </dgm:pt>
    <dgm:pt modelId="{F51D69F1-2450-4834-9453-18E8232F1ABD}">
      <dgm:prSet phldrT="[Metin]"/>
      <dgm:spPr>
        <a:solidFill>
          <a:srgbClr val="7030A0"/>
        </a:solidFill>
      </dgm:spPr>
      <dgm:t>
        <a:bodyPr/>
        <a:lstStyle/>
        <a:p>
          <a:r>
            <a:rPr lang="tr-TR" b="1" dirty="0" smtClean="0"/>
            <a:t>Açık Havada Vakit Geçirmeye- Hareket Etmeye</a:t>
          </a:r>
          <a:endParaRPr lang="tr-TR" b="1" dirty="0"/>
        </a:p>
      </dgm:t>
    </dgm:pt>
    <dgm:pt modelId="{305E6A65-32D3-4DB0-BCE9-C971E9452CE7}" type="parTrans" cxnId="{7C715F48-CE01-45E2-8537-67FF6B60B5C6}">
      <dgm:prSet/>
      <dgm:spPr/>
      <dgm:t>
        <a:bodyPr/>
        <a:lstStyle/>
        <a:p>
          <a:endParaRPr lang="tr-TR" b="1"/>
        </a:p>
      </dgm:t>
    </dgm:pt>
    <dgm:pt modelId="{BA3EB69F-BD0C-42DA-BF37-12AC9CE4A33D}" type="sibTrans" cxnId="{7C715F48-CE01-45E2-8537-67FF6B60B5C6}">
      <dgm:prSet/>
      <dgm:spPr/>
      <dgm:t>
        <a:bodyPr/>
        <a:lstStyle/>
        <a:p>
          <a:endParaRPr lang="tr-TR" b="1"/>
        </a:p>
      </dgm:t>
    </dgm:pt>
    <dgm:pt modelId="{A179A570-5FC4-408E-868B-1D92A0DCDEC6}">
      <dgm:prSet phldrT="[Metin]"/>
      <dgm:spPr>
        <a:solidFill>
          <a:srgbClr val="FFC000"/>
        </a:solidFill>
      </dgm:spPr>
      <dgm:t>
        <a:bodyPr/>
        <a:lstStyle/>
        <a:p>
          <a:r>
            <a:rPr lang="tr-TR" b="1" dirty="0" smtClean="0"/>
            <a:t>Olumlu Modelleri İzlemeye</a:t>
          </a:r>
          <a:endParaRPr lang="tr-TR" b="1" dirty="0"/>
        </a:p>
      </dgm:t>
    </dgm:pt>
    <dgm:pt modelId="{701B42F7-DC01-4B2B-A9C8-E44B48F72472}" type="parTrans" cxnId="{379C4616-40BA-4C3D-B275-95D4419F5280}">
      <dgm:prSet/>
      <dgm:spPr/>
      <dgm:t>
        <a:bodyPr/>
        <a:lstStyle/>
        <a:p>
          <a:endParaRPr lang="tr-TR" b="1"/>
        </a:p>
      </dgm:t>
    </dgm:pt>
    <dgm:pt modelId="{BEEC0D42-A4E2-4687-B9B0-55035D066E49}" type="sibTrans" cxnId="{379C4616-40BA-4C3D-B275-95D4419F5280}">
      <dgm:prSet/>
      <dgm:spPr/>
      <dgm:t>
        <a:bodyPr/>
        <a:lstStyle/>
        <a:p>
          <a:endParaRPr lang="tr-TR" b="1"/>
        </a:p>
      </dgm:t>
    </dgm:pt>
    <dgm:pt modelId="{678874B0-3746-41F1-8FFC-293835A5A71C}">
      <dgm:prSet phldrT="[Metin]"/>
      <dgm:spPr>
        <a:solidFill>
          <a:srgbClr val="0070C0"/>
        </a:solidFill>
      </dgm:spPr>
      <dgm:t>
        <a:bodyPr/>
        <a:lstStyle/>
        <a:p>
          <a:r>
            <a:rPr lang="tr-TR" b="1" dirty="0" smtClean="0"/>
            <a:t>Gerektiğinde ve Gerektiği Kadar Teşvik Edilmeye </a:t>
          </a:r>
          <a:endParaRPr lang="tr-TR" b="1" dirty="0"/>
        </a:p>
      </dgm:t>
    </dgm:pt>
    <dgm:pt modelId="{700B71A3-9A31-4FE2-BB88-2C3359204294}" type="parTrans" cxnId="{D7DD325B-EE94-42DC-A60F-4DF5B52BD63D}">
      <dgm:prSet/>
      <dgm:spPr/>
      <dgm:t>
        <a:bodyPr/>
        <a:lstStyle/>
        <a:p>
          <a:endParaRPr lang="tr-TR" b="1"/>
        </a:p>
      </dgm:t>
    </dgm:pt>
    <dgm:pt modelId="{7CDF79D0-94E2-4AF4-81E9-18D9055AAE28}" type="sibTrans" cxnId="{D7DD325B-EE94-42DC-A60F-4DF5B52BD63D}">
      <dgm:prSet/>
      <dgm:spPr/>
      <dgm:t>
        <a:bodyPr/>
        <a:lstStyle/>
        <a:p>
          <a:endParaRPr lang="tr-TR" b="1"/>
        </a:p>
      </dgm:t>
    </dgm:pt>
    <dgm:pt modelId="{FE521EAB-51FA-44AC-AE24-C08F6FEA792A}" type="pres">
      <dgm:prSet presAssocID="{3DAD586D-EF49-4B8B-A934-CBA7D18448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112D533-E923-4A06-9B97-6B30C2BCEA40}" type="pres">
      <dgm:prSet presAssocID="{3DAD586D-EF49-4B8B-A934-CBA7D18448C5}" presName="diamond" presStyleLbl="bgShp" presStyleIdx="0" presStyleCnt="1"/>
      <dgm:spPr/>
    </dgm:pt>
    <dgm:pt modelId="{BFD6B156-C32D-418B-9A41-77A0B06AF214}" type="pres">
      <dgm:prSet presAssocID="{3DAD586D-EF49-4B8B-A934-CBA7D18448C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456DF0-541C-4E7C-8028-5819790CE951}" type="pres">
      <dgm:prSet presAssocID="{3DAD586D-EF49-4B8B-A934-CBA7D18448C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F36F0B-C9A7-4725-8BA2-1F489CE0F25E}" type="pres">
      <dgm:prSet presAssocID="{3DAD586D-EF49-4B8B-A934-CBA7D18448C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3AC735-FA1B-4C95-A297-B15EF1A45F1A}" type="pres">
      <dgm:prSet presAssocID="{3DAD586D-EF49-4B8B-A934-CBA7D18448C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3B19D6-CFB1-4EB1-9105-45E8AE0224E8}" type="presOf" srcId="{678874B0-3746-41F1-8FFC-293835A5A71C}" destId="{723AC735-FA1B-4C95-A297-B15EF1A45F1A}" srcOrd="0" destOrd="0" presId="urn:microsoft.com/office/officeart/2005/8/layout/matrix3"/>
    <dgm:cxn modelId="{7C715F48-CE01-45E2-8537-67FF6B60B5C6}" srcId="{3DAD586D-EF49-4B8B-A934-CBA7D18448C5}" destId="{F51D69F1-2450-4834-9453-18E8232F1ABD}" srcOrd="1" destOrd="0" parTransId="{305E6A65-32D3-4DB0-BCE9-C971E9452CE7}" sibTransId="{BA3EB69F-BD0C-42DA-BF37-12AC9CE4A33D}"/>
    <dgm:cxn modelId="{D7DD325B-EE94-42DC-A60F-4DF5B52BD63D}" srcId="{3DAD586D-EF49-4B8B-A934-CBA7D18448C5}" destId="{678874B0-3746-41F1-8FFC-293835A5A71C}" srcOrd="3" destOrd="0" parTransId="{700B71A3-9A31-4FE2-BB88-2C3359204294}" sibTransId="{7CDF79D0-94E2-4AF4-81E9-18D9055AAE28}"/>
    <dgm:cxn modelId="{E6A42EF0-91FF-4064-8C89-1577CBE981B0}" type="presOf" srcId="{F51D69F1-2450-4834-9453-18E8232F1ABD}" destId="{3B456DF0-541C-4E7C-8028-5819790CE951}" srcOrd="0" destOrd="0" presId="urn:microsoft.com/office/officeart/2005/8/layout/matrix3"/>
    <dgm:cxn modelId="{379C4616-40BA-4C3D-B275-95D4419F5280}" srcId="{3DAD586D-EF49-4B8B-A934-CBA7D18448C5}" destId="{A179A570-5FC4-408E-868B-1D92A0DCDEC6}" srcOrd="2" destOrd="0" parTransId="{701B42F7-DC01-4B2B-A9C8-E44B48F72472}" sibTransId="{BEEC0D42-A4E2-4687-B9B0-55035D066E49}"/>
    <dgm:cxn modelId="{167635CB-E8AB-4514-9884-03776B6E9264}" type="presOf" srcId="{A179A570-5FC4-408E-868B-1D92A0DCDEC6}" destId="{F0F36F0B-C9A7-4725-8BA2-1F489CE0F25E}" srcOrd="0" destOrd="0" presId="urn:microsoft.com/office/officeart/2005/8/layout/matrix3"/>
    <dgm:cxn modelId="{1230A33E-786B-468C-B7D7-FB92F91B775E}" srcId="{3DAD586D-EF49-4B8B-A934-CBA7D18448C5}" destId="{B28E332C-23FC-4B37-8B1E-440DB8B3E9CE}" srcOrd="0" destOrd="0" parTransId="{B13F0C12-C443-4A14-91A1-603E56199667}" sibTransId="{68FCD3F7-11A1-4D22-BC4E-95BF78FBFE9F}"/>
    <dgm:cxn modelId="{D1BFEC01-34D3-4A33-A4F5-1B7DD16945A1}" type="presOf" srcId="{B28E332C-23FC-4B37-8B1E-440DB8B3E9CE}" destId="{BFD6B156-C32D-418B-9A41-77A0B06AF214}" srcOrd="0" destOrd="0" presId="urn:microsoft.com/office/officeart/2005/8/layout/matrix3"/>
    <dgm:cxn modelId="{2E7EE0F0-284B-4FB2-81A0-42C45881E7C7}" type="presOf" srcId="{3DAD586D-EF49-4B8B-A934-CBA7D18448C5}" destId="{FE521EAB-51FA-44AC-AE24-C08F6FEA792A}" srcOrd="0" destOrd="0" presId="urn:microsoft.com/office/officeart/2005/8/layout/matrix3"/>
    <dgm:cxn modelId="{6DEEDEDD-B0F0-4B82-BE1B-6BBD00ABCC91}" type="presParOf" srcId="{FE521EAB-51FA-44AC-AE24-C08F6FEA792A}" destId="{C112D533-E923-4A06-9B97-6B30C2BCEA40}" srcOrd="0" destOrd="0" presId="urn:microsoft.com/office/officeart/2005/8/layout/matrix3"/>
    <dgm:cxn modelId="{DE05408C-6A7D-4065-A6CB-9DD461EEA049}" type="presParOf" srcId="{FE521EAB-51FA-44AC-AE24-C08F6FEA792A}" destId="{BFD6B156-C32D-418B-9A41-77A0B06AF214}" srcOrd="1" destOrd="0" presId="urn:microsoft.com/office/officeart/2005/8/layout/matrix3"/>
    <dgm:cxn modelId="{53EB2C19-9E09-4794-B3C9-342571CC318B}" type="presParOf" srcId="{FE521EAB-51FA-44AC-AE24-C08F6FEA792A}" destId="{3B456DF0-541C-4E7C-8028-5819790CE951}" srcOrd="2" destOrd="0" presId="urn:microsoft.com/office/officeart/2005/8/layout/matrix3"/>
    <dgm:cxn modelId="{5FD1A800-C9F5-4077-A6E5-36245757090C}" type="presParOf" srcId="{FE521EAB-51FA-44AC-AE24-C08F6FEA792A}" destId="{F0F36F0B-C9A7-4725-8BA2-1F489CE0F25E}" srcOrd="3" destOrd="0" presId="urn:microsoft.com/office/officeart/2005/8/layout/matrix3"/>
    <dgm:cxn modelId="{AEB075C5-509B-473C-8AC6-C10B8CF2FFB0}" type="presParOf" srcId="{FE521EAB-51FA-44AC-AE24-C08F6FEA792A}" destId="{723AC735-FA1B-4C95-A297-B15EF1A45F1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8391D-C387-4BA0-8581-7A0FDD313BE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A96836-41FC-4187-91DB-86CC8E3AD8D7}">
      <dgm:prSet phldrT="[Metin]"/>
      <dgm:spPr/>
      <dgm:t>
        <a:bodyPr/>
        <a:lstStyle/>
        <a:p>
          <a:r>
            <a:rPr lang="tr-TR" b="1" dirty="0" smtClean="0">
              <a:solidFill>
                <a:schemeClr val="accent2">
                  <a:lumMod val="50000"/>
                </a:schemeClr>
              </a:solidFill>
            </a:rPr>
            <a:t>Erken Okuryazarlık</a:t>
          </a:r>
          <a:endParaRPr lang="tr-TR" b="1" dirty="0">
            <a:solidFill>
              <a:schemeClr val="accent2">
                <a:lumMod val="50000"/>
              </a:schemeClr>
            </a:solidFill>
          </a:endParaRPr>
        </a:p>
      </dgm:t>
    </dgm:pt>
    <dgm:pt modelId="{7B3A6E48-E58F-472D-8C82-C7DA8120D83B}" type="parTrans" cxnId="{78CA32A0-91AE-4971-B818-8D1F1FD9B19B}">
      <dgm:prSet/>
      <dgm:spPr/>
      <dgm:t>
        <a:bodyPr/>
        <a:lstStyle/>
        <a:p>
          <a:endParaRPr lang="tr-TR" b="1"/>
        </a:p>
      </dgm:t>
    </dgm:pt>
    <dgm:pt modelId="{F72706A4-9B23-466A-8CBD-40BB1863C576}" type="sibTrans" cxnId="{78CA32A0-91AE-4971-B818-8D1F1FD9B19B}">
      <dgm:prSet/>
      <dgm:spPr/>
      <dgm:t>
        <a:bodyPr/>
        <a:lstStyle/>
        <a:p>
          <a:endParaRPr lang="tr-TR" b="1"/>
        </a:p>
      </dgm:t>
    </dgm:pt>
    <dgm:pt modelId="{F3252979-682C-4076-83EC-977A862896BE}">
      <dgm:prSet phldrT="[Metin]"/>
      <dgm:spPr/>
      <dgm:t>
        <a:bodyPr/>
        <a:lstStyle/>
        <a:p>
          <a:r>
            <a:rPr lang="tr-TR" b="1" dirty="0" smtClean="0">
              <a:solidFill>
                <a:srgbClr val="0070C0"/>
              </a:solidFill>
            </a:rPr>
            <a:t>Sözel Dil Becerileri gelişir.</a:t>
          </a:r>
          <a:endParaRPr lang="tr-TR" b="1" dirty="0">
            <a:solidFill>
              <a:srgbClr val="0070C0"/>
            </a:solidFill>
          </a:endParaRPr>
        </a:p>
      </dgm:t>
    </dgm:pt>
    <dgm:pt modelId="{DF815510-E209-4965-AEC1-A5EC876AA907}" type="parTrans" cxnId="{2B16BF87-14ED-49AF-B7DE-FD0D12C7989E}">
      <dgm:prSet/>
      <dgm:spPr/>
      <dgm:t>
        <a:bodyPr/>
        <a:lstStyle/>
        <a:p>
          <a:endParaRPr lang="tr-TR" b="1"/>
        </a:p>
      </dgm:t>
    </dgm:pt>
    <dgm:pt modelId="{006EB17E-5E20-4CE8-9A1F-EED37A3AFA8E}" type="sibTrans" cxnId="{2B16BF87-14ED-49AF-B7DE-FD0D12C7989E}">
      <dgm:prSet/>
      <dgm:spPr/>
      <dgm:t>
        <a:bodyPr/>
        <a:lstStyle/>
        <a:p>
          <a:endParaRPr lang="tr-TR" b="1"/>
        </a:p>
      </dgm:t>
    </dgm:pt>
    <dgm:pt modelId="{7B6ABF75-4223-4E79-8C3E-2C971DC86AB6}" type="pres">
      <dgm:prSet presAssocID="{36E8391D-C387-4BA0-8581-7A0FDD313B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DC1FCD4-6329-4DEF-8F33-70D5D3D1058F}" type="pres">
      <dgm:prSet presAssocID="{36E8391D-C387-4BA0-8581-7A0FDD313BEA}" presName="divider" presStyleLbl="fgShp" presStyleIdx="0" presStyleCnt="1"/>
      <dgm:spPr/>
    </dgm:pt>
    <dgm:pt modelId="{A3AB914B-B8DE-4983-80B5-2A8080CE3D5E}" type="pres">
      <dgm:prSet presAssocID="{B4A96836-41FC-4187-91DB-86CC8E3AD8D7}" presName="downArrow" presStyleLbl="node1" presStyleIdx="0" presStyleCnt="2"/>
      <dgm:spPr>
        <a:solidFill>
          <a:schemeClr val="accent2">
            <a:lumMod val="75000"/>
          </a:schemeClr>
        </a:solidFill>
      </dgm:spPr>
    </dgm:pt>
    <dgm:pt modelId="{E358148A-364C-4B8D-8CAC-ED59C62B193A}" type="pres">
      <dgm:prSet presAssocID="{B4A96836-41FC-4187-91DB-86CC8E3AD8D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378592-782B-403C-8673-E95997ECCEF5}" type="pres">
      <dgm:prSet presAssocID="{F3252979-682C-4076-83EC-977A862896BE}" presName="upArrow" presStyleLbl="node1" presStyleIdx="1" presStyleCnt="2"/>
      <dgm:spPr>
        <a:solidFill>
          <a:srgbClr val="FFFF00"/>
        </a:solidFill>
      </dgm:spPr>
    </dgm:pt>
    <dgm:pt modelId="{BC42453B-2258-49E6-A8B3-EA578A7C0CBA}" type="pres">
      <dgm:prSet presAssocID="{F3252979-682C-4076-83EC-977A862896B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CA32A0-91AE-4971-B818-8D1F1FD9B19B}" srcId="{36E8391D-C387-4BA0-8581-7A0FDD313BEA}" destId="{B4A96836-41FC-4187-91DB-86CC8E3AD8D7}" srcOrd="0" destOrd="0" parTransId="{7B3A6E48-E58F-472D-8C82-C7DA8120D83B}" sibTransId="{F72706A4-9B23-466A-8CBD-40BB1863C576}"/>
    <dgm:cxn modelId="{50E873E0-6541-4236-A8F4-80A69DD40305}" type="presOf" srcId="{36E8391D-C387-4BA0-8581-7A0FDD313BEA}" destId="{7B6ABF75-4223-4E79-8C3E-2C971DC86AB6}" srcOrd="0" destOrd="0" presId="urn:microsoft.com/office/officeart/2005/8/layout/arrow3"/>
    <dgm:cxn modelId="{029BD1A7-54C8-4D55-A4A0-D7AF91C5DC57}" type="presOf" srcId="{F3252979-682C-4076-83EC-977A862896BE}" destId="{BC42453B-2258-49E6-A8B3-EA578A7C0CBA}" srcOrd="0" destOrd="0" presId="urn:microsoft.com/office/officeart/2005/8/layout/arrow3"/>
    <dgm:cxn modelId="{2B16BF87-14ED-49AF-B7DE-FD0D12C7989E}" srcId="{36E8391D-C387-4BA0-8581-7A0FDD313BEA}" destId="{F3252979-682C-4076-83EC-977A862896BE}" srcOrd="1" destOrd="0" parTransId="{DF815510-E209-4965-AEC1-A5EC876AA907}" sibTransId="{006EB17E-5E20-4CE8-9A1F-EED37A3AFA8E}"/>
    <dgm:cxn modelId="{A8A9DF0B-29BD-485E-A918-803BC09114F6}" type="presOf" srcId="{B4A96836-41FC-4187-91DB-86CC8E3AD8D7}" destId="{E358148A-364C-4B8D-8CAC-ED59C62B193A}" srcOrd="0" destOrd="0" presId="urn:microsoft.com/office/officeart/2005/8/layout/arrow3"/>
    <dgm:cxn modelId="{E373FD18-0F2B-4BFB-8057-4383B08B96A3}" type="presParOf" srcId="{7B6ABF75-4223-4E79-8C3E-2C971DC86AB6}" destId="{ADC1FCD4-6329-4DEF-8F33-70D5D3D1058F}" srcOrd="0" destOrd="0" presId="urn:microsoft.com/office/officeart/2005/8/layout/arrow3"/>
    <dgm:cxn modelId="{BEF36981-E9AB-4C36-A23E-213BD1ACC164}" type="presParOf" srcId="{7B6ABF75-4223-4E79-8C3E-2C971DC86AB6}" destId="{A3AB914B-B8DE-4983-80B5-2A8080CE3D5E}" srcOrd="1" destOrd="0" presId="urn:microsoft.com/office/officeart/2005/8/layout/arrow3"/>
    <dgm:cxn modelId="{6FF8AF7B-E899-47C3-BBB7-2AF83F07C894}" type="presParOf" srcId="{7B6ABF75-4223-4E79-8C3E-2C971DC86AB6}" destId="{E358148A-364C-4B8D-8CAC-ED59C62B193A}" srcOrd="2" destOrd="0" presId="urn:microsoft.com/office/officeart/2005/8/layout/arrow3"/>
    <dgm:cxn modelId="{E8C85DA5-3978-4584-8208-5244916F5907}" type="presParOf" srcId="{7B6ABF75-4223-4E79-8C3E-2C971DC86AB6}" destId="{0B378592-782B-403C-8673-E95997ECCEF5}" srcOrd="3" destOrd="0" presId="urn:microsoft.com/office/officeart/2005/8/layout/arrow3"/>
    <dgm:cxn modelId="{2DBEEBDA-42D6-47E4-BCA7-A066F4AFE4AB}" type="presParOf" srcId="{7B6ABF75-4223-4E79-8C3E-2C971DC86AB6}" destId="{BC42453B-2258-49E6-A8B3-EA578A7C0CB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12D533-E923-4A06-9B97-6B30C2BCEA40}">
      <dsp:nvSpPr>
        <dsp:cNvPr id="0" name=""/>
        <dsp:cNvSpPr/>
      </dsp:nvSpPr>
      <dsp:spPr>
        <a:xfrm>
          <a:off x="204762" y="0"/>
          <a:ext cx="4857402" cy="485740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6B156-C32D-418B-9A41-77A0B06AF214}">
      <dsp:nvSpPr>
        <dsp:cNvPr id="0" name=""/>
        <dsp:cNvSpPr/>
      </dsp:nvSpPr>
      <dsp:spPr>
        <a:xfrm>
          <a:off x="666215" y="461453"/>
          <a:ext cx="1894387" cy="189438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Birlikte Kitap Okumaya-Karşılıklı Konuşmaya</a:t>
          </a:r>
          <a:endParaRPr lang="tr-TR" sz="2200" b="1" kern="1200" dirty="0"/>
        </a:p>
      </dsp:txBody>
      <dsp:txXfrm>
        <a:off x="666215" y="461453"/>
        <a:ext cx="1894387" cy="1894387"/>
      </dsp:txXfrm>
    </dsp:sp>
    <dsp:sp modelId="{3B456DF0-541C-4E7C-8028-5819790CE951}">
      <dsp:nvSpPr>
        <dsp:cNvPr id="0" name=""/>
        <dsp:cNvSpPr/>
      </dsp:nvSpPr>
      <dsp:spPr>
        <a:xfrm>
          <a:off x="2706325" y="461453"/>
          <a:ext cx="1894387" cy="189438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Açık Havada Vakit Geçirmeye- Hareket Etmeye</a:t>
          </a:r>
          <a:endParaRPr lang="tr-TR" sz="2200" b="1" kern="1200" dirty="0"/>
        </a:p>
      </dsp:txBody>
      <dsp:txXfrm>
        <a:off x="2706325" y="461453"/>
        <a:ext cx="1894387" cy="1894387"/>
      </dsp:txXfrm>
    </dsp:sp>
    <dsp:sp modelId="{F0F36F0B-C9A7-4725-8BA2-1F489CE0F25E}">
      <dsp:nvSpPr>
        <dsp:cNvPr id="0" name=""/>
        <dsp:cNvSpPr/>
      </dsp:nvSpPr>
      <dsp:spPr>
        <a:xfrm>
          <a:off x="666215" y="2501562"/>
          <a:ext cx="1894387" cy="189438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Olumlu Modelleri İzlemeye</a:t>
          </a:r>
          <a:endParaRPr lang="tr-TR" sz="2200" b="1" kern="1200" dirty="0"/>
        </a:p>
      </dsp:txBody>
      <dsp:txXfrm>
        <a:off x="666215" y="2501562"/>
        <a:ext cx="1894387" cy="1894387"/>
      </dsp:txXfrm>
    </dsp:sp>
    <dsp:sp modelId="{723AC735-FA1B-4C95-A297-B15EF1A45F1A}">
      <dsp:nvSpPr>
        <dsp:cNvPr id="0" name=""/>
        <dsp:cNvSpPr/>
      </dsp:nvSpPr>
      <dsp:spPr>
        <a:xfrm>
          <a:off x="2706325" y="2501562"/>
          <a:ext cx="1894387" cy="189438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Gerektiğinde ve Gerektiği Kadar Teşvik Edilmeye </a:t>
          </a:r>
          <a:endParaRPr lang="tr-TR" sz="2200" b="1" kern="1200" dirty="0"/>
        </a:p>
      </dsp:txBody>
      <dsp:txXfrm>
        <a:off x="2706325" y="2501562"/>
        <a:ext cx="1894387" cy="18943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829A-C989-4F99-883A-149261E2F1DD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1D52A-D710-4E6C-A07A-C4827F464E2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D52A-D710-4E6C-A07A-C4827F464E2E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b="1" dirty="0" smtClean="0"/>
              <a:t>Yaşasın İlkokula Geçiyorum!</a:t>
            </a:r>
            <a:br>
              <a:rPr lang="tr-TR" b="1" dirty="0" smtClean="0"/>
            </a:br>
            <a:r>
              <a:rPr lang="tr-TR" b="1" dirty="0" smtClean="0"/>
              <a:t>Anaokulu Bitti – Oyun Bitmez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7560840" cy="1752600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Dr. </a:t>
            </a:r>
            <a:r>
              <a:rPr lang="tr-TR" b="1" dirty="0" err="1" smtClean="0">
                <a:solidFill>
                  <a:schemeClr val="accent5">
                    <a:lumMod val="50000"/>
                  </a:schemeClr>
                </a:solidFill>
              </a:rPr>
              <a:t>Öğr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. Üyesi Gökçe Karaman Benli</a:t>
            </a:r>
          </a:p>
          <a:p>
            <a:endParaRPr lang="tr-T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Ankara Üniversitesi Eğitim Bilimleri Fakültesi Okul Öncesi Eğitim Anabilim Dalı</a:t>
            </a:r>
          </a:p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E-posta: </a:t>
            </a:r>
            <a:r>
              <a:rPr lang="tr-TR" b="1" dirty="0" err="1" smtClean="0">
                <a:solidFill>
                  <a:schemeClr val="accent5">
                    <a:lumMod val="50000"/>
                  </a:schemeClr>
                </a:solidFill>
              </a:rPr>
              <a:t>gokce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_karaman@</a:t>
            </a:r>
            <a:r>
              <a:rPr lang="tr-TR" b="1" dirty="0" err="1" smtClean="0">
                <a:solidFill>
                  <a:schemeClr val="accent5">
                    <a:lumMod val="50000"/>
                  </a:schemeClr>
                </a:solidFill>
              </a:rPr>
              <a:t>yahoo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.com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Windows 7\Downloads\IMG_69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1139"/>
            <a:ext cx="8704592" cy="6786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Hayallerimizin Gerçekleşmesi İçin Yardımlaşmaya İhtiyacımız Var…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Windows 7\Desktop\meraklı penguen görselleri\yardımlaş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76864" cy="5386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Çocuklarımızın</a:t>
            </a:r>
            <a:endParaRPr lang="tr-TR" sz="3200" b="1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526692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5652120" y="508518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İhtiyaçları var.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/>
            </a:r>
            <a:br>
              <a:rPr lang="tr-TR" sz="3600" b="1" dirty="0" smtClean="0">
                <a:solidFill>
                  <a:schemeClr val="bg1"/>
                </a:solidFill>
              </a:rPr>
            </a:br>
            <a:r>
              <a:rPr lang="tr-TR" sz="3600" b="1" dirty="0" smtClean="0">
                <a:solidFill>
                  <a:schemeClr val="bg1"/>
                </a:solidFill>
              </a:rPr>
              <a:t>Hem Okul Öncesinde Hem İlkokula Geçtiğinde </a:t>
            </a:r>
            <a:r>
              <a:rPr lang="tr-TR" sz="3600" b="1" dirty="0" smtClean="0">
                <a:solidFill>
                  <a:srgbClr val="FFC000"/>
                </a:solidFill>
              </a:rPr>
              <a:t>Etkileşimli Kitap Okuyunuz</a:t>
            </a:r>
            <a:r>
              <a:rPr lang="tr-TR" sz="3600" b="1" dirty="0" smtClean="0">
                <a:solidFill>
                  <a:schemeClr val="bg1"/>
                </a:solidFill>
              </a:rPr>
              <a:t/>
            </a:r>
            <a:br>
              <a:rPr lang="tr-TR" sz="3600" b="1" dirty="0" smtClean="0">
                <a:solidFill>
                  <a:schemeClr val="bg1"/>
                </a:solidFill>
              </a:rPr>
            </a:b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5" name="Picture 2" descr="C:\Users\Windows 7\Desktop\BELGELERİM\LİSANS DERSLER\GÜZ\Etkileşimli Kitap Okuma_Seçimlik Ders\Birim_2015 fotoları\Biri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394472" cy="4525963"/>
          </a:xfrm>
          <a:prstGeom prst="rect">
            <a:avLst/>
          </a:prstGeom>
          <a:noFill/>
        </p:spPr>
      </p:pic>
      <p:pic>
        <p:nvPicPr>
          <p:cNvPr id="6" name="Picture 3" descr="C:\Users\Windows 7\Desktop\BELGELERİM\LİSANS DERSLER\GÜZ\Etkileşimli Kitap Okuma_Seçimlik Ders\Birim_2015 fotoları\Birim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32856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Evlerimizde Okuma Köşeleri Hazırlayabiliriz</a:t>
            </a:r>
            <a:endParaRPr lang="tr-TR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Windows 7\Desktop\BELGELERİM\LİSANS DERSLER\GÜZ\Etkileşimli Kitap Okuma_Seçimlik Ders\okuma köşeleri\evde-cocuk-icin-kitap-okuma-kose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017309" cy="4525963"/>
          </a:xfrm>
          <a:prstGeom prst="rect">
            <a:avLst/>
          </a:prstGeom>
          <a:noFill/>
        </p:spPr>
      </p:pic>
      <p:pic>
        <p:nvPicPr>
          <p:cNvPr id="1027" name="Picture 3" descr="C:\Users\Windows 7\Desktop\BELGELERİM\LİSANS DERSLER\GÜZ\Etkileşimli Kitap Okuma_Seçimlik Ders\okuma köşeleri\eglenceli-okuma-kosesi-modell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00808"/>
            <a:ext cx="5715000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ökçe Karaman\Desktop\baba_cocuk kitap oku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42770"/>
            <a:ext cx="3481209" cy="421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Gökçe Karaman Benli</a:t>
            </a:r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4734018" y="5271080"/>
            <a:ext cx="4217958" cy="1569660"/>
          </a:xfrm>
          <a:prstGeom prst="rect">
            <a:avLst/>
          </a:prstGeom>
          <a:pattFill prst="pct7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FFC000"/>
            </a:solidFill>
          </a:ln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3333CC"/>
                </a:solidFill>
              </a:rPr>
              <a:t>Yetişkin de okur, SORU SORAR </a:t>
            </a:r>
            <a:r>
              <a:rPr lang="tr-TR" sz="3200" b="1" dirty="0">
                <a:solidFill>
                  <a:srgbClr val="3333CC"/>
                </a:solidFill>
              </a:rPr>
              <a:t>ve </a:t>
            </a:r>
            <a:r>
              <a:rPr lang="tr-TR" sz="3200" b="1" dirty="0" smtClean="0">
                <a:solidFill>
                  <a:srgbClr val="3333CC"/>
                </a:solidFill>
              </a:rPr>
              <a:t>DİNLEYİCİDİR. </a:t>
            </a:r>
            <a:endParaRPr lang="tr-TR" sz="3200" b="1" dirty="0">
              <a:solidFill>
                <a:srgbClr val="3333CC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44398" y="504293"/>
            <a:ext cx="8311881" cy="1077218"/>
          </a:xfrm>
          <a:prstGeom prst="rect">
            <a:avLst/>
          </a:prstGeom>
          <a:pattFill prst="pct7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FFC000"/>
            </a:solidFill>
          </a:ln>
          <a:effectLst>
            <a:glow rad="127000">
              <a:schemeClr val="accent6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3333CC"/>
                </a:solidFill>
              </a:rPr>
              <a:t>Çocuk, öyküyü </a:t>
            </a:r>
            <a:r>
              <a:rPr lang="tr-TR" sz="3200" b="1" dirty="0">
                <a:solidFill>
                  <a:srgbClr val="3333CC"/>
                </a:solidFill>
              </a:rPr>
              <a:t>anlatan kişi konumuna geçmeyi öğrenir.</a:t>
            </a:r>
          </a:p>
        </p:txBody>
      </p:sp>
      <p:cxnSp>
        <p:nvCxnSpPr>
          <p:cNvPr id="7" name="Düz Ok Bağlayıcısı 6"/>
          <p:cNvCxnSpPr/>
          <p:nvPr/>
        </p:nvCxnSpPr>
        <p:spPr>
          <a:xfrm flipH="1" flipV="1">
            <a:off x="2731376" y="1198179"/>
            <a:ext cx="281282" cy="1875474"/>
          </a:xfrm>
          <a:prstGeom prst="straightConnector1">
            <a:avLst/>
          </a:prstGeom>
          <a:ln>
            <a:tailEnd type="arrow"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4497865" y="3429001"/>
            <a:ext cx="1709807" cy="1694793"/>
          </a:xfrm>
          <a:prstGeom prst="straightConnector1">
            <a:avLst/>
          </a:prstGeom>
          <a:ln>
            <a:tailEnd type="arrow"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18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Etkileşimli Kitap Okuma Sürecinde Çocuklarımızın;</a:t>
            </a:r>
            <a:endParaRPr lang="tr-T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Windows 7\Desktop\14_17 Kasım 2018_Çocuk Kütüphaneleri Sempozyumu\IMG_2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83" y="189188"/>
            <a:ext cx="1560786" cy="1877413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Gökçe Karaman Benli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CEB-7C65-46FA-A1C0-7819B35FA49F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673976" y="2065284"/>
          <a:ext cx="8217775" cy="4484542"/>
        </p:xfrm>
        <a:graphic>
          <a:graphicData uri="http://schemas.openxmlformats.org/drawingml/2006/table">
            <a:tbl>
              <a:tblPr/>
              <a:tblGrid>
                <a:gridCol w="2958398"/>
                <a:gridCol w="5259377"/>
              </a:tblGrid>
              <a:tr h="32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Hedeflenen Sözcük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Anlamı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40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Keşfetmek  (1-2.sayfa)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0" dirty="0">
                          <a:latin typeface="Times New Roman"/>
                          <a:ea typeface="Calibri"/>
                          <a:cs typeface="Times New Roman"/>
                        </a:rPr>
                        <a:t>Bir şeyleri ilk kez bulmak. </a:t>
                      </a:r>
                      <a:r>
                        <a:rPr lang="tr-TR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Kırmızı </a:t>
                      </a:r>
                      <a:r>
                        <a:rPr lang="tr-TR" sz="1800" b="0" dirty="0">
                          <a:latin typeface="Times New Roman"/>
                          <a:ea typeface="Calibri"/>
                          <a:cs typeface="Times New Roman"/>
                        </a:rPr>
                        <a:t>elbiseli kız keşfetmeyi yani yeni şeyler bulmayı çok seviyormuş. </a:t>
                      </a:r>
                      <a:endParaRPr lang="tr-T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960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Times New Roman"/>
                          <a:ea typeface="Calibri"/>
                          <a:cs typeface="Times New Roman"/>
                        </a:rPr>
                        <a:t>İşe koyulmak (5-6. sayfa)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 smtClean="0">
                          <a:latin typeface="Times New Roman"/>
                          <a:ea typeface="Calibri"/>
                          <a:cs typeface="Times New Roman"/>
                        </a:rPr>
                        <a:t>İşlerimizi yapmaya </a:t>
                      </a: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başlamak demek. Küçük kız en muhteşem şeyi yapabilmek için işe koyuluyor, yani çalışmaya başlıyor. 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Times New Roman"/>
                          <a:ea typeface="Calibri"/>
                          <a:cs typeface="Times New Roman"/>
                        </a:rPr>
                        <a:t>Anten (13-14.sayfa)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Genellikle televizyon ve radyoların çalışmasına yardımcı olan alet. Antenin uzun ince olan uçları bizim televizyon kanallarını izleyebilmemizi sağlıyor.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0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Times New Roman"/>
                          <a:ea typeface="Calibri"/>
                          <a:cs typeface="Times New Roman"/>
                        </a:rPr>
                        <a:t>Harıl harıl çalışmak (15-16.sayfa)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Bir amacımıza ulaşabilmek için çok çok çalışmak.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0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Tornet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(29-30.sayfa)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Bilyeli tekerlekler ve küçük bir sandıktan oluşan bir taşıma aracı. Üzerine oturularak kullanılabilir. Eğlenceli yarışlar düzenlenebilir.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1844566" y="331076"/>
            <a:ext cx="5462752" cy="1200329"/>
          </a:xfrm>
          <a:prstGeom prst="rect">
            <a:avLst/>
          </a:prstGeom>
          <a:solidFill>
            <a:srgbClr val="99CCFF"/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EN MUHTEŞEM ŞEY</a:t>
            </a:r>
          </a:p>
          <a:p>
            <a:pPr algn="ctr"/>
            <a:r>
              <a:rPr lang="tr-TR" sz="2400" b="1" dirty="0" smtClean="0"/>
              <a:t>Yazar ve Çizer: </a:t>
            </a:r>
            <a:r>
              <a:rPr lang="tr-TR" sz="2400" b="1" dirty="0" err="1" smtClean="0"/>
              <a:t>Ashley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Spires</a:t>
            </a:r>
            <a:endParaRPr lang="tr-TR" sz="2400" b="1" dirty="0" smtClean="0"/>
          </a:p>
          <a:p>
            <a:pPr algn="ctr"/>
            <a:r>
              <a:rPr lang="tr-TR" sz="2400" b="1" dirty="0" smtClean="0"/>
              <a:t>Yayınevi: </a:t>
            </a:r>
            <a:r>
              <a:rPr lang="tr-TR" sz="2400" b="1" dirty="0" err="1" smtClean="0"/>
              <a:t>Tübitak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20786892">
            <a:off x="243511" y="1395472"/>
            <a:ext cx="4464496" cy="260887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3100" b="1" dirty="0" smtClean="0"/>
              <a:t/>
            </a:r>
            <a:br>
              <a:rPr lang="tr-TR" sz="3100" b="1" dirty="0" smtClean="0"/>
            </a:br>
            <a:r>
              <a:rPr lang="tr-TR" sz="3100" b="1" dirty="0" smtClean="0"/>
              <a:t/>
            </a:r>
            <a:br>
              <a:rPr lang="tr-TR" sz="3100" b="1" dirty="0" smtClean="0"/>
            </a:br>
            <a:r>
              <a:rPr lang="tr-TR" sz="3100" b="1" dirty="0" smtClean="0"/>
              <a:t>Aynı kitabı </a:t>
            </a:r>
            <a:r>
              <a:rPr lang="tr-TR" sz="3100" b="1" dirty="0" smtClean="0">
                <a:solidFill>
                  <a:srgbClr val="FF0000"/>
                </a:solidFill>
              </a:rPr>
              <a:t>en az iki kez farklı sorular eşliğinde </a:t>
            </a:r>
            <a:r>
              <a:rPr lang="tr-TR" sz="3100" b="1" dirty="0" smtClean="0"/>
              <a:t>çocuğunuzla birlikte </a:t>
            </a:r>
            <a:r>
              <a:rPr lang="tr-TR" sz="3100" b="1" dirty="0" smtClean="0">
                <a:solidFill>
                  <a:srgbClr val="FF0000"/>
                </a:solidFill>
              </a:rPr>
              <a:t>ETKİLEŞİMLİ</a:t>
            </a:r>
            <a:r>
              <a:rPr lang="tr-TR" sz="3100" b="1" dirty="0" smtClean="0"/>
              <a:t> bir şekilde okuyabilirsiniz</a:t>
            </a:r>
            <a:r>
              <a:rPr lang="tr-TR" b="1" dirty="0" smtClean="0"/>
              <a:t>.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3F7-142C-4358-B6C1-004F43A9E44B}" type="datetime1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4098" name="Picture 2" descr="C:\Users\Windows 7\Desktop\BELGELERİM\LİSANS DERSLER\GÜZ\Etkileşimli Kitap Okuma_Seçimlik Ders\Birim_2015 fotoları\20150413_145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718508" cy="495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35902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Çocuklarımızla Okuma ve Yazmayı Öğrenme Sürecinde Erken Okuryazarlık </a:t>
            </a:r>
            <a:r>
              <a:rPr lang="tr-TR" sz="3200" b="1" smtClean="0">
                <a:solidFill>
                  <a:srgbClr val="FFFF00"/>
                </a:solidFill>
              </a:rPr>
              <a:t>Çalışmaları Yapabiliriz.</a:t>
            </a:r>
            <a:endParaRPr lang="tr-T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Hayalimdeki Okul</a:t>
            </a:r>
            <a:endParaRPr lang="tr-TR" b="1" dirty="0"/>
          </a:p>
        </p:txBody>
      </p:sp>
      <p:pic>
        <p:nvPicPr>
          <p:cNvPr id="4" name="Picture 2" descr="C:\Users\Windows 7\Desktop\Almanya Belgeleri\fotolar\26 Ocak 2016_Montessori\20160126_074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5910" y="1600200"/>
            <a:ext cx="603218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7008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/>
              <a:t>Çocuklarınızla alışveriş listesi hazırlayınız ve birlikte alışveriş yapınız. </a:t>
            </a:r>
            <a:endParaRPr lang="tr-TR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3F7-142C-4358-B6C1-004F43A9E44B}" type="datetime1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11266" name="Picture 2" descr="C:\Users\Windows 7\Desktop\BELGELERİM\LİSANS DERSLER\Erken Okuryazarlık Becerileri\çocuk-etkinlikleri-6-696x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5328592" cy="3733800"/>
          </a:xfrm>
          <a:prstGeom prst="rect">
            <a:avLst/>
          </a:prstGeom>
          <a:noFill/>
        </p:spPr>
      </p:pic>
      <p:pic>
        <p:nvPicPr>
          <p:cNvPr id="8" name="Picture 2" descr="C:\Users\Windows 7\Desktop\BELGELERİM\LİSANS DERSLER\Erken Okuryazarlık Becerileri\a87a0bcdd5a92ea0da4e17d42cd703c3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7\Desktop\Etkileşimli Kitap Okuma Projesi\archive\IMG_5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400300" cy="2810351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Gökçe Karaman Benli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ACEB-7C65-46FA-A1C0-7819B35FA49F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7" name="Picture 2" descr="C:\Users\Windows 7\Desktop\Etkileşimli Kitap Okuma Projesi\archive\IMG_5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587" y="0"/>
            <a:ext cx="2748455" cy="3653155"/>
          </a:xfrm>
          <a:prstGeom prst="rect">
            <a:avLst/>
          </a:prstGeom>
          <a:noFill/>
        </p:spPr>
      </p:pic>
      <p:pic>
        <p:nvPicPr>
          <p:cNvPr id="1027" name="Picture 3" descr="C:\Users\Windows 7\Desktop\Etkileşimli Kitap Okuma Projesi\archive\IMG_5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19400"/>
            <a:ext cx="3048000" cy="4038600"/>
          </a:xfrm>
          <a:prstGeom prst="rect">
            <a:avLst/>
          </a:prstGeom>
          <a:noFill/>
        </p:spPr>
      </p:pic>
      <p:sp>
        <p:nvSpPr>
          <p:cNvPr id="9" name="8 Sol Ok"/>
          <p:cNvSpPr/>
          <p:nvPr/>
        </p:nvSpPr>
        <p:spPr>
          <a:xfrm>
            <a:off x="2412125" y="772510"/>
            <a:ext cx="934107" cy="788276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C:\Users\Windows 7\Desktop\Etkileşimli Kitap Okuma Projesi\archive\IMG_55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997" y="2806700"/>
            <a:ext cx="3048000" cy="4051300"/>
          </a:xfrm>
          <a:prstGeom prst="rect">
            <a:avLst/>
          </a:prstGeom>
          <a:noFill/>
        </p:spPr>
      </p:pic>
      <p:sp>
        <p:nvSpPr>
          <p:cNvPr id="11" name="10 Sol Ok"/>
          <p:cNvSpPr/>
          <p:nvPr/>
        </p:nvSpPr>
        <p:spPr>
          <a:xfrm>
            <a:off x="2526424" y="4062248"/>
            <a:ext cx="985346" cy="793531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5249917" y="5297214"/>
            <a:ext cx="1111469" cy="772510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ol Ok"/>
          <p:cNvSpPr/>
          <p:nvPr/>
        </p:nvSpPr>
        <p:spPr>
          <a:xfrm>
            <a:off x="5927835" y="1250731"/>
            <a:ext cx="985346" cy="793531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      Çocuğunuza nesnelerin, eşyaların, hayvanların, bitkilerin isimlerini söyleyin. Amaç ezberlemesi değil. Duyması ve o sözcüklere aşina olmasıdır.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3F7-142C-4358-B6C1-004F43A9E44B}" type="datetime1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8" name="7 Bulut"/>
          <p:cNvSpPr/>
          <p:nvPr/>
        </p:nvSpPr>
        <p:spPr>
          <a:xfrm>
            <a:off x="1187624" y="4365104"/>
            <a:ext cx="2160240" cy="14401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kestane</a:t>
            </a:r>
            <a:endParaRPr lang="tr-TR" sz="2800" b="1" dirty="0"/>
          </a:p>
        </p:txBody>
      </p:sp>
      <p:sp>
        <p:nvSpPr>
          <p:cNvPr id="9" name="8 Bulut"/>
          <p:cNvSpPr/>
          <p:nvPr/>
        </p:nvSpPr>
        <p:spPr>
          <a:xfrm>
            <a:off x="1403648" y="2348880"/>
            <a:ext cx="1656184" cy="1368152"/>
          </a:xfrm>
          <a:prstGeom prst="clou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gül</a:t>
            </a:r>
            <a:endParaRPr lang="tr-TR" sz="2400" b="1" dirty="0"/>
          </a:p>
        </p:txBody>
      </p:sp>
      <p:sp>
        <p:nvSpPr>
          <p:cNvPr id="10" name="9 Bulut"/>
          <p:cNvSpPr/>
          <p:nvPr/>
        </p:nvSpPr>
        <p:spPr>
          <a:xfrm>
            <a:off x="3707904" y="4077072"/>
            <a:ext cx="2088232" cy="1368152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sakarmeke</a:t>
            </a:r>
            <a:r>
              <a:rPr lang="tr-TR" sz="2000" b="1" dirty="0" smtClean="0"/>
              <a:t> </a:t>
            </a:r>
            <a:endParaRPr lang="tr-TR" sz="2000" b="1" dirty="0"/>
          </a:p>
        </p:txBody>
      </p:sp>
      <p:sp>
        <p:nvSpPr>
          <p:cNvPr id="11" name="10 Bulut"/>
          <p:cNvSpPr/>
          <p:nvPr/>
        </p:nvSpPr>
        <p:spPr>
          <a:xfrm>
            <a:off x="3851920" y="2276872"/>
            <a:ext cx="2160240" cy="1440160"/>
          </a:xfrm>
          <a:prstGeom prst="clou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battaniye</a:t>
            </a:r>
            <a:endParaRPr lang="tr-TR" sz="2400" b="1" dirty="0"/>
          </a:p>
        </p:txBody>
      </p:sp>
      <p:sp>
        <p:nvSpPr>
          <p:cNvPr id="12" name="11 Bulut"/>
          <p:cNvSpPr/>
          <p:nvPr/>
        </p:nvSpPr>
        <p:spPr>
          <a:xfrm>
            <a:off x="6084168" y="4869160"/>
            <a:ext cx="1872208" cy="1368152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çaydanlık</a:t>
            </a:r>
            <a:endParaRPr lang="tr-TR" sz="2000" b="1" dirty="0"/>
          </a:p>
        </p:txBody>
      </p:sp>
      <p:sp>
        <p:nvSpPr>
          <p:cNvPr id="13" name="12 Bulut"/>
          <p:cNvSpPr/>
          <p:nvPr/>
        </p:nvSpPr>
        <p:spPr>
          <a:xfrm>
            <a:off x="6732240" y="2564904"/>
            <a:ext cx="1656184" cy="136815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dirsek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3F7-142C-4358-B6C1-004F43A9E44B}" type="datetime1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     Çocuğunuzla birlikte dışarıya çıkın. Onunla dışarıda gördükleriyle ilgili anlamlı diyaloglar kurun. </a:t>
            </a:r>
          </a:p>
          <a:p>
            <a:endParaRPr lang="tr-TR" dirty="0"/>
          </a:p>
        </p:txBody>
      </p:sp>
      <p:pic>
        <p:nvPicPr>
          <p:cNvPr id="9" name="Picture 2" descr="C:\Users\Windows 7\Desktop\BELGELERİM\LİSANS DERSLER\Erken Okuryazarlık Becerileri\23316615_531443643877475_8575655537602755329_n-60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715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tr-TR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Çocuklarımızın Kütüphanelere Gitmeye İhtiyacı Var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/>
              <a:t>Batıkent Tülay Çakır Şeker Portakalı Çocuk Kütüphanesi </a:t>
            </a:r>
            <a:endParaRPr lang="tr-TR" b="1" dirty="0"/>
          </a:p>
        </p:txBody>
      </p:sp>
      <p:pic>
        <p:nvPicPr>
          <p:cNvPr id="6146" name="Picture 2" descr="C:\Users\Windows 7\Downloads\0185eecd-208f-4a37-b96c-425fea0842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3F7-142C-4358-B6C1-004F43A9E44B}" type="datetime1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898776" cy="24482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/>
              <a:t>Batıkent Tülay Çakır Şeker Portakalı Çocuk Kütüphanesi </a:t>
            </a:r>
            <a:endParaRPr lang="tr-TR" b="1" dirty="0"/>
          </a:p>
        </p:txBody>
      </p:sp>
      <p:pic>
        <p:nvPicPr>
          <p:cNvPr id="7" name="Picture 2" descr="C:\Users\Windows 7\Downloads\IMG_3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4356" cy="3633267"/>
          </a:xfrm>
          <a:prstGeom prst="rect">
            <a:avLst/>
          </a:prstGeom>
          <a:noFill/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3F7-142C-4358-B6C1-004F43A9E44B}" type="datetime1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8" name="Picture 2" descr="C:\Users\Windows 7\Downloads\IMG_3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507" y="3352880"/>
            <a:ext cx="4673493" cy="350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tr-TR" b="1" dirty="0" smtClean="0"/>
              <a:t>Ali Dayı Çocuk Kütüphanesi </a:t>
            </a:r>
            <a:endParaRPr lang="tr-TR" b="1" dirty="0"/>
          </a:p>
        </p:txBody>
      </p:sp>
      <p:pic>
        <p:nvPicPr>
          <p:cNvPr id="7171" name="Picture 3" descr="C:\Users\Windows 7\Desktop\14_17 Kasım 2018_Çocuk Kütüphaneleri Sempozyumu\Kütüphane Uygulamalarım_Fotolar\IMG_3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566" y="1600200"/>
            <a:ext cx="6786867" cy="4525963"/>
          </a:xfrm>
          <a:prstGeom prst="rect">
            <a:avLst/>
          </a:prstGeom>
          <a:noFill/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3F7-142C-4358-B6C1-004F43A9E44B}" type="datetime1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endParaRPr lang="tr-TR" b="1" dirty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3F7-142C-4358-B6C1-004F43A9E44B}" type="datetime1">
              <a:rPr lang="tr-TR" smtClean="0"/>
              <a:pPr/>
              <a:t>23.09.2019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7" name="6 Dikey Kaydırma"/>
          <p:cNvSpPr/>
          <p:nvPr/>
        </p:nvSpPr>
        <p:spPr>
          <a:xfrm>
            <a:off x="1619672" y="908720"/>
            <a:ext cx="6120680" cy="5112568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Çocuklarımızla Oyun Oynayalım</a:t>
            </a:r>
          </a:p>
          <a:p>
            <a:pPr algn="ctr"/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/>
              <a:t>Çünkü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b="1" dirty="0"/>
          </a:p>
          <a:p>
            <a:pPr algn="ctr">
              <a:buNone/>
            </a:pPr>
            <a:r>
              <a:rPr lang="tr-TR" sz="8800" b="1" dirty="0" smtClean="0"/>
              <a:t>Oyun Bitmez…</a:t>
            </a:r>
            <a:endParaRPr lang="tr-TR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Windows 7\Desktop\Almanya Belgeleri\fotolar\26 Ocak 2016_Montessori\IMG-20160220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55003">
            <a:off x="1331641" y="1432912"/>
            <a:ext cx="6257668" cy="469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Bugün Okulumuzda Bir Yenilik Var</a:t>
            </a:r>
            <a:br>
              <a:rPr lang="tr-TR" b="1" dirty="0" smtClean="0"/>
            </a:br>
            <a:r>
              <a:rPr lang="tr-TR" b="1" dirty="0" smtClean="0">
                <a:solidFill>
                  <a:srgbClr val="00B050"/>
                </a:solidFill>
              </a:rPr>
              <a:t>Bahçe Kütüphanesi</a:t>
            </a:r>
            <a:endParaRPr lang="tr-TR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Windows 7\Desktop\Yurtkur Sunu_30 Nisan\FOTOLAR\IMG_6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834356"/>
            <a:ext cx="40640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Windows 7\Desktop\Yurtkur Sunu_30 Nisan\FOTOLAR\IMG_6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16016" cy="4686541"/>
          </a:xfrm>
          <a:prstGeom prst="rect">
            <a:avLst/>
          </a:prstGeom>
          <a:noFill/>
        </p:spPr>
      </p:pic>
      <p:pic>
        <p:nvPicPr>
          <p:cNvPr id="6147" name="Picture 3" descr="C:\Users\Windows 7\Desktop\Yurtkur Sunu_30 Nisan\FOTOLAR\IMG_6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25750"/>
            <a:ext cx="4283968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ey Kaydırma"/>
          <p:cNvSpPr/>
          <p:nvPr/>
        </p:nvSpPr>
        <p:spPr>
          <a:xfrm>
            <a:off x="2267744" y="1628800"/>
            <a:ext cx="5256584" cy="4104456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6600" b="1" dirty="0" smtClean="0">
                <a:solidFill>
                  <a:srgbClr val="0070C0"/>
                </a:solidFill>
              </a:rPr>
              <a:t>Al Götür</a:t>
            </a:r>
            <a:r>
              <a:rPr lang="tr-TR" sz="6600" b="1" dirty="0" smtClean="0">
                <a:solidFill>
                  <a:srgbClr val="C00000"/>
                </a:solidFill>
              </a:rPr>
              <a:t>, Oku Getir. </a:t>
            </a:r>
            <a:endParaRPr lang="tr-TR" sz="6600" b="1" dirty="0">
              <a:solidFill>
                <a:srgbClr val="C00000"/>
              </a:solidFill>
            </a:endParaRP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l"/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Sloganımız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3" descr="C:\Users\Windows 7\Desktop\Almanya Belgeleri\fotolar\27 Ocak 2016 Waldorf\20160127_091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3" descr="C:\Users\Windows 7\Desktop\Almanya Belgeleri\fotolar\27 Ocak 2016 Waldorf\20160127_093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0988"/>
            <a:ext cx="4716016" cy="353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Windows 7\Desktop\Almanya Belgeleri\fotolar\27 Ocak 2016 Waldorf\20160127_120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316" y="0"/>
            <a:ext cx="4430684" cy="3320935"/>
          </a:xfrm>
          <a:prstGeom prst="rect">
            <a:avLst/>
          </a:prstGeom>
          <a:noFill/>
        </p:spPr>
      </p:pic>
      <p:pic>
        <p:nvPicPr>
          <p:cNvPr id="5" name="Picture 3" descr="C:\Users\Windows 7\Desktop\Almanya Belgeleri\fotolar\27 Ocak 2016 Waldorf\20160127_120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0987"/>
            <a:ext cx="4716016" cy="353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6" descr="C:\Users\Windows 7\Desktop\Almanya Belgeleri\fotolar\28 Ocak 2016 Hümanistik ve Demokrasi Okulu\20160128_091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Windows 7\Desktop\Yurtkur Sunu_30 Nisan\FOTOLAR\IMG_69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4000" cy="2997200"/>
          </a:xfrm>
          <a:prstGeom prst="rect">
            <a:avLst/>
          </a:prstGeom>
          <a:noFill/>
        </p:spPr>
      </p:pic>
      <p:pic>
        <p:nvPicPr>
          <p:cNvPr id="1027" name="Picture 3" descr="C:\Users\Windows 7\Desktop\Yurtkur Sunu_30 Nisan\FOTOLAR\IMG_6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1412776"/>
            <a:ext cx="4064000" cy="2997200"/>
          </a:xfrm>
          <a:prstGeom prst="rect">
            <a:avLst/>
          </a:prstGeom>
          <a:noFill/>
        </p:spPr>
      </p:pic>
      <p:pic>
        <p:nvPicPr>
          <p:cNvPr id="6" name="Picture 2" descr="C:\Users\Windows 7\Desktop\Almanya Belgeleri\fotolar\29 Ocak 2016 Orman Anaokulu\20160129_114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9234">
            <a:off x="2270491" y="3044715"/>
            <a:ext cx="2760980" cy="3682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Windows 7\Desktop\Yurtkur Sunu_30 Nisan\FOTOLAR\IMG_6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4000" cy="4032250"/>
          </a:xfrm>
          <a:prstGeom prst="rect">
            <a:avLst/>
          </a:prstGeom>
          <a:noFill/>
        </p:spPr>
      </p:pic>
      <p:pic>
        <p:nvPicPr>
          <p:cNvPr id="2051" name="Picture 3" descr="C:\Users\Windows 7\Desktop\meraklı penguen görselleri\canan-dagdeviren-kim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422" y="3068960"/>
            <a:ext cx="5722578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Windows 7\Desktop\meraklı penguen görselleri\DOWN SENDROMLU ÇOCUKL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496678" cy="3806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356</Words>
  <Application>Microsoft Office PowerPoint</Application>
  <PresentationFormat>Ekran Gösterisi (4:3)</PresentationFormat>
  <Paragraphs>88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Ofis Teması</vt:lpstr>
      <vt:lpstr>Yaşasın İlkokula Geçiyorum! Anaokulu Bitti – Oyun Bitmez</vt:lpstr>
      <vt:lpstr>Hayalimdeki Okul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Hayallerimizin Gerçekleşmesi İçin Yardımlaşmaya İhtiyacımız Var…</vt:lpstr>
      <vt:lpstr>Çocuklarımızın</vt:lpstr>
      <vt:lpstr> Hem Okul Öncesinde Hem İlkokula Geçtiğinde Etkileşimli Kitap Okuyunuz </vt:lpstr>
      <vt:lpstr>Evlerimizde Okuma Köşeleri Hazırlayabiliriz</vt:lpstr>
      <vt:lpstr>Slayt 15</vt:lpstr>
      <vt:lpstr>Etkileşimli Kitap Okuma Sürecinde Çocuklarımızın;</vt:lpstr>
      <vt:lpstr>Slayt 17</vt:lpstr>
      <vt:lpstr>  Aynı kitabı en az iki kez farklı sorular eşliğinde çocuğunuzla birlikte ETKİLEŞİMLİ bir şekilde okuyabilirsiniz. </vt:lpstr>
      <vt:lpstr>Çocuklarımızla Okuma ve Yazmayı Öğrenme Sürecinde Erken Okuryazarlık Çalışmaları Yapabiliriz.</vt:lpstr>
      <vt:lpstr>Çocuklarınızla alışveriş listesi hazırlayınız ve birlikte alışveriş yapınız. </vt:lpstr>
      <vt:lpstr>Slayt 21</vt:lpstr>
      <vt:lpstr>Slayt 22</vt:lpstr>
      <vt:lpstr>Slayt 23</vt:lpstr>
      <vt:lpstr>Slayt 24</vt:lpstr>
      <vt:lpstr>Batıkent Tülay Çakır Şeker Portakalı Çocuk Kütüphanesi </vt:lpstr>
      <vt:lpstr>Batıkent Tülay Çakır Şeker Portakalı Çocuk Kütüphanesi </vt:lpstr>
      <vt:lpstr>Ali Dayı Çocuk Kütüphanesi </vt:lpstr>
      <vt:lpstr>Slayt 28</vt:lpstr>
      <vt:lpstr>Çünkü </vt:lpstr>
      <vt:lpstr>Bugün Okulumuzda Bir Yenilik Var Bahçe Kütüphanesi</vt:lpstr>
      <vt:lpstr>Slayt 31</vt:lpstr>
      <vt:lpstr>Sloganımız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Yaşasın İlkokula Geçiyorum! Anaokulu Bitti – Oyun Bitmez</dc:title>
  <dc:creator>Windows 7</dc:creator>
  <cp:lastModifiedBy>Windows 7</cp:lastModifiedBy>
  <cp:revision>25</cp:revision>
  <dcterms:created xsi:type="dcterms:W3CDTF">2019-04-30T04:56:52Z</dcterms:created>
  <dcterms:modified xsi:type="dcterms:W3CDTF">2019-09-23T10:16:51Z</dcterms:modified>
</cp:coreProperties>
</file>